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117475"/>
            <a:ext cx="6227762" cy="1109663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931863"/>
            <a:ext cx="6227762" cy="696912"/>
          </a:xfrm>
        </p:spPr>
        <p:txBody>
          <a:bodyPr/>
          <a:lstStyle>
            <a:lvl1pPr marL="0" indent="0" algn="r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0063" y="403225"/>
            <a:ext cx="1909762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16013" y="403225"/>
            <a:ext cx="5581650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6013" y="1700213"/>
            <a:ext cx="3744912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3325" y="1700213"/>
            <a:ext cx="37465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403225"/>
            <a:ext cx="6553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00213"/>
            <a:ext cx="764381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ikulecedu.com/zadaci/ekvivalentni-dropki/" TargetMode="External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18670.pcdn.co/wp-content/uploads/2016/10/fractionwar.pdf?sfvrsn=0&amp;fbclid=IwAR1mx40Z9-91MzIrQXZoRg0p2TB4QPKziE0_pzsj1DRo42eUWFnQgQzWQVA" TargetMode="External"/><Relationship Id="rId5" Type="http://schemas.openxmlformats.org/officeDocument/2006/relationships/hyperlink" Target="http://matematirame.weebly.com/uploads/4/5/7/3/45735955/9.%D0%9F%D0%BE%D0%B4%D1%80%D0%B5%D0%B4%D1%83%D0%B2%D0%B0%D1%9A%D0%B5_%D0%BD%D0%B0_%D0%B4%D1%80%D0%BE%D0%BF%D0%BA%D0%B8.pdf" TargetMode="External"/><Relationship Id="rId4" Type="http://schemas.openxmlformats.org/officeDocument/2006/relationships/hyperlink" Target="https://matematika-plus.weebly.com/igri-so-dropk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14678" y="260350"/>
            <a:ext cx="5429288" cy="760413"/>
          </a:xfrm>
        </p:spPr>
        <p:txBody>
          <a:bodyPr/>
          <a:lstStyle/>
          <a:p>
            <a:pPr eaLnBrk="1" hangingPunct="1"/>
            <a:r>
              <a:rPr lang="mk-MK" dirty="0" smtClean="0"/>
              <a:t>ДРОПКИ  </a:t>
            </a:r>
            <a:endParaRPr lang="uk-UA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4300" y="981075"/>
            <a:ext cx="4719666" cy="503238"/>
          </a:xfrm>
        </p:spPr>
        <p:txBody>
          <a:bodyPr/>
          <a:lstStyle/>
          <a:p>
            <a:pPr eaLnBrk="1" hangingPunct="1"/>
            <a:r>
              <a:rPr lang="mk-MK" dirty="0" smtClean="0"/>
              <a:t>Математика – 6 одделение</a:t>
            </a:r>
            <a:endParaRPr lang="uk-UA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71934" y="2643182"/>
            <a:ext cx="471966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ОУ</a:t>
            </a:r>
            <a:r>
              <a:rPr kumimoji="0" lang="mk-MK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mk-MK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Елпида Караманди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mk-MK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Битола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Наставник: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mk-MK" sz="1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Магдалена Вељјаноска</a:t>
            </a:r>
            <a:endParaRPr kumimoji="0" lang="uk-UA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1" y="285728"/>
            <a:ext cx="7286676" cy="792185"/>
          </a:xfrm>
        </p:spPr>
        <p:txBody>
          <a:bodyPr/>
          <a:lstStyle/>
          <a:p>
            <a:r>
              <a:rPr lang="mk-MK" sz="1800" dirty="0" smtClean="0"/>
              <a:t>2.2  ПРОШИРУВАЊЕ И СКРАТУВАЊЕ 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2000240"/>
            <a:ext cx="7643812" cy="4524384"/>
          </a:xfrm>
        </p:spPr>
        <p:txBody>
          <a:bodyPr/>
          <a:lstStyle/>
          <a:p>
            <a:r>
              <a:rPr lang="mk-MK" sz="2000" i="1" dirty="0" smtClean="0"/>
              <a:t>Ако броителот и именителот на една дропка се помножат со еден ист број различен од нула</a:t>
            </a:r>
            <a:r>
              <a:rPr lang="mk-MK" sz="2000" i="1" dirty="0" smtClean="0"/>
              <a:t>,</a:t>
            </a:r>
            <a:r>
              <a:rPr lang="en-US" sz="2000" i="1" dirty="0" smtClean="0"/>
              <a:t> </a:t>
            </a:r>
            <a:r>
              <a:rPr lang="mk-MK" sz="2000" i="1" dirty="0" smtClean="0"/>
              <a:t>се </a:t>
            </a:r>
            <a:r>
              <a:rPr lang="mk-MK" sz="2000" i="1" dirty="0" smtClean="0"/>
              <a:t>добива дропка еднаква на дадената.</a:t>
            </a: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AU" sz="2000" b="1" dirty="0" smtClean="0"/>
              <a:t> </a:t>
            </a:r>
            <a:endParaRPr lang="en-AU" sz="2000" b="1" dirty="0" smtClean="0"/>
          </a:p>
          <a:p>
            <a:pPr>
              <a:buNone/>
            </a:pPr>
            <a:endParaRPr lang="en-US" sz="2000" dirty="0" smtClean="0"/>
          </a:p>
          <a:p>
            <a:r>
              <a:rPr lang="mk-MK" sz="2000" dirty="0" smtClean="0"/>
              <a:t>Оваа постапка се вика </a:t>
            </a:r>
            <a:r>
              <a:rPr lang="mk-MK" sz="2000" b="1" dirty="0" smtClean="0"/>
              <a:t>проширување на дропките</a:t>
            </a:r>
            <a:r>
              <a:rPr lang="mk-MK" sz="2000" dirty="0" smtClean="0"/>
              <a:t> .</a:t>
            </a:r>
            <a:endParaRPr lang="en-US" sz="2000" dirty="0" smtClean="0"/>
          </a:p>
          <a:p>
            <a:r>
              <a:rPr lang="mk-MK" sz="2000" b="1" dirty="0" smtClean="0"/>
              <a:t>Пример </a:t>
            </a:r>
            <a:r>
              <a:rPr lang="mk-MK" sz="2000" dirty="0" smtClean="0"/>
              <a:t>: Да ја прошириме дропката    </a:t>
            </a:r>
            <a:r>
              <a:rPr lang="en-US" sz="2000" dirty="0" smtClean="0"/>
              <a:t> </a:t>
            </a:r>
            <a:r>
              <a:rPr lang="mk-MK" sz="2000" dirty="0" smtClean="0"/>
              <a:t>со </a:t>
            </a:r>
            <a:r>
              <a:rPr lang="mk-MK" sz="2000" dirty="0" smtClean="0"/>
              <a:t>5.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214686"/>
            <a:ext cx="2124075" cy="51435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429132"/>
            <a:ext cx="108671" cy="49320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214950"/>
            <a:ext cx="1238250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1" y="285728"/>
            <a:ext cx="7286676" cy="792185"/>
          </a:xfrm>
        </p:spPr>
        <p:txBody>
          <a:bodyPr/>
          <a:lstStyle/>
          <a:p>
            <a:r>
              <a:rPr lang="mk-MK" sz="1800" dirty="0" smtClean="0"/>
              <a:t>2.2  ПРОШИРУВАЊЕ И СКРАТУВАЊЕ 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2000240"/>
            <a:ext cx="7643812" cy="4524384"/>
          </a:xfrm>
        </p:spPr>
        <p:txBody>
          <a:bodyPr/>
          <a:lstStyle/>
          <a:p>
            <a:r>
              <a:rPr lang="en-AU" sz="2000" i="1" dirty="0" err="1" smtClean="0"/>
              <a:t>Ако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броителот</a:t>
            </a:r>
            <a:r>
              <a:rPr lang="en-AU" sz="2000" i="1" dirty="0" smtClean="0"/>
              <a:t> и </a:t>
            </a:r>
            <a:r>
              <a:rPr lang="en-AU" sz="2000" i="1" dirty="0" err="1" smtClean="0"/>
              <a:t>именителот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на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една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дропка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се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поделат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со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нивниот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заеднички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делител</a:t>
            </a:r>
            <a:r>
              <a:rPr lang="en-AU" sz="2000" i="1" dirty="0" smtClean="0"/>
              <a:t>  </a:t>
            </a:r>
            <a:r>
              <a:rPr lang="en-AU" sz="2000" i="1" dirty="0" smtClean="0"/>
              <a:t>            </a:t>
            </a:r>
            <a:r>
              <a:rPr lang="en-AU" sz="2000" i="1" dirty="0" err="1" smtClean="0"/>
              <a:t>тогаш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се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добива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дропка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еднаква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на</a:t>
            </a:r>
            <a:r>
              <a:rPr lang="en-AU" sz="2000" i="1" dirty="0" smtClean="0"/>
              <a:t> </a:t>
            </a:r>
            <a:r>
              <a:rPr lang="en-AU" sz="2000" i="1" dirty="0" err="1" smtClean="0"/>
              <a:t>дадената</a:t>
            </a:r>
            <a:r>
              <a:rPr lang="en-AU" sz="2000" i="1" dirty="0" smtClean="0"/>
              <a:t>.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AU" sz="2000" dirty="0" err="1" smtClean="0"/>
              <a:t>Оваа</a:t>
            </a:r>
            <a:r>
              <a:rPr lang="en-AU" sz="2000" dirty="0" smtClean="0"/>
              <a:t> </a:t>
            </a:r>
            <a:r>
              <a:rPr lang="en-AU" sz="2000" dirty="0" err="1" smtClean="0"/>
              <a:t>постапка</a:t>
            </a:r>
            <a:r>
              <a:rPr lang="en-AU" sz="2000" dirty="0" smtClean="0"/>
              <a:t> </a:t>
            </a:r>
            <a:r>
              <a:rPr lang="en-AU" sz="2000" dirty="0" err="1" smtClean="0"/>
              <a:t>се</a:t>
            </a:r>
            <a:r>
              <a:rPr lang="en-AU" sz="2000" dirty="0" smtClean="0"/>
              <a:t> </a:t>
            </a:r>
            <a:r>
              <a:rPr lang="en-AU" sz="2000" dirty="0" err="1" smtClean="0"/>
              <a:t>вика</a:t>
            </a:r>
            <a:r>
              <a:rPr lang="en-AU" sz="2000" dirty="0" smtClean="0"/>
              <a:t> </a:t>
            </a:r>
            <a:r>
              <a:rPr lang="en-AU" sz="2000" b="1" dirty="0" err="1" smtClean="0"/>
              <a:t>скратување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на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дропките</a:t>
            </a:r>
            <a:r>
              <a:rPr lang="en-AU" sz="2000" b="1" dirty="0" smtClean="0"/>
              <a:t>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mk-MK" sz="2000" dirty="0" smtClean="0"/>
              <a:t>Дропката    </a:t>
            </a:r>
            <a:r>
              <a:rPr lang="en-US" sz="2000" dirty="0" smtClean="0"/>
              <a:t>   </a:t>
            </a:r>
            <a:r>
              <a:rPr lang="mk-MK" sz="2000" dirty="0" smtClean="0"/>
              <a:t>може </a:t>
            </a:r>
            <a:r>
              <a:rPr lang="mk-MK" sz="2000" dirty="0" smtClean="0"/>
              <a:t>веднаш да се скрати</a:t>
            </a:r>
            <a:r>
              <a:rPr lang="mk-MK" sz="2000" dirty="0" smtClean="0"/>
              <a:t>,</a:t>
            </a:r>
            <a:r>
              <a:rPr lang="en-US" sz="2000" dirty="0" smtClean="0"/>
              <a:t> </a:t>
            </a:r>
            <a:r>
              <a:rPr lang="mk-MK" sz="2000" dirty="0" smtClean="0"/>
              <a:t>ако </a:t>
            </a:r>
            <a:r>
              <a:rPr lang="mk-MK" sz="2000" dirty="0" smtClean="0"/>
              <a:t>броителот и именителот се поделат со нивниот најголем заеднички делител, т.е НЗД(24,60)=12.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3071810"/>
            <a:ext cx="828675" cy="514350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428868"/>
            <a:ext cx="838200" cy="238125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357694"/>
            <a:ext cx="257175" cy="552450"/>
          </a:xfrm>
          <a:prstGeom prst="rect">
            <a:avLst/>
          </a:prstGeom>
          <a:noFill/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715016"/>
            <a:ext cx="1581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1" y="285728"/>
            <a:ext cx="7286676" cy="792185"/>
          </a:xfrm>
        </p:spPr>
        <p:txBody>
          <a:bodyPr/>
          <a:lstStyle/>
          <a:p>
            <a:r>
              <a:rPr lang="mk-MK" sz="1800" dirty="0" smtClean="0"/>
              <a:t>2.2  ПРОШИРУВАЊЕ И СКРАТУВАЊЕ 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2000240"/>
            <a:ext cx="7643812" cy="4524384"/>
          </a:xfrm>
        </p:spPr>
        <p:txBody>
          <a:bodyPr/>
          <a:lstStyle/>
          <a:p>
            <a:r>
              <a:rPr lang="en-AU" sz="2000" dirty="0" err="1" smtClean="0"/>
              <a:t>Дропката</a:t>
            </a:r>
            <a:r>
              <a:rPr lang="en-AU" sz="2000" dirty="0" smtClean="0"/>
              <a:t>  </a:t>
            </a:r>
            <a:r>
              <a:rPr lang="mk-MK" sz="2000" dirty="0" smtClean="0"/>
              <a:t>  не може да се скрати бидејќи броителот и именителот се заемно прости броеви.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mk-MK" sz="2000" b="1" dirty="0" smtClean="0">
                <a:solidFill>
                  <a:srgbClr val="FF0000"/>
                </a:solidFill>
              </a:rPr>
              <a:t>ВАЖНО</a:t>
            </a:r>
            <a:r>
              <a:rPr lang="mk-MK" sz="2000" dirty="0" smtClean="0">
                <a:solidFill>
                  <a:srgbClr val="FF0000"/>
                </a:solidFill>
              </a:rPr>
              <a:t> : КРАТЕЊЕТО НА ДРОПКАТА СЕ ПРАВИ ДО НЕСКРАТЛИВА ДРОПКА</a:t>
            </a:r>
            <a:r>
              <a:rPr lang="mk-MK" sz="2000" dirty="0" smtClean="0">
                <a:solidFill>
                  <a:srgbClr val="FF0000"/>
                </a:solidFill>
              </a:rPr>
              <a:t>.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sz="2000" b="1" dirty="0" smtClean="0"/>
              <a:t> </a:t>
            </a:r>
            <a:endParaRPr lang="en-US" sz="2000" dirty="0" smtClean="0"/>
          </a:p>
          <a:p>
            <a:r>
              <a:rPr lang="mk-MK" sz="2000" b="1" dirty="0" smtClean="0"/>
              <a:t>ЗАДАЧА : Која дропка сум јас </a:t>
            </a:r>
            <a:r>
              <a:rPr lang="mk-MK" sz="2000" b="1" dirty="0" smtClean="0"/>
              <a:t>?</a:t>
            </a:r>
            <a:endParaRPr lang="en-US" sz="2000" dirty="0" smtClean="0"/>
          </a:p>
          <a:p>
            <a:pPr marL="360000" indent="-360000">
              <a:spcBef>
                <a:spcPts val="1000"/>
              </a:spcBef>
              <a:buNone/>
            </a:pPr>
            <a:r>
              <a:rPr lang="en-US" sz="2000" dirty="0" smtClean="0"/>
              <a:t>	</a:t>
            </a:r>
            <a:r>
              <a:rPr lang="mk-MK" sz="2000" dirty="0" smtClean="0"/>
              <a:t>а</a:t>
            </a:r>
            <a:r>
              <a:rPr lang="mk-MK" sz="2000" dirty="0" smtClean="0"/>
              <a:t>) Мојот именител е 63. Јас сум еквивалентна </a:t>
            </a:r>
            <a:r>
              <a:rPr lang="mk-MK" sz="2000" dirty="0" smtClean="0"/>
              <a:t>на</a:t>
            </a:r>
            <a:r>
              <a:rPr lang="en-US" sz="2000" dirty="0" smtClean="0"/>
              <a:t> </a:t>
            </a:r>
            <a:r>
              <a:rPr lang="mk-MK" sz="2000" dirty="0" smtClean="0"/>
              <a:t>  </a:t>
            </a:r>
            <a:r>
              <a:rPr lang="en-US" sz="2000" dirty="0" smtClean="0"/>
              <a:t> </a:t>
            </a:r>
            <a:r>
              <a:rPr lang="mk-MK" sz="2000" dirty="0" smtClean="0"/>
              <a:t>.</a:t>
            </a:r>
            <a:endParaRPr lang="en-US" sz="2000" dirty="0" smtClean="0"/>
          </a:p>
          <a:p>
            <a:pPr marL="360000" indent="-360000">
              <a:spcBef>
                <a:spcPts val="1000"/>
              </a:spcBef>
              <a:buNone/>
            </a:pPr>
            <a:r>
              <a:rPr lang="en-US" sz="2000" dirty="0" smtClean="0"/>
              <a:t>	</a:t>
            </a:r>
            <a:r>
              <a:rPr lang="mk-MK" sz="2000" dirty="0" smtClean="0"/>
              <a:t>б</a:t>
            </a:r>
            <a:r>
              <a:rPr lang="mk-MK" sz="2000" dirty="0" smtClean="0"/>
              <a:t>) Мојот броител е 5. Јас сум еквивалентна </a:t>
            </a:r>
            <a:r>
              <a:rPr lang="mk-MK" sz="2000" dirty="0" smtClean="0"/>
              <a:t>на</a:t>
            </a:r>
            <a:r>
              <a:rPr lang="en-US" sz="2000" dirty="0" smtClean="0"/>
              <a:t>     </a:t>
            </a:r>
            <a:r>
              <a:rPr lang="mk-MK" sz="2000" dirty="0" smtClean="0"/>
              <a:t> </a:t>
            </a:r>
            <a:r>
              <a:rPr lang="mk-MK" sz="2000" dirty="0" smtClean="0"/>
              <a:t>.</a:t>
            </a:r>
            <a:endParaRPr lang="en-US" sz="2000" dirty="0" smtClean="0"/>
          </a:p>
          <a:p>
            <a:pPr marL="360000" indent="-360000">
              <a:spcBef>
                <a:spcPts val="1000"/>
              </a:spcBef>
              <a:buNone/>
            </a:pPr>
            <a:r>
              <a:rPr lang="en-US" sz="2000" dirty="0" smtClean="0"/>
              <a:t>	</a:t>
            </a:r>
            <a:r>
              <a:rPr lang="mk-MK" sz="2000" dirty="0" smtClean="0"/>
              <a:t>в</a:t>
            </a:r>
            <a:r>
              <a:rPr lang="mk-MK" sz="2000" dirty="0" smtClean="0"/>
              <a:t>) Мојот именител е 24. Јас сум еквивалентна </a:t>
            </a:r>
            <a:r>
              <a:rPr lang="mk-MK" sz="2000" dirty="0" smtClean="0"/>
              <a:t>на</a:t>
            </a:r>
            <a:r>
              <a:rPr lang="en-US" sz="2000" dirty="0" smtClean="0"/>
              <a:t>      .      </a:t>
            </a:r>
            <a:r>
              <a:rPr lang="mk-MK" sz="2000" dirty="0" smtClean="0"/>
              <a:t> </a:t>
            </a:r>
            <a:endParaRPr lang="en-US" sz="2000" dirty="0" smtClean="0"/>
          </a:p>
          <a:p>
            <a:pPr marL="360000" indent="-360000">
              <a:spcBef>
                <a:spcPts val="1000"/>
              </a:spcBef>
              <a:buNone/>
            </a:pPr>
            <a:r>
              <a:rPr lang="en-US" sz="2000" dirty="0" smtClean="0"/>
              <a:t>	</a:t>
            </a:r>
            <a:r>
              <a:rPr lang="mk-MK" sz="2000" dirty="0" smtClean="0"/>
              <a:t>г</a:t>
            </a:r>
            <a:r>
              <a:rPr lang="mk-MK" sz="2000" dirty="0" smtClean="0"/>
              <a:t>) Мојот броител е 1. Јас сум еквивалентна </a:t>
            </a:r>
            <a:r>
              <a:rPr lang="mk-MK" sz="2000" dirty="0" smtClean="0"/>
              <a:t>на</a:t>
            </a:r>
            <a:r>
              <a:rPr lang="en-US" sz="2000" dirty="0" smtClean="0"/>
              <a:t>  </a:t>
            </a:r>
            <a:r>
              <a:rPr lang="mk-MK" sz="2000" dirty="0" smtClean="0"/>
              <a:t> </a:t>
            </a:r>
            <a:r>
              <a:rPr lang="en-US" sz="2000" dirty="0" smtClean="0"/>
              <a:t>  </a:t>
            </a:r>
            <a:r>
              <a:rPr lang="mk-MK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928802"/>
            <a:ext cx="110545" cy="49320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500570"/>
            <a:ext cx="114300" cy="49530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929198"/>
            <a:ext cx="228600" cy="495300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715016"/>
            <a:ext cx="257175" cy="552450"/>
          </a:xfrm>
          <a:prstGeom prst="rect">
            <a:avLst/>
          </a:prstGeom>
          <a:noFill/>
        </p:spPr>
      </p:pic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5357826"/>
            <a:ext cx="123825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1" y="285728"/>
            <a:ext cx="7286676" cy="792185"/>
          </a:xfrm>
        </p:spPr>
        <p:txBody>
          <a:bodyPr/>
          <a:lstStyle/>
          <a:p>
            <a:r>
              <a:rPr lang="mk-MK" sz="1800" dirty="0" smtClean="0"/>
              <a:t>2.3  </a:t>
            </a:r>
            <a:r>
              <a:rPr lang="en-AU" sz="1800" dirty="0" smtClean="0"/>
              <a:t>СПОРЕДУВАЊЕ И ПОДРЕДУВАЊЕ </a:t>
            </a:r>
            <a:r>
              <a:rPr lang="mk-MK" sz="1800" dirty="0" smtClean="0"/>
              <a:t> 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2000240"/>
            <a:ext cx="7643812" cy="4524384"/>
          </a:xfrm>
        </p:spPr>
        <p:txBody>
          <a:bodyPr/>
          <a:lstStyle/>
          <a:p>
            <a:r>
              <a:rPr lang="mk-MK" sz="2000" i="1" dirty="0" smtClean="0"/>
              <a:t>Од две дропки со еднакви именители поголема е онаа што има поголем броител.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mk-MK" sz="2000" b="1" dirty="0" smtClean="0"/>
              <a:t>Пример :  </a:t>
            </a:r>
            <a:endParaRPr lang="en-US" sz="2000" dirty="0" smtClean="0"/>
          </a:p>
          <a:p>
            <a:pPr>
              <a:buNone/>
            </a:pPr>
            <a:r>
              <a:rPr lang="en-AU" sz="2000" b="1" dirty="0" smtClean="0"/>
              <a:t> </a:t>
            </a:r>
            <a:endParaRPr lang="en-US" sz="2000" dirty="0" smtClean="0"/>
          </a:p>
          <a:p>
            <a:r>
              <a:rPr lang="en-AU" sz="2000" i="1" dirty="0" err="1" smtClean="0"/>
              <a:t>Од</a:t>
            </a:r>
            <a:r>
              <a:rPr lang="en-AU" sz="2000" i="1" dirty="0" smtClean="0"/>
              <a:t> </a:t>
            </a:r>
            <a:r>
              <a:rPr lang="mk-MK" sz="2000" i="1" dirty="0" smtClean="0"/>
              <a:t>две дропки со еднакви броители поголема е онаа што има помал именител.</a:t>
            </a:r>
            <a:endParaRPr lang="en-US" sz="2000" dirty="0" smtClean="0"/>
          </a:p>
          <a:p>
            <a:pPr>
              <a:buNone/>
            </a:pPr>
            <a:r>
              <a:rPr lang="mk-MK" sz="2000" i="1" dirty="0" smtClean="0"/>
              <a:t> </a:t>
            </a:r>
            <a:endParaRPr lang="en-US" sz="2000" dirty="0" smtClean="0"/>
          </a:p>
          <a:p>
            <a:r>
              <a:rPr lang="mk-MK" sz="2000" b="1" dirty="0" smtClean="0"/>
              <a:t>Пример </a:t>
            </a:r>
            <a:r>
              <a:rPr lang="en-AU" sz="2000" b="1" dirty="0" smtClean="0"/>
              <a:t>: </a:t>
            </a:r>
            <a:r>
              <a:rPr lang="en-AU" sz="2000" b="1" dirty="0" smtClean="0"/>
              <a:t> </a:t>
            </a:r>
            <a:endParaRPr lang="en-US" sz="2000" dirty="0" smtClean="0"/>
          </a:p>
          <a:p>
            <a:pPr>
              <a:buNone/>
            </a:pPr>
            <a:r>
              <a:rPr lang="mk-MK" sz="2000" b="1" dirty="0" smtClean="0"/>
              <a:t> </a:t>
            </a:r>
            <a:endParaRPr lang="en-US" sz="2000" dirty="0" smtClean="0"/>
          </a:p>
          <a:p>
            <a:r>
              <a:rPr lang="mk-MK" sz="2000" i="1" dirty="0" smtClean="0"/>
              <a:t>Дропки со различни именители се споредуваат кога претходно се доведат на заеднички именител</a:t>
            </a:r>
            <a:r>
              <a:rPr lang="mk-MK" sz="2000" i="1" dirty="0" smtClean="0"/>
              <a:t>.</a:t>
            </a:r>
            <a:r>
              <a:rPr lang="en-US" sz="2000" i="1" dirty="0" smtClean="0"/>
              <a:t> </a:t>
            </a:r>
            <a:r>
              <a:rPr lang="mk-MK" sz="2000" i="1" dirty="0" smtClean="0"/>
              <a:t>Потоа </a:t>
            </a:r>
            <a:r>
              <a:rPr lang="mk-MK" sz="2000" i="1" dirty="0" smtClean="0"/>
              <a:t>се споредуваат како дропки со еднакви именители.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928934"/>
            <a:ext cx="638175" cy="619125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714884"/>
            <a:ext cx="638175" cy="61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1" y="285728"/>
            <a:ext cx="7286676" cy="792185"/>
          </a:xfrm>
        </p:spPr>
        <p:txBody>
          <a:bodyPr/>
          <a:lstStyle/>
          <a:p>
            <a:r>
              <a:rPr lang="mk-MK" sz="1800" dirty="0" smtClean="0"/>
              <a:t>2.3  </a:t>
            </a:r>
            <a:r>
              <a:rPr lang="en-AU" sz="1800" dirty="0" smtClean="0"/>
              <a:t>СПОРЕДУВАЊЕ И ПОДРЕДУВАЊЕ </a:t>
            </a:r>
            <a:r>
              <a:rPr lang="mk-MK" sz="1800" dirty="0" smtClean="0"/>
              <a:t> 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2000240"/>
            <a:ext cx="7643812" cy="4524384"/>
          </a:xfrm>
        </p:spPr>
        <p:txBody>
          <a:bodyPr/>
          <a:lstStyle/>
          <a:p>
            <a:r>
              <a:rPr lang="mk-MK" sz="2000" b="1" dirty="0" smtClean="0"/>
              <a:t>Пример </a:t>
            </a:r>
            <a:r>
              <a:rPr lang="en-AU" sz="2000" b="1" dirty="0" smtClean="0"/>
              <a:t>:  </a:t>
            </a:r>
            <a:r>
              <a:rPr lang="mk-MK" sz="2000" dirty="0" smtClean="0"/>
              <a:t>Да </a:t>
            </a:r>
            <a:r>
              <a:rPr lang="mk-MK" sz="2000" dirty="0" smtClean="0"/>
              <a:t>ги споредеме </a:t>
            </a:r>
            <a:r>
              <a:rPr lang="mk-MK" sz="2000" dirty="0" smtClean="0"/>
              <a:t>дропките</a:t>
            </a:r>
            <a:r>
              <a:rPr lang="en-US" sz="2000" dirty="0" smtClean="0"/>
              <a:t>:</a:t>
            </a:r>
            <a:r>
              <a:rPr lang="mk-MK" sz="2000" dirty="0" smtClean="0"/>
              <a:t>  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mk-MK" sz="2000" dirty="0" smtClean="0"/>
              <a:t>Бидејќи </a:t>
            </a:r>
            <a:r>
              <a:rPr lang="mk-MK" sz="2000" dirty="0" smtClean="0"/>
              <a:t>дропките имаат различни именители ги сведуваме на заеднички именител. Бараме </a:t>
            </a:r>
            <a:r>
              <a:rPr lang="mk-MK" sz="2000" b="1" dirty="0" smtClean="0"/>
              <a:t>НЗС(6,9) = 18.</a:t>
            </a:r>
            <a:endParaRPr lang="en-US" sz="2000" dirty="0" smtClean="0"/>
          </a:p>
          <a:p>
            <a:pPr>
              <a:buNone/>
            </a:pPr>
            <a:r>
              <a:rPr lang="mk-MK" sz="2000" b="1" dirty="0" smtClean="0"/>
              <a:t>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</a:t>
            </a:r>
          </a:p>
          <a:p>
            <a:pPr>
              <a:buNone/>
            </a:pPr>
            <a:r>
              <a:rPr lang="en-US" sz="2000" dirty="0" smtClean="0"/>
              <a:t>                                     </a:t>
            </a:r>
            <a:r>
              <a:rPr lang="mk-MK" sz="2000" dirty="0" smtClean="0"/>
              <a:t>па </a:t>
            </a:r>
            <a:r>
              <a:rPr lang="mk-MK" sz="2000" dirty="0" smtClean="0"/>
              <a:t>имаме 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428868"/>
            <a:ext cx="685800" cy="619125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786322"/>
            <a:ext cx="1609725" cy="619125"/>
          </a:xfrm>
          <a:prstGeom prst="rect">
            <a:avLst/>
          </a:prstGeom>
          <a:noFill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786322"/>
            <a:ext cx="895350" cy="619125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929066"/>
            <a:ext cx="1390650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928794" y="1214422"/>
            <a:ext cx="7000924" cy="466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smtClean="0"/>
              <a:t>Дополнителни материјали за вежбање на следниве линкови :</a:t>
            </a:r>
            <a:endParaRPr lang="en-US" smtClean="0"/>
          </a:p>
          <a:p>
            <a:r>
              <a:rPr lang="en-US" u="sng" smtClean="0">
                <a:hlinkClick r:id="rId3"/>
              </a:rPr>
              <a:t>https://nikulecedu.com/zadaci/ekvivalentni-dropki/</a:t>
            </a:r>
            <a:endParaRPr lang="en-US" smtClean="0"/>
          </a:p>
          <a:p>
            <a:r>
              <a:rPr lang="en-US" u="sng" smtClean="0">
                <a:hlinkClick r:id="rId4"/>
              </a:rPr>
              <a:t>https://matematika-plus.weebly.com/igri-so-dropki.html</a:t>
            </a:r>
            <a:r>
              <a:rPr lang="en-US" smtClean="0"/>
              <a:t> </a:t>
            </a:r>
          </a:p>
          <a:p>
            <a:r>
              <a:rPr lang="en-US" u="sng" smtClean="0">
                <a:hlinkClick r:id="rId5"/>
              </a:rPr>
              <a:t>http://matematirame.weebly.com/uploads/4/5/7/3/45735955/9.%D0%9F%D0%BE%D0%B4%D1%80%D0%B5%D0%B4%D1%83%D0%B2%D0%B0%D1%9A%D0%B5_%D0%BD%D0%B0_%D0%B4%D1%80%D0%BE%D0%BF%D0%BA%D0%B8.pdf</a:t>
            </a:r>
            <a:endParaRPr lang="en-US" smtClean="0"/>
          </a:p>
          <a:p>
            <a:r>
              <a:rPr lang="mk-MK" smtClean="0"/>
              <a:t> </a:t>
            </a:r>
            <a:endParaRPr lang="en-US" smtClean="0"/>
          </a:p>
          <a:p>
            <a:r>
              <a:rPr lang="mk-MK" smtClean="0"/>
              <a:t> </a:t>
            </a:r>
            <a:endParaRPr lang="en-US" smtClean="0"/>
          </a:p>
          <a:p>
            <a:r>
              <a:rPr lang="en-AU" b="1" smtClean="0"/>
              <a:t>За играта “</a:t>
            </a:r>
            <a:r>
              <a:rPr lang="mk-MK" b="1" smtClean="0"/>
              <a:t>Војна со дропки</a:t>
            </a:r>
            <a:r>
              <a:rPr lang="en-AU" b="1" smtClean="0"/>
              <a:t>”</a:t>
            </a:r>
            <a:r>
              <a:rPr lang="mk-MK" b="1" smtClean="0"/>
              <a:t>  картите со дропки може да ги симнете тука :</a:t>
            </a:r>
            <a:endParaRPr lang="en-US" smtClean="0"/>
          </a:p>
          <a:p>
            <a:r>
              <a:rPr lang="en-US" u="sng" smtClean="0">
                <a:hlinkClick r:id="rId6"/>
              </a:rPr>
              <a:t>https://s18670.pcdn.co/wp-content/uploads/2016/10/fractionwar.pdf?sfvrsn=0&amp;fbclid=IwAR1mx40Z9-91MzIrQXZoRg0p2TB4QPKziE0_pzsj1DRo42eUWFnQgQzWQVA</a:t>
            </a:r>
            <a:endParaRPr lang="en-US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7429521" cy="792185"/>
          </a:xfrm>
        </p:spPr>
        <p:txBody>
          <a:bodyPr/>
          <a:lstStyle/>
          <a:p>
            <a:r>
              <a:rPr lang="en-US" sz="1800" dirty="0" err="1" smtClean="0"/>
              <a:t>Тема</a:t>
            </a:r>
            <a:r>
              <a:rPr lang="en-US" sz="1800" dirty="0" smtClean="0"/>
              <a:t> 2А </a:t>
            </a:r>
            <a:r>
              <a:rPr lang="en-AU" sz="1800" dirty="0" smtClean="0"/>
              <a:t>:</a:t>
            </a:r>
            <a:r>
              <a:rPr lang="mk-MK" sz="1800" dirty="0" smtClean="0"/>
              <a:t> Број и решавање проблеми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mk-MK" sz="1800" dirty="0" smtClean="0"/>
              <a:t>2.1 Дропки</a:t>
            </a:r>
            <a:r>
              <a:rPr lang="mk-MK" sz="1800" dirty="0" smtClean="0"/>
              <a:t>. Читање </a:t>
            </a:r>
            <a:r>
              <a:rPr lang="mk-MK" sz="1800" dirty="0" smtClean="0"/>
              <a:t>и пишување дропки</a:t>
            </a:r>
            <a:r>
              <a:rPr lang="mk-MK" sz="1800" dirty="0" smtClean="0"/>
              <a:t>. Еднаквост </a:t>
            </a:r>
            <a:r>
              <a:rPr lang="mk-MK" sz="1800" dirty="0" smtClean="0"/>
              <a:t>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2000240"/>
            <a:ext cx="7643812" cy="4524384"/>
          </a:xfrm>
        </p:spPr>
        <p:txBody>
          <a:bodyPr/>
          <a:lstStyle/>
          <a:p>
            <a:r>
              <a:rPr lang="mk-MK" sz="2000" dirty="0" smtClean="0"/>
              <a:t>Во една бурекчилница има една цела пита бурек. Ако побараш да купиш четвртина бурек  како ќе постапи продавачот</a:t>
            </a:r>
            <a:r>
              <a:rPr lang="mk-MK" sz="2000" dirty="0" smtClean="0"/>
              <a:t>?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mk-MK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Eдно</a:t>
            </a:r>
            <a:r>
              <a:rPr lang="en-US" sz="2000" dirty="0" smtClean="0"/>
              <a:t> </a:t>
            </a:r>
            <a:r>
              <a:rPr lang="mk-MK" sz="2000" dirty="0" smtClean="0"/>
              <a:t>цело е поделено на четири еднакви делови т.е 1 : 4</a:t>
            </a:r>
            <a:r>
              <a:rPr lang="en-AU" sz="2000" dirty="0" smtClean="0"/>
              <a:t>.</a:t>
            </a:r>
            <a:endParaRPr lang="en-US" sz="2000" dirty="0" smtClean="0"/>
          </a:p>
          <a:p>
            <a:r>
              <a:rPr lang="en-AU" sz="2000" dirty="0" err="1" smtClean="0"/>
              <a:t>Количникот</a:t>
            </a:r>
            <a:r>
              <a:rPr lang="en-AU" sz="2000" dirty="0" smtClean="0"/>
              <a:t> 1 : 4 </a:t>
            </a:r>
            <a:r>
              <a:rPr lang="en-AU" sz="2000" dirty="0" err="1" smtClean="0"/>
              <a:t>не</a:t>
            </a:r>
            <a:r>
              <a:rPr lang="en-AU" sz="2000" dirty="0" smtClean="0"/>
              <a:t> е </a:t>
            </a:r>
            <a:r>
              <a:rPr lang="en-AU" sz="2000" dirty="0" err="1" smtClean="0"/>
              <a:t>природен</a:t>
            </a:r>
            <a:r>
              <a:rPr lang="en-AU" sz="2000" dirty="0" smtClean="0"/>
              <a:t> </a:t>
            </a:r>
            <a:r>
              <a:rPr lang="en-AU" sz="2000" dirty="0" err="1" smtClean="0"/>
              <a:t>број</a:t>
            </a:r>
            <a:r>
              <a:rPr lang="en-AU" sz="2000" dirty="0" smtClean="0"/>
              <a:t>.</a:t>
            </a:r>
            <a:endParaRPr lang="en-US" sz="2000" dirty="0" smtClean="0"/>
          </a:p>
        </p:txBody>
      </p:sp>
      <p:pic>
        <p:nvPicPr>
          <p:cNvPr id="11" name="Picture 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429000"/>
            <a:ext cx="31623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7429521" cy="792185"/>
          </a:xfrm>
        </p:spPr>
        <p:txBody>
          <a:bodyPr/>
          <a:lstStyle/>
          <a:p>
            <a:r>
              <a:rPr lang="mk-MK" sz="1800" dirty="0" smtClean="0"/>
              <a:t>2.1 </a:t>
            </a:r>
            <a:r>
              <a:rPr lang="mk-MK" sz="1800" dirty="0" smtClean="0"/>
              <a:t>Дропки</a:t>
            </a:r>
            <a:r>
              <a:rPr lang="mk-MK" sz="1800" dirty="0" smtClean="0"/>
              <a:t>. Читање </a:t>
            </a:r>
            <a:r>
              <a:rPr lang="mk-MK" sz="1800" dirty="0" smtClean="0"/>
              <a:t>и пишување дропки</a:t>
            </a:r>
            <a:r>
              <a:rPr lang="mk-MK" sz="1800" dirty="0" smtClean="0"/>
              <a:t>. Еднаквост </a:t>
            </a:r>
            <a:r>
              <a:rPr lang="mk-MK" sz="1800" dirty="0" smtClean="0"/>
              <a:t>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1857364"/>
            <a:ext cx="7643812" cy="4667260"/>
          </a:xfrm>
        </p:spPr>
        <p:txBody>
          <a:bodyPr/>
          <a:lstStyle/>
          <a:p>
            <a:r>
              <a:rPr lang="mk-MK" sz="2000" dirty="0" smtClean="0"/>
              <a:t>Количникот </a:t>
            </a:r>
            <a:r>
              <a:rPr lang="mk-MK" sz="2000" b="1" i="1" dirty="0" smtClean="0"/>
              <a:t>m:n</a:t>
            </a:r>
            <a:r>
              <a:rPr lang="mk-MK" sz="2000" dirty="0" smtClean="0"/>
              <a:t>  не е природен број ако </a:t>
            </a:r>
            <a:r>
              <a:rPr lang="en-AU" sz="2000" b="1" i="1" dirty="0" smtClean="0"/>
              <a:t>n </a:t>
            </a:r>
            <a:r>
              <a:rPr lang="en-AU" sz="2000" dirty="0" err="1" smtClean="0"/>
              <a:t>не</a:t>
            </a:r>
            <a:r>
              <a:rPr lang="en-AU" sz="2000" dirty="0" smtClean="0"/>
              <a:t> е </a:t>
            </a:r>
            <a:r>
              <a:rPr lang="en-AU" sz="2000" dirty="0" err="1" smtClean="0"/>
              <a:t>делител</a:t>
            </a:r>
            <a:r>
              <a:rPr lang="en-AU" sz="2000" dirty="0" smtClean="0"/>
              <a:t> </a:t>
            </a:r>
            <a:r>
              <a:rPr lang="en-AU" sz="2000" dirty="0" err="1" smtClean="0"/>
              <a:t>на</a:t>
            </a:r>
            <a:r>
              <a:rPr lang="en-AU" sz="2000" dirty="0" smtClean="0"/>
              <a:t> </a:t>
            </a:r>
            <a:r>
              <a:rPr lang="en-AU" sz="2000" b="1" i="1" dirty="0" smtClean="0"/>
              <a:t>m</a:t>
            </a:r>
            <a:r>
              <a:rPr lang="en-AU" sz="2000" b="1" dirty="0" smtClean="0"/>
              <a:t>. </a:t>
            </a:r>
            <a:r>
              <a:rPr lang="en-AU" sz="2000" b="1" dirty="0" err="1" smtClean="0"/>
              <a:t>Дропка</a:t>
            </a:r>
            <a:r>
              <a:rPr lang="en-AU" sz="2000" b="1" dirty="0" smtClean="0"/>
              <a:t> е </a:t>
            </a:r>
            <a:r>
              <a:rPr lang="en-AU" sz="2000" b="1" dirty="0" err="1" smtClean="0"/>
              <a:t>количник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на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два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природни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броја</a:t>
            </a:r>
            <a:r>
              <a:rPr lang="en-AU" sz="2000" b="1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mk-MK" sz="2000" dirty="0" smtClean="0"/>
          </a:p>
          <a:p>
            <a:endParaRPr lang="mk-MK" sz="2000" dirty="0" smtClean="0"/>
          </a:p>
          <a:p>
            <a:endParaRPr lang="mk-MK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дропка</a:t>
            </a:r>
            <a:r>
              <a:rPr lang="en-US" sz="2000" dirty="0" smtClean="0"/>
              <a:t>  </a:t>
            </a:r>
            <a:r>
              <a:rPr lang="mk-MK" sz="2000" dirty="0" smtClean="0"/>
              <a:t>со еднаков броител и именител, имаме</a:t>
            </a:r>
            <a:r>
              <a:rPr lang="en-AU" sz="2000" dirty="0" smtClean="0"/>
              <a:t>   </a:t>
            </a:r>
            <a:r>
              <a:rPr lang="mk-MK" sz="2000" dirty="0" smtClean="0"/>
              <a:t> </a:t>
            </a:r>
            <a:r>
              <a:rPr lang="en-US" sz="2000" dirty="0" smtClean="0"/>
              <a:t>       </a:t>
            </a:r>
            <a:endParaRPr lang="mk-MK" sz="2000" dirty="0" smtClean="0"/>
          </a:p>
          <a:p>
            <a:pPr>
              <a:buNone/>
            </a:pPr>
            <a:r>
              <a:rPr lang="mk-MK" sz="2000" dirty="0" smtClean="0"/>
              <a:t>	</a:t>
            </a:r>
            <a:br>
              <a:rPr lang="mk-MK" sz="2000" dirty="0" smtClean="0"/>
            </a:br>
            <a:r>
              <a:rPr lang="mk-MK" sz="2000" dirty="0" smtClean="0"/>
              <a:t>Пример: </a:t>
            </a:r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928934"/>
            <a:ext cx="59436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5072074"/>
            <a:ext cx="533400" cy="447675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715016"/>
            <a:ext cx="1228725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7429521" cy="792185"/>
          </a:xfrm>
        </p:spPr>
        <p:txBody>
          <a:bodyPr/>
          <a:lstStyle/>
          <a:p>
            <a:r>
              <a:rPr lang="mk-MK" sz="1800" dirty="0" smtClean="0"/>
              <a:t>2.1 </a:t>
            </a:r>
            <a:r>
              <a:rPr lang="mk-MK" sz="1800" dirty="0" smtClean="0"/>
              <a:t>Дропки</a:t>
            </a:r>
            <a:r>
              <a:rPr lang="mk-MK" sz="1800" dirty="0" smtClean="0"/>
              <a:t>. Читање </a:t>
            </a:r>
            <a:r>
              <a:rPr lang="mk-MK" sz="1800" dirty="0" smtClean="0"/>
              <a:t>и пишување дропки</a:t>
            </a:r>
            <a:r>
              <a:rPr lang="mk-MK" sz="1800" dirty="0" smtClean="0"/>
              <a:t>. Еднаквост </a:t>
            </a:r>
            <a:r>
              <a:rPr lang="mk-MK" sz="1800" dirty="0" smtClean="0"/>
              <a:t>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1857364"/>
            <a:ext cx="7643812" cy="4667260"/>
          </a:xfrm>
        </p:spPr>
        <p:txBody>
          <a:bodyPr/>
          <a:lstStyle/>
          <a:p>
            <a:r>
              <a:rPr lang="en-US" sz="2000" dirty="0" err="1" smtClean="0"/>
              <a:t>Секој</a:t>
            </a:r>
            <a:r>
              <a:rPr lang="en-US" sz="2000" dirty="0" smtClean="0"/>
              <a:t> </a:t>
            </a:r>
            <a:r>
              <a:rPr lang="en-US" sz="2000" dirty="0" err="1" smtClean="0"/>
              <a:t>природен</a:t>
            </a:r>
            <a:r>
              <a:rPr lang="en-US" sz="2000" dirty="0" smtClean="0"/>
              <a:t> </a:t>
            </a:r>
            <a:r>
              <a:rPr lang="en-US" sz="2000" dirty="0" err="1" smtClean="0"/>
              <a:t>број</a:t>
            </a:r>
            <a:r>
              <a:rPr lang="en-US" sz="2000" dirty="0" smtClean="0"/>
              <a:t> </a:t>
            </a:r>
            <a:r>
              <a:rPr lang="mk-MK" sz="2000" b="1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err="1" smtClean="0"/>
              <a:t>може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mk-MK" sz="2000" dirty="0" smtClean="0"/>
              <a:t>претстави како дропка со броител </a:t>
            </a:r>
            <a:r>
              <a:rPr lang="mk-MK" sz="2000" b="1" i="1" dirty="0" smtClean="0"/>
              <a:t>n</a:t>
            </a:r>
            <a:r>
              <a:rPr lang="en-AU" sz="2000" dirty="0" smtClean="0"/>
              <a:t>  </a:t>
            </a:r>
            <a:r>
              <a:rPr lang="mk-MK" sz="2000" dirty="0" smtClean="0"/>
              <a:t>и именител </a:t>
            </a:r>
            <a:r>
              <a:rPr lang="en-AU" sz="2000" dirty="0" smtClean="0"/>
              <a:t>1</a:t>
            </a: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mk-MK" sz="2000" dirty="0" smtClean="0"/>
              <a:t>	</a:t>
            </a:r>
            <a:r>
              <a:rPr lang="mk-MK" sz="2000" dirty="0" smtClean="0"/>
              <a:t>Пример:</a:t>
            </a:r>
            <a:endParaRPr lang="en-US" sz="2000" dirty="0" smtClean="0"/>
          </a:p>
          <a:p>
            <a:pPr>
              <a:buNone/>
            </a:pPr>
            <a:endParaRPr lang="mk-MK" sz="2000" dirty="0" smtClean="0"/>
          </a:p>
          <a:p>
            <a:r>
              <a:rPr lang="en-AU" sz="2000" dirty="0" err="1" smtClean="0"/>
              <a:t>Дропките</a:t>
            </a:r>
            <a:r>
              <a:rPr lang="en-AU" sz="2000" dirty="0" smtClean="0"/>
              <a:t> </a:t>
            </a:r>
            <a:r>
              <a:rPr lang="mk-MK" sz="2000" dirty="0" smtClean="0"/>
              <a:t>каде што </a:t>
            </a:r>
            <a:r>
              <a:rPr lang="mk-MK" sz="2000" dirty="0" smtClean="0"/>
              <a:t>броителот е помал од именителот</a:t>
            </a:r>
            <a:r>
              <a:rPr lang="mk-MK" sz="2000" dirty="0" smtClean="0"/>
              <a:t>           ги </a:t>
            </a:r>
            <a:r>
              <a:rPr lang="mk-MK" sz="2000" dirty="0" smtClean="0"/>
              <a:t>нарекуваме </a:t>
            </a:r>
            <a:r>
              <a:rPr lang="mk-MK" sz="2000" b="1" dirty="0" smtClean="0"/>
              <a:t>правилни </a:t>
            </a:r>
            <a:r>
              <a:rPr lang="mk-MK" sz="2000" b="1" dirty="0" smtClean="0"/>
              <a:t>дропки</a:t>
            </a:r>
            <a:endParaRPr lang="mk-MK" sz="2000" dirty="0" smtClean="0"/>
          </a:p>
          <a:p>
            <a:pPr>
              <a:buNone/>
            </a:pPr>
            <a:r>
              <a:rPr lang="mk-MK" sz="2000" dirty="0" smtClean="0"/>
              <a:t>	</a:t>
            </a:r>
            <a:br>
              <a:rPr lang="mk-MK" sz="2000" dirty="0" smtClean="0"/>
            </a:br>
            <a:r>
              <a:rPr lang="mk-MK" sz="2000" dirty="0" smtClean="0"/>
              <a:t> Пример</a:t>
            </a:r>
            <a:r>
              <a:rPr lang="mk-MK" sz="2000" dirty="0" smtClean="0"/>
              <a:t>:  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857496"/>
            <a:ext cx="571500" cy="55245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572008"/>
            <a:ext cx="590550" cy="552450"/>
          </a:xfrm>
          <a:prstGeom prst="rect">
            <a:avLst/>
          </a:prstGeom>
          <a:noFill/>
        </p:spPr>
      </p:pic>
      <p:pic>
        <p:nvPicPr>
          <p:cNvPr id="15" name="Picture 1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5357826"/>
            <a:ext cx="43719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7429521" cy="792185"/>
          </a:xfrm>
        </p:spPr>
        <p:txBody>
          <a:bodyPr/>
          <a:lstStyle/>
          <a:p>
            <a:r>
              <a:rPr lang="mk-MK" sz="1800" dirty="0" smtClean="0"/>
              <a:t>2.1 </a:t>
            </a:r>
            <a:r>
              <a:rPr lang="mk-MK" sz="1800" dirty="0" smtClean="0"/>
              <a:t>Дропки</a:t>
            </a:r>
            <a:r>
              <a:rPr lang="mk-MK" sz="1800" dirty="0" smtClean="0"/>
              <a:t>. Читање </a:t>
            </a:r>
            <a:r>
              <a:rPr lang="mk-MK" sz="1800" dirty="0" smtClean="0"/>
              <a:t>и пишување дропки</a:t>
            </a:r>
            <a:r>
              <a:rPr lang="mk-MK" sz="1800" dirty="0" smtClean="0"/>
              <a:t>. Еднаквост </a:t>
            </a:r>
            <a:r>
              <a:rPr lang="mk-MK" sz="1800" dirty="0" smtClean="0"/>
              <a:t>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2000240"/>
            <a:ext cx="7643812" cy="4524384"/>
          </a:xfrm>
        </p:spPr>
        <p:txBody>
          <a:bodyPr/>
          <a:lstStyle/>
          <a:p>
            <a:r>
              <a:rPr lang="mk-MK" sz="2000" dirty="0" smtClean="0"/>
              <a:t>Дропката </a:t>
            </a:r>
            <a:r>
              <a:rPr lang="mk-MK" sz="2000" b="1" dirty="0" smtClean="0"/>
              <a:t> </a:t>
            </a:r>
            <a:r>
              <a:rPr lang="en-US" sz="2000" b="1" dirty="0" smtClean="0"/>
              <a:t>       </a:t>
            </a:r>
            <a:r>
              <a:rPr lang="mk-MK" sz="2000" dirty="0" smtClean="0"/>
              <a:t>да </a:t>
            </a:r>
            <a:r>
              <a:rPr lang="mk-MK" sz="2000" dirty="0" smtClean="0"/>
              <a:t>ја запишеме како мешан број. </a:t>
            </a:r>
            <a:r>
              <a:rPr lang="en-US" sz="2000" dirty="0" smtClean="0"/>
              <a:t> </a:t>
            </a:r>
            <a:r>
              <a:rPr lang="mk-MK" sz="2000" dirty="0" smtClean="0"/>
              <a:t>Ако </a:t>
            </a:r>
            <a:r>
              <a:rPr lang="mk-MK" sz="2000" dirty="0" smtClean="0"/>
              <a:t>го поделиме броителот со именителот , тогаш добиениот количник е целиот дел на мешаниот број. Добиениот остаток е броител на дропката помала од 1</a:t>
            </a:r>
            <a:r>
              <a:rPr lang="mk-MK" sz="2000" dirty="0" smtClean="0"/>
              <a:t>,</a:t>
            </a:r>
            <a:r>
              <a:rPr lang="en-US" sz="2000" dirty="0" smtClean="0"/>
              <a:t> </a:t>
            </a:r>
            <a:r>
              <a:rPr lang="mk-MK" sz="2000" dirty="0" smtClean="0"/>
              <a:t>а </a:t>
            </a:r>
            <a:r>
              <a:rPr lang="mk-MK" sz="2000" dirty="0" smtClean="0"/>
              <a:t>именителот останува </a:t>
            </a:r>
            <a:r>
              <a:rPr lang="mk-MK" sz="2000" dirty="0" smtClean="0"/>
              <a:t>ист</a:t>
            </a:r>
            <a:r>
              <a:rPr lang="en-US" sz="2000" dirty="0" smtClean="0"/>
              <a:t>.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928802"/>
            <a:ext cx="246600" cy="493200"/>
          </a:xfrm>
          <a:prstGeom prst="rect">
            <a:avLst/>
          </a:prstGeom>
          <a:noFill/>
        </p:spPr>
      </p:pic>
      <p:pic>
        <p:nvPicPr>
          <p:cNvPr id="22" name="Picture 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786190"/>
            <a:ext cx="8953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786322"/>
            <a:ext cx="2971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7429521" cy="792185"/>
          </a:xfrm>
        </p:spPr>
        <p:txBody>
          <a:bodyPr/>
          <a:lstStyle/>
          <a:p>
            <a:r>
              <a:rPr lang="mk-MK" sz="1800" dirty="0" smtClean="0"/>
              <a:t>2.1 </a:t>
            </a:r>
            <a:r>
              <a:rPr lang="mk-MK" sz="1800" dirty="0" smtClean="0"/>
              <a:t>Дропки</a:t>
            </a:r>
            <a:r>
              <a:rPr lang="mk-MK" sz="1800" dirty="0" smtClean="0"/>
              <a:t>. Читање </a:t>
            </a:r>
            <a:r>
              <a:rPr lang="mk-MK" sz="1800" dirty="0" smtClean="0"/>
              <a:t>и пишување дропки</a:t>
            </a:r>
            <a:r>
              <a:rPr lang="mk-MK" sz="1800" dirty="0" smtClean="0"/>
              <a:t>. Еднаквост </a:t>
            </a:r>
            <a:r>
              <a:rPr lang="mk-MK" sz="1800" dirty="0" smtClean="0"/>
              <a:t>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2000240"/>
            <a:ext cx="7643812" cy="4524384"/>
          </a:xfrm>
        </p:spPr>
        <p:txBody>
          <a:bodyPr/>
          <a:lstStyle/>
          <a:p>
            <a:r>
              <a:rPr lang="mk-MK" sz="2000" dirty="0" smtClean="0"/>
              <a:t>На цртеж.1 под а)  кругот е поделен на 4 еднакви делови,а два од тие дела се обоени. Двата обоени дела </a:t>
            </a:r>
            <a:r>
              <a:rPr lang="mk-MK" sz="2000" dirty="0" smtClean="0"/>
              <a:t>сочинуваат</a:t>
            </a:r>
            <a:r>
              <a:rPr lang="en-US" sz="2000" dirty="0" smtClean="0"/>
              <a:t>     </a:t>
            </a:r>
            <a:r>
              <a:rPr lang="mk-MK" sz="2000" dirty="0" smtClean="0"/>
              <a:t>   </a:t>
            </a:r>
            <a:r>
              <a:rPr lang="en-US" sz="2000" dirty="0" smtClean="0"/>
              <a:t>  </a:t>
            </a:r>
            <a:r>
              <a:rPr lang="mk-MK" sz="2000" dirty="0" smtClean="0"/>
              <a:t>од </a:t>
            </a:r>
            <a:r>
              <a:rPr lang="mk-MK" sz="2000" dirty="0" smtClean="0"/>
              <a:t>кругот</a:t>
            </a:r>
            <a:r>
              <a:rPr lang="mk-MK" sz="2000" dirty="0" smtClean="0"/>
              <a:t>.</a:t>
            </a:r>
            <a:r>
              <a:rPr lang="en-US" sz="2000" dirty="0" smtClean="0"/>
              <a:t> </a:t>
            </a:r>
            <a:r>
              <a:rPr lang="mk-MK" sz="2000" dirty="0" smtClean="0"/>
              <a:t>Бидејќи </a:t>
            </a:r>
            <a:r>
              <a:rPr lang="mk-MK" sz="2000" dirty="0" smtClean="0"/>
              <a:t>е обоен половина </a:t>
            </a:r>
            <a:r>
              <a:rPr lang="mk-MK" sz="2000" dirty="0" smtClean="0"/>
              <a:t>круг,</a:t>
            </a:r>
            <a:r>
              <a:rPr lang="en-US" sz="2000" dirty="0" smtClean="0"/>
              <a:t> </a:t>
            </a:r>
            <a:r>
              <a:rPr lang="mk-MK" sz="2000" dirty="0" smtClean="0"/>
              <a:t>затоа   </a:t>
            </a:r>
            <a:r>
              <a:rPr lang="en-US" sz="2000" dirty="0" smtClean="0"/>
              <a:t>   </a:t>
            </a:r>
            <a:r>
              <a:rPr lang="mk-MK" sz="2000" dirty="0" smtClean="0"/>
              <a:t>од </a:t>
            </a:r>
            <a:r>
              <a:rPr lang="mk-MK" sz="2000" dirty="0" smtClean="0"/>
              <a:t>кругот се еднакви на   </a:t>
            </a:r>
            <a:r>
              <a:rPr lang="en-US" sz="2000" dirty="0" smtClean="0"/>
              <a:t>  </a:t>
            </a:r>
            <a:r>
              <a:rPr lang="mk-MK" sz="2000" dirty="0" smtClean="0"/>
              <a:t>. Значи</a:t>
            </a:r>
            <a:r>
              <a:rPr lang="en-US" sz="2000" dirty="0" smtClean="0"/>
              <a:t>     </a:t>
            </a:r>
            <a:r>
              <a:rPr lang="mk-MK" sz="2000" dirty="0" smtClean="0"/>
              <a:t>  </a:t>
            </a:r>
            <a:r>
              <a:rPr lang="en-US" sz="2000" dirty="0" smtClean="0"/>
              <a:t>   </a:t>
            </a:r>
            <a:r>
              <a:rPr lang="en-AU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929066"/>
            <a:ext cx="44481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28" y="2285992"/>
            <a:ext cx="113815" cy="4932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2643182"/>
            <a:ext cx="113815" cy="49320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2928934"/>
            <a:ext cx="110545" cy="493200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928934"/>
            <a:ext cx="485775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7429521" cy="792185"/>
          </a:xfrm>
        </p:spPr>
        <p:txBody>
          <a:bodyPr/>
          <a:lstStyle/>
          <a:p>
            <a:r>
              <a:rPr lang="mk-MK" sz="1800" dirty="0" smtClean="0"/>
              <a:t>2.1 </a:t>
            </a:r>
            <a:r>
              <a:rPr lang="mk-MK" sz="1800" dirty="0" smtClean="0"/>
              <a:t>Дропки</a:t>
            </a:r>
            <a:r>
              <a:rPr lang="mk-MK" sz="1800" dirty="0" smtClean="0"/>
              <a:t>. Читање </a:t>
            </a:r>
            <a:r>
              <a:rPr lang="mk-MK" sz="1800" dirty="0" smtClean="0"/>
              <a:t>и пишување дропки</a:t>
            </a:r>
            <a:r>
              <a:rPr lang="mk-MK" sz="1800" dirty="0" smtClean="0"/>
              <a:t>. Еднаквост </a:t>
            </a:r>
            <a:r>
              <a:rPr lang="mk-MK" sz="1800" dirty="0" smtClean="0"/>
              <a:t>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2000240"/>
            <a:ext cx="7643812" cy="4524384"/>
          </a:xfrm>
        </p:spPr>
        <p:txBody>
          <a:bodyPr/>
          <a:lstStyle/>
          <a:p>
            <a:r>
              <a:rPr lang="mk-MK" sz="2000" dirty="0" smtClean="0"/>
              <a:t>Ако секоја четвртинка од кругот ја поделиме уште на по два еднакви дела (цртеж 1б) </a:t>
            </a:r>
            <a:r>
              <a:rPr lang="mk-MK" sz="2000" dirty="0" smtClean="0"/>
              <a:t>тогаш </a:t>
            </a:r>
            <a:r>
              <a:rPr lang="mk-MK" sz="2000" dirty="0" smtClean="0"/>
              <a:t>целиот круг ќе се подели на 8 еднакви делови</a:t>
            </a:r>
            <a:r>
              <a:rPr lang="mk-MK" sz="2000" dirty="0" smtClean="0"/>
              <a:t>, а </a:t>
            </a:r>
            <a:r>
              <a:rPr lang="mk-MK" sz="2000" dirty="0" smtClean="0"/>
              <a:t>обоени ќе бидат 4 такви делови. </a:t>
            </a:r>
            <a:br>
              <a:rPr lang="mk-MK" sz="2000" dirty="0" smtClean="0"/>
            </a:br>
            <a:r>
              <a:rPr lang="mk-MK" sz="2000" dirty="0" smtClean="0"/>
              <a:t>Значи </a:t>
            </a:r>
            <a:r>
              <a:rPr lang="mk-MK" sz="2000" dirty="0" smtClean="0"/>
              <a:t>:</a:t>
            </a:r>
            <a:r>
              <a:rPr lang="en-AU" sz="2000" b="1" dirty="0" smtClean="0"/>
              <a:t> </a:t>
            </a:r>
            <a:r>
              <a:rPr lang="mk-MK" sz="2000" b="1" dirty="0" smtClean="0"/>
              <a:t>           </a:t>
            </a:r>
            <a:r>
              <a:rPr lang="en-AU" sz="2000" b="1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mk-MK" sz="2000" dirty="0" smtClean="0"/>
              <a:t>Ако пак секоја четвртинка од кругот ја поделиме на по три еднакви делови (цртеж 1в) тогаш целиот круг ќе се подели на 12 еднакви делови, а обоени ќе бидат 6 такви делови</a:t>
            </a:r>
            <a:r>
              <a:rPr lang="mk-MK" sz="2000" dirty="0" smtClean="0"/>
              <a:t>.</a:t>
            </a:r>
            <a:br>
              <a:rPr lang="mk-MK" sz="2000" dirty="0" smtClean="0"/>
            </a:br>
            <a:r>
              <a:rPr lang="mk-MK" sz="2000" dirty="0" smtClean="0"/>
              <a:t>Значи </a:t>
            </a:r>
            <a:r>
              <a:rPr lang="mk-MK" sz="2000" dirty="0" smtClean="0"/>
              <a:t>: 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5" y="2928934"/>
            <a:ext cx="510207" cy="49320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000636"/>
            <a:ext cx="1190625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7429521" cy="792185"/>
          </a:xfrm>
        </p:spPr>
        <p:txBody>
          <a:bodyPr/>
          <a:lstStyle/>
          <a:p>
            <a:r>
              <a:rPr lang="mk-MK" sz="1800" dirty="0" smtClean="0"/>
              <a:t>2.1 </a:t>
            </a:r>
            <a:r>
              <a:rPr lang="mk-MK" sz="1800" dirty="0" smtClean="0"/>
              <a:t>Дропки</a:t>
            </a:r>
            <a:r>
              <a:rPr lang="mk-MK" sz="1800" dirty="0" smtClean="0"/>
              <a:t>. Читање </a:t>
            </a:r>
            <a:r>
              <a:rPr lang="mk-MK" sz="1800" dirty="0" smtClean="0"/>
              <a:t>и пишување дропки</a:t>
            </a:r>
            <a:r>
              <a:rPr lang="mk-MK" sz="1800" dirty="0" smtClean="0"/>
              <a:t>. Еднаквост </a:t>
            </a:r>
            <a:r>
              <a:rPr lang="mk-MK" sz="1800" dirty="0" smtClean="0"/>
              <a:t>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1857364"/>
            <a:ext cx="7643812" cy="4667260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mk-MK" sz="2000" dirty="0" smtClean="0"/>
              <a:t>Ова е ѕид со </a:t>
            </a:r>
            <a:r>
              <a:rPr lang="mk-MK" sz="2000" dirty="0" smtClean="0"/>
              <a:t>дропки.</a:t>
            </a:r>
            <a:r>
              <a:rPr lang="en-US" sz="2000" dirty="0" smtClean="0"/>
              <a:t> </a:t>
            </a:r>
            <a:r>
              <a:rPr lang="mk-MK" sz="2000" dirty="0" smtClean="0"/>
              <a:t>Од </a:t>
            </a:r>
            <a:r>
              <a:rPr lang="mk-MK" sz="2000" dirty="0" smtClean="0"/>
              <a:t>него убаво се забележува </a:t>
            </a:r>
            <a:r>
              <a:rPr lang="mk-MK" sz="2000" dirty="0" smtClean="0"/>
              <a:t>дека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18" descr="Image result for дроп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928802"/>
            <a:ext cx="33051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857892"/>
            <a:ext cx="2009775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7429521" cy="792185"/>
          </a:xfrm>
        </p:spPr>
        <p:txBody>
          <a:bodyPr/>
          <a:lstStyle/>
          <a:p>
            <a:r>
              <a:rPr lang="mk-MK" sz="1800" dirty="0" smtClean="0"/>
              <a:t>2.1 </a:t>
            </a:r>
            <a:r>
              <a:rPr lang="mk-MK" sz="1800" dirty="0" smtClean="0"/>
              <a:t>Дропки</a:t>
            </a:r>
            <a:r>
              <a:rPr lang="mk-MK" sz="1800" dirty="0" smtClean="0"/>
              <a:t>. Читање </a:t>
            </a:r>
            <a:r>
              <a:rPr lang="mk-MK" sz="1800" dirty="0" smtClean="0"/>
              <a:t>и пишување дропки</a:t>
            </a:r>
            <a:r>
              <a:rPr lang="mk-MK" sz="1800" dirty="0" smtClean="0"/>
              <a:t>. Еднаквост </a:t>
            </a:r>
            <a:r>
              <a:rPr lang="mk-MK" sz="1800" dirty="0" smtClean="0"/>
              <a:t>на дропки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6013" y="1857364"/>
            <a:ext cx="7643812" cy="4667260"/>
          </a:xfrm>
        </p:spPr>
        <p:txBody>
          <a:bodyPr/>
          <a:lstStyle/>
          <a:p>
            <a:endParaRPr lang="en-US" sz="2000" dirty="0" smtClean="0"/>
          </a:p>
          <a:p>
            <a:r>
              <a:rPr lang="mk-MK" sz="2000" dirty="0" smtClean="0"/>
              <a:t>Задача </a:t>
            </a:r>
            <a:r>
              <a:rPr lang="en-AU" sz="2000" dirty="0" smtClean="0"/>
              <a:t>: </a:t>
            </a: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 err="1" smtClean="0"/>
              <a:t>Користејќи</a:t>
            </a:r>
            <a:r>
              <a:rPr lang="en-AU" sz="2000" dirty="0" smtClean="0"/>
              <a:t> </a:t>
            </a:r>
            <a:r>
              <a:rPr lang="en-AU" sz="2000" dirty="0" err="1" smtClean="0"/>
              <a:t>го</a:t>
            </a:r>
            <a:r>
              <a:rPr lang="en-AU" sz="2000" dirty="0" smtClean="0"/>
              <a:t> </a:t>
            </a:r>
            <a:r>
              <a:rPr lang="en-AU" sz="2000" dirty="0" err="1" smtClean="0"/>
              <a:t>ѕидот</a:t>
            </a:r>
            <a:r>
              <a:rPr lang="en-AU" sz="2000" dirty="0" smtClean="0"/>
              <a:t> </a:t>
            </a:r>
            <a:r>
              <a:rPr lang="en-AU" sz="2000" dirty="0" err="1" smtClean="0"/>
              <a:t>на</a:t>
            </a:r>
            <a:r>
              <a:rPr lang="en-AU" sz="2000" dirty="0" smtClean="0"/>
              <a:t> </a:t>
            </a:r>
            <a:r>
              <a:rPr lang="en-AU" sz="2000" dirty="0" err="1" smtClean="0"/>
              <a:t>дропки</a:t>
            </a:r>
            <a:r>
              <a:rPr lang="en-AU" sz="2000" dirty="0" smtClean="0"/>
              <a:t> </a:t>
            </a:r>
            <a:r>
              <a:rPr lang="en-AU" sz="2000" dirty="0" err="1" smtClean="0"/>
              <a:t>реши</a:t>
            </a:r>
            <a:r>
              <a:rPr lang="en-AU" sz="2000" dirty="0" smtClean="0"/>
              <a:t> </a:t>
            </a:r>
            <a:r>
              <a:rPr lang="en-AU" sz="2000" dirty="0" err="1" smtClean="0"/>
              <a:t>ги</a:t>
            </a:r>
            <a:r>
              <a:rPr lang="en-AU" sz="2000" dirty="0" smtClean="0"/>
              <a:t> </a:t>
            </a:r>
            <a:r>
              <a:rPr lang="en-AU" sz="2000" dirty="0" err="1" smtClean="0"/>
              <a:t>следниве</a:t>
            </a:r>
            <a:r>
              <a:rPr lang="en-AU" sz="2000" dirty="0" smtClean="0"/>
              <a:t> </a:t>
            </a:r>
            <a:r>
              <a:rPr lang="en-AU" sz="2000" dirty="0" err="1" smtClean="0"/>
              <a:t>задачи</a:t>
            </a:r>
            <a:r>
              <a:rPr lang="en-AU" sz="2000" dirty="0" smtClean="0"/>
              <a:t>: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143248"/>
            <a:ext cx="20478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143248"/>
            <a:ext cx="1983495" cy="24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Математика-6-одд-Дропки">
  <a:themeElements>
    <a:clrScheme name="template 6">
      <a:dk1>
        <a:srgbClr val="5F5F5F"/>
      </a:dk1>
      <a:lt1>
        <a:srgbClr val="FFFFFF"/>
      </a:lt1>
      <a:dk2>
        <a:srgbClr val="4D4D4D"/>
      </a:dk2>
      <a:lt2>
        <a:srgbClr val="02482B"/>
      </a:lt2>
      <a:accent1>
        <a:srgbClr val="25A07D"/>
      </a:accent1>
      <a:accent2>
        <a:srgbClr val="048A54"/>
      </a:accent2>
      <a:accent3>
        <a:srgbClr val="FFFFFF"/>
      </a:accent3>
      <a:accent4>
        <a:srgbClr val="505050"/>
      </a:accent4>
      <a:accent5>
        <a:srgbClr val="ACCDBF"/>
      </a:accent5>
      <a:accent6>
        <a:srgbClr val="037D4B"/>
      </a:accent6>
      <a:hlink>
        <a:srgbClr val="2EC499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5F5F5F"/>
        </a:dk1>
        <a:lt1>
          <a:srgbClr val="FFFFFF"/>
        </a:lt1>
        <a:dk2>
          <a:srgbClr val="006600"/>
        </a:dk2>
        <a:lt2>
          <a:srgbClr val="FFCC99"/>
        </a:lt2>
        <a:accent1>
          <a:srgbClr val="339966"/>
        </a:accent1>
        <a:accent2>
          <a:srgbClr val="CC9900"/>
        </a:accent2>
        <a:accent3>
          <a:srgbClr val="FFFFFF"/>
        </a:accent3>
        <a:accent4>
          <a:srgbClr val="505050"/>
        </a:accent4>
        <a:accent5>
          <a:srgbClr val="ADCAB8"/>
        </a:accent5>
        <a:accent6>
          <a:srgbClr val="B98A00"/>
        </a:accent6>
        <a:hlink>
          <a:srgbClr val="FF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5F5F5F"/>
        </a:dk1>
        <a:lt1>
          <a:srgbClr val="FFFFFF"/>
        </a:lt1>
        <a:dk2>
          <a:srgbClr val="006600"/>
        </a:dk2>
        <a:lt2>
          <a:srgbClr val="FFCC99"/>
        </a:lt2>
        <a:accent1>
          <a:srgbClr val="00CC00"/>
        </a:accent1>
        <a:accent2>
          <a:srgbClr val="CC9900"/>
        </a:accent2>
        <a:accent3>
          <a:srgbClr val="FFFFFF"/>
        </a:accent3>
        <a:accent4>
          <a:srgbClr val="505050"/>
        </a:accent4>
        <a:accent5>
          <a:srgbClr val="AAE2AA"/>
        </a:accent5>
        <a:accent6>
          <a:srgbClr val="B98A00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5F5F5F"/>
        </a:dk1>
        <a:lt1>
          <a:srgbClr val="FFFFFF"/>
        </a:lt1>
        <a:dk2>
          <a:srgbClr val="006600"/>
        </a:dk2>
        <a:lt2>
          <a:srgbClr val="CC6600"/>
        </a:lt2>
        <a:accent1>
          <a:srgbClr val="339966"/>
        </a:accent1>
        <a:accent2>
          <a:srgbClr val="FFCC00"/>
        </a:accent2>
        <a:accent3>
          <a:srgbClr val="FFFFFF"/>
        </a:accent3>
        <a:accent4>
          <a:srgbClr val="505050"/>
        </a:accent4>
        <a:accent5>
          <a:srgbClr val="ADCAB8"/>
        </a:accent5>
        <a:accent6>
          <a:srgbClr val="E7B9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5F5F5F"/>
        </a:dk1>
        <a:lt1>
          <a:srgbClr val="FFFFFF"/>
        </a:lt1>
        <a:dk2>
          <a:srgbClr val="4D4D4D"/>
        </a:dk2>
        <a:lt2>
          <a:srgbClr val="487E32"/>
        </a:lt2>
        <a:accent1>
          <a:srgbClr val="7CAF3F"/>
        </a:accent1>
        <a:accent2>
          <a:srgbClr val="B3D29E"/>
        </a:accent2>
        <a:accent3>
          <a:srgbClr val="FFFFFF"/>
        </a:accent3>
        <a:accent4>
          <a:srgbClr val="505050"/>
        </a:accent4>
        <a:accent5>
          <a:srgbClr val="BFD4AF"/>
        </a:accent5>
        <a:accent6>
          <a:srgbClr val="A2BE8F"/>
        </a:accent6>
        <a:hlink>
          <a:srgbClr val="98C37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5F5F5F"/>
        </a:dk1>
        <a:lt1>
          <a:srgbClr val="FFFFFF"/>
        </a:lt1>
        <a:dk2>
          <a:srgbClr val="4D4D4D"/>
        </a:dk2>
        <a:lt2>
          <a:srgbClr val="22441F"/>
        </a:lt2>
        <a:accent1>
          <a:srgbClr val="487745"/>
        </a:accent1>
        <a:accent2>
          <a:srgbClr val="93B98F"/>
        </a:accent2>
        <a:accent3>
          <a:srgbClr val="FFFFFF"/>
        </a:accent3>
        <a:accent4>
          <a:srgbClr val="505050"/>
        </a:accent4>
        <a:accent5>
          <a:srgbClr val="B1BDB0"/>
        </a:accent5>
        <a:accent6>
          <a:srgbClr val="85A781"/>
        </a:accent6>
        <a:hlink>
          <a:srgbClr val="98C37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5F5F5F"/>
        </a:dk1>
        <a:lt1>
          <a:srgbClr val="FFFFFF"/>
        </a:lt1>
        <a:dk2>
          <a:srgbClr val="4D4D4D"/>
        </a:dk2>
        <a:lt2>
          <a:srgbClr val="02482B"/>
        </a:lt2>
        <a:accent1>
          <a:srgbClr val="25A07D"/>
        </a:accent1>
        <a:accent2>
          <a:srgbClr val="048A54"/>
        </a:accent2>
        <a:accent3>
          <a:srgbClr val="FFFFFF"/>
        </a:accent3>
        <a:accent4>
          <a:srgbClr val="505050"/>
        </a:accent4>
        <a:accent5>
          <a:srgbClr val="ACCDBF"/>
        </a:accent5>
        <a:accent6>
          <a:srgbClr val="037D4B"/>
        </a:accent6>
        <a:hlink>
          <a:srgbClr val="2EC4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Математика-6-одд-Дропки</Template>
  <TotalTime>107</TotalTime>
  <Words>523</Words>
  <Application>Microsoft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Математика-6-одд-Дропки</vt:lpstr>
      <vt:lpstr>ДРОПКИ  </vt:lpstr>
      <vt:lpstr>Тема 2А : Број и решавање проблеми 2.1 Дропки. Читање и пишување дропки. Еднаквост на дропки</vt:lpstr>
      <vt:lpstr>2.1 Дропки. Читање и пишување дропки. Еднаквост на дропки</vt:lpstr>
      <vt:lpstr>2.1 Дропки. Читање и пишување дропки. Еднаквост на дропки</vt:lpstr>
      <vt:lpstr>2.1 Дропки. Читање и пишување дропки. Еднаквост на дропки</vt:lpstr>
      <vt:lpstr>2.1 Дропки. Читање и пишување дропки. Еднаквост на дропки</vt:lpstr>
      <vt:lpstr>2.1 Дропки. Читање и пишување дропки. Еднаквост на дропки</vt:lpstr>
      <vt:lpstr>2.1 Дропки. Читање и пишување дропки. Еднаквост на дропки</vt:lpstr>
      <vt:lpstr>2.1 Дропки. Читање и пишување дропки. Еднаквост на дропки</vt:lpstr>
      <vt:lpstr>2.2  ПРОШИРУВАЊЕ И СКРАТУВАЊЕ НА ДРОПКИ</vt:lpstr>
      <vt:lpstr>2.2  ПРОШИРУВАЊЕ И СКРАТУВАЊЕ НА ДРОПКИ</vt:lpstr>
      <vt:lpstr>2.2  ПРОШИРУВАЊЕ И СКРАТУВАЊЕ НА ДРОПКИ</vt:lpstr>
      <vt:lpstr>2.3  СПОРЕДУВАЊЕ И ПОДРЕДУВАЊЕ  НА ДРОПКИ</vt:lpstr>
      <vt:lpstr>2.3  СПОРЕДУВАЊЕ И ПОДРЕДУВАЊЕ  НА ДРОПКИ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ДРОПКИ  </dc:title>
  <dc:creator>Veljjanoski</dc:creator>
  <cp:lastModifiedBy>Veljjanoski</cp:lastModifiedBy>
  <cp:revision>35</cp:revision>
  <dcterms:created xsi:type="dcterms:W3CDTF">2020-03-18T18:41:41Z</dcterms:created>
  <dcterms:modified xsi:type="dcterms:W3CDTF">2020-03-18T20:29:13Z</dcterms:modified>
</cp:coreProperties>
</file>