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212BA-D81D-4607-A679-F06FBFA58248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CE7A8-93C5-4112-9641-9977AA55CB86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19E73A-FC50-4EED-8A1D-0AF3C1227D88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mk-MK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768D63-AF62-4B4D-BF54-53978139699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E73A-FC50-4EED-8A1D-0AF3C1227D88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68D63-AF62-4B4D-BF54-53978139699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E73A-FC50-4EED-8A1D-0AF3C1227D88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68D63-AF62-4B4D-BF54-53978139699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19E73A-FC50-4EED-8A1D-0AF3C1227D88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768D63-AF62-4B4D-BF54-539781396991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19E73A-FC50-4EED-8A1D-0AF3C1227D88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mk-MK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768D63-AF62-4B4D-BF54-53978139699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E73A-FC50-4EED-8A1D-0AF3C1227D88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68D63-AF62-4B4D-BF54-539781396991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E73A-FC50-4EED-8A1D-0AF3C1227D88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68D63-AF62-4B4D-BF54-539781396991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19E73A-FC50-4EED-8A1D-0AF3C1227D88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768D63-AF62-4B4D-BF54-539781396991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E73A-FC50-4EED-8A1D-0AF3C1227D88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68D63-AF62-4B4D-BF54-539781396991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19E73A-FC50-4EED-8A1D-0AF3C1227D88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768D63-AF62-4B4D-BF54-539781396991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19E73A-FC50-4EED-8A1D-0AF3C1227D88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768D63-AF62-4B4D-BF54-539781396991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19E73A-FC50-4EED-8A1D-0AF3C1227D88}" type="datetimeFigureOut">
              <a:rPr lang="mk-MK" smtClean="0"/>
              <a:pPr/>
              <a:t>17.03.2020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mk-MK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768D63-AF62-4B4D-BF54-539781396991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2643206"/>
          </a:xfrm>
        </p:spPr>
        <p:txBody>
          <a:bodyPr/>
          <a:lstStyle/>
          <a:p>
            <a:pPr algn="ctr"/>
            <a:r>
              <a:rPr lang="mk-MK" dirty="0" smtClean="0"/>
              <a:t>Македонски јазик – </a:t>
            </a:r>
            <a:r>
              <a:rPr lang="en-US" dirty="0" smtClean="0"/>
              <a:t>V</a:t>
            </a:r>
            <a:r>
              <a:rPr lang="mk-MK" dirty="0" smtClean="0"/>
              <a:t> одд. </a:t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 </a:t>
            </a:r>
            <a:r>
              <a:rPr lang="mk-MK" dirty="0" err="1" smtClean="0"/>
              <a:t>Интерпункциски</a:t>
            </a:r>
            <a:r>
              <a:rPr lang="mk-MK" dirty="0" smtClean="0"/>
              <a:t> знаци кај   директниот говор</a:t>
            </a: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47864" y="4797152"/>
            <a:ext cx="4896544" cy="792088"/>
          </a:xfrm>
        </p:spPr>
        <p:txBody>
          <a:bodyPr>
            <a:normAutofit/>
          </a:bodyPr>
          <a:lstStyle/>
          <a:p>
            <a:r>
              <a:rPr lang="mk-MK" sz="1600" dirty="0" smtClean="0"/>
              <a:t>Одделенски наставник: Жанета Лутовска</a:t>
            </a:r>
          </a:p>
          <a:p>
            <a:r>
              <a:rPr lang="mk-MK" sz="1600" dirty="0" smtClean="0"/>
              <a:t>ОУ. „</a:t>
            </a:r>
            <a:r>
              <a:rPr lang="mk-MK" sz="1600" dirty="0" err="1" smtClean="0"/>
              <a:t>Св</a:t>
            </a:r>
            <a:r>
              <a:rPr lang="mk-MK" sz="1600" dirty="0" smtClean="0"/>
              <a:t> Климент Охридски“ - Битола </a:t>
            </a:r>
            <a:endParaRPr lang="mk-MK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mk-MK" dirty="0"/>
              <a:t/>
            </a:r>
            <a:br>
              <a:rPr lang="mk-MK" dirty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		   Да се </a:t>
            </a:r>
            <a:r>
              <a:rPr lang="mk-MK" dirty="0" smtClean="0"/>
              <a:t>потсетиме</a:t>
            </a: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/>
            </a:r>
            <a:br>
              <a:rPr lang="mk-MK" dirty="0" smtClean="0"/>
            </a:br>
            <a:r>
              <a:rPr lang="mk-MK" dirty="0" smtClean="0"/>
              <a:t> Што подразбираме под директен говор?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k-MK" dirty="0" smtClean="0"/>
              <a:t>Директен говор е точно наведување на туѓите мисли.</a:t>
            </a:r>
          </a:p>
          <a:p>
            <a:endParaRPr lang="mk-MK" dirty="0" smtClean="0"/>
          </a:p>
          <a:p>
            <a:pPr marL="0" indent="0">
              <a:buNone/>
            </a:pPr>
            <a:r>
              <a:rPr lang="mk-MK" dirty="0" smtClean="0"/>
              <a:t>Примери:</a:t>
            </a:r>
          </a:p>
          <a:p>
            <a:endParaRPr lang="mk-MK" dirty="0" smtClean="0"/>
          </a:p>
          <a:p>
            <a:r>
              <a:rPr lang="mk-MK" dirty="0" smtClean="0"/>
              <a:t>Мајка ми ми  рече: „ Изми ги рацете и седни да ручаш!“</a:t>
            </a:r>
          </a:p>
          <a:p>
            <a:endParaRPr lang="mk-MK" dirty="0" smtClean="0"/>
          </a:p>
          <a:p>
            <a:r>
              <a:rPr lang="mk-MK" dirty="0" smtClean="0"/>
              <a:t>„Ова е моето училиште“- рече Марија.</a:t>
            </a:r>
          </a:p>
          <a:p>
            <a:endParaRPr lang="mk-MK" dirty="0" smtClean="0"/>
          </a:p>
          <a:p>
            <a:r>
              <a:rPr lang="mk-MK" dirty="0" smtClean="0"/>
              <a:t>Наставничката праша: „Дали денес има отсутни ученици?“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mk-MK" dirty="0" smtClean="0"/>
              <a:t>Интерпункциски знаци кои се користат при директниот говор во речениците се: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3608" y="2348880"/>
            <a:ext cx="7467600" cy="3528392"/>
          </a:xfrm>
        </p:spPr>
        <p:txBody>
          <a:bodyPr/>
          <a:lstStyle/>
          <a:p>
            <a:r>
              <a:rPr lang="mk-MK" dirty="0" smtClean="0"/>
              <a:t>Две точки  ( </a:t>
            </a:r>
            <a:r>
              <a:rPr lang="mk-MK" dirty="0" smtClean="0">
                <a:sym typeface="Wingdings" pitchFamily="2" charset="2"/>
              </a:rPr>
              <a:t>: )</a:t>
            </a:r>
          </a:p>
          <a:p>
            <a:endParaRPr lang="mk-MK" dirty="0" smtClean="0">
              <a:sym typeface="Wingdings" pitchFamily="2" charset="2"/>
            </a:endParaRPr>
          </a:p>
          <a:p>
            <a:r>
              <a:rPr lang="mk-MK" dirty="0" smtClean="0">
                <a:sym typeface="Wingdings" pitchFamily="2" charset="2"/>
              </a:rPr>
              <a:t>Црта  ( - )</a:t>
            </a:r>
          </a:p>
          <a:p>
            <a:endParaRPr lang="mk-MK" dirty="0" smtClean="0">
              <a:sym typeface="Wingdings" pitchFamily="2" charset="2"/>
            </a:endParaRPr>
          </a:p>
          <a:p>
            <a:r>
              <a:rPr lang="mk-MK" dirty="0" smtClean="0">
                <a:sym typeface="Wingdings" pitchFamily="2" charset="2"/>
              </a:rPr>
              <a:t>Наводници ( „ “ )</a:t>
            </a:r>
            <a:endParaRPr lang="mk-M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143000"/>
          </a:xfrm>
        </p:spPr>
        <p:txBody>
          <a:bodyPr/>
          <a:lstStyle/>
          <a:p>
            <a:r>
              <a:rPr lang="mk-MK" dirty="0" smtClean="0"/>
              <a:t>Директниот говор во реченицата може да се напише на три начини: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2132856"/>
            <a:ext cx="7467600" cy="3773016"/>
          </a:xfrm>
        </p:spPr>
        <p:txBody>
          <a:bodyPr/>
          <a:lstStyle/>
          <a:p>
            <a:pPr marL="0" indent="0">
              <a:buNone/>
            </a:pPr>
            <a:r>
              <a:rPr lang="mk-MK" b="1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Прв начин </a:t>
            </a:r>
            <a:r>
              <a:rPr lang="mk-MK" dirty="0" smtClean="0"/>
              <a:t>е кога прво се пишуваат зборовите на раскажувачот , а потоа директниот говор.</a:t>
            </a:r>
          </a:p>
          <a:p>
            <a:pPr marL="0" indent="0">
              <a:buNone/>
            </a:pPr>
            <a:endParaRPr lang="mk-MK" dirty="0" smtClean="0"/>
          </a:p>
          <a:p>
            <a:pPr marL="0" indent="0">
              <a:buNone/>
            </a:pPr>
            <a:r>
              <a:rPr lang="mk-MK" dirty="0" smtClean="0"/>
              <a:t>Пример:</a:t>
            </a:r>
          </a:p>
          <a:p>
            <a:pPr marL="0" indent="0">
              <a:buNone/>
            </a:pPr>
            <a:r>
              <a:rPr lang="mk-MK" dirty="0" smtClean="0"/>
              <a:t>Марко ми рече: „Јас сум  многу среќен, затоа што те имам тебе за другар“.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67600" cy="1143000"/>
          </a:xfrm>
        </p:spPr>
        <p:txBody>
          <a:bodyPr/>
          <a:lstStyle/>
          <a:p>
            <a:r>
              <a:rPr lang="mk-MK" dirty="0" smtClean="0"/>
              <a:t>Директниот говор во реченицата може да се напише на три начини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2060848"/>
            <a:ext cx="7467600" cy="3701008"/>
          </a:xfrm>
        </p:spPr>
        <p:txBody>
          <a:bodyPr/>
          <a:lstStyle/>
          <a:p>
            <a:pPr marL="0" indent="0">
              <a:buNone/>
            </a:pPr>
            <a:r>
              <a:rPr lang="mk-MK" b="1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Втор начин </a:t>
            </a:r>
            <a:r>
              <a:rPr lang="mk-MK" dirty="0" smtClean="0"/>
              <a:t>е кога прво се пишува директниот говор, а потоа зборовите на раскажувачот.</a:t>
            </a:r>
          </a:p>
          <a:p>
            <a:endParaRPr lang="mk-MK" dirty="0" smtClean="0"/>
          </a:p>
          <a:p>
            <a:pPr marL="0" indent="0">
              <a:buNone/>
            </a:pPr>
            <a:r>
              <a:rPr lang="mk-MK" dirty="0" smtClean="0"/>
              <a:t>Пример:</a:t>
            </a:r>
          </a:p>
          <a:p>
            <a:pPr marL="0" indent="0">
              <a:buNone/>
            </a:pPr>
            <a:r>
              <a:rPr lang="mk-MK" dirty="0" smtClean="0"/>
              <a:t>„Јас сум  многу среќен, затоа што те имам тебе за другар“ – ми рече Марко. </a:t>
            </a:r>
            <a:endParaRPr lang="mk-M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467600" cy="1143000"/>
          </a:xfrm>
        </p:spPr>
        <p:txBody>
          <a:bodyPr/>
          <a:lstStyle/>
          <a:p>
            <a:r>
              <a:rPr lang="mk-MK" dirty="0" smtClean="0"/>
              <a:t>Директниот говор во реченицата може да се напише на три начини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772816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mk-MK" b="1" dirty="0" smtClean="0">
                <a:solidFill>
                  <a:srgbClr val="FF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Трет начин </a:t>
            </a:r>
            <a:r>
              <a:rPr lang="mk-MK" dirty="0" smtClean="0"/>
              <a:t>е кога прво се пишува директниот говор, па зборовите на раскажувачот, па повторно директниот говор.</a:t>
            </a:r>
          </a:p>
          <a:p>
            <a:endParaRPr lang="mk-MK" dirty="0" smtClean="0"/>
          </a:p>
          <a:p>
            <a:pPr marL="0" indent="0">
              <a:buNone/>
            </a:pPr>
            <a:r>
              <a:rPr lang="mk-MK" dirty="0" smtClean="0"/>
              <a:t>Пример: </a:t>
            </a:r>
          </a:p>
          <a:p>
            <a:pPr marL="0" indent="0">
              <a:buNone/>
            </a:pPr>
            <a:r>
              <a:rPr lang="mk-MK" dirty="0" smtClean="0"/>
              <a:t>„Јас сум  многу среќен“ – рече Марко - „затоа што те имам тебе за другар“.  </a:t>
            </a:r>
            <a:endParaRPr lang="mk-M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332656"/>
            <a:ext cx="2592288" cy="882352"/>
          </a:xfrm>
        </p:spPr>
        <p:txBody>
          <a:bodyPr/>
          <a:lstStyle/>
          <a:p>
            <a:r>
              <a:rPr lang="mk-MK" dirty="0" smtClean="0"/>
              <a:t>Запомни!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6192" y="1628800"/>
            <a:ext cx="7467600" cy="4873752"/>
          </a:xfrm>
        </p:spPr>
        <p:txBody>
          <a:bodyPr/>
          <a:lstStyle/>
          <a:p>
            <a:r>
              <a:rPr lang="mk-MK" dirty="0" smtClean="0"/>
              <a:t>На крајот од реченицата во директниот говор прво се пишува прашалник, извичник или три точки, а потоа се пишуваат наводниците. </a:t>
            </a:r>
          </a:p>
          <a:p>
            <a:endParaRPr lang="mk-MK" dirty="0" smtClean="0"/>
          </a:p>
          <a:p>
            <a:r>
              <a:rPr lang="mk-MK" dirty="0" smtClean="0"/>
              <a:t>Кога реченицата завршува со точка, тогаш прво се пишуваат наводниците , а потоа точката.</a:t>
            </a:r>
            <a:endParaRPr lang="mk-M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260648"/>
            <a:ext cx="2962672" cy="1066130"/>
          </a:xfrm>
        </p:spPr>
        <p:txBody>
          <a:bodyPr/>
          <a:lstStyle/>
          <a:p>
            <a:r>
              <a:rPr lang="mk-MK" dirty="0" smtClean="0"/>
              <a:t>Задача бр. 1</a:t>
            </a:r>
            <a:br>
              <a:rPr lang="mk-MK" dirty="0" smtClean="0"/>
            </a:b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584" y="1628800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/>
              <a:t>Дадената реченица претвори ја  од индиректен во директен говор, применувајќи ги трите претходно </a:t>
            </a:r>
            <a:r>
              <a:rPr lang="mk-MK" dirty="0" err="1" smtClean="0"/>
              <a:t>споменети</a:t>
            </a:r>
            <a:r>
              <a:rPr lang="mk-MK" dirty="0" smtClean="0"/>
              <a:t> начини!</a:t>
            </a:r>
          </a:p>
          <a:p>
            <a:endParaRPr lang="mk-MK" dirty="0" smtClean="0"/>
          </a:p>
          <a:p>
            <a:r>
              <a:rPr lang="mk-MK" dirty="0" smtClean="0"/>
              <a:t>Иван ја праша Симона кој е нејзиниот најомилен спорт.</a:t>
            </a:r>
            <a:endParaRPr lang="mk-M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404664"/>
            <a:ext cx="3744416" cy="566936"/>
          </a:xfrm>
        </p:spPr>
        <p:txBody>
          <a:bodyPr/>
          <a:lstStyle/>
          <a:p>
            <a:r>
              <a:rPr lang="mk-MK" dirty="0" smtClean="0"/>
              <a:t>Задача бр. 2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71600" y="1628800"/>
            <a:ext cx="7467600" cy="4873752"/>
          </a:xfrm>
        </p:spPr>
        <p:txBody>
          <a:bodyPr/>
          <a:lstStyle/>
          <a:p>
            <a:pPr marL="0" indent="0">
              <a:buNone/>
            </a:pPr>
            <a:r>
              <a:rPr lang="mk-MK" dirty="0" smtClean="0"/>
              <a:t>Препиши го дадениот текст и стави ги соодветните </a:t>
            </a:r>
            <a:r>
              <a:rPr lang="mk-MK" dirty="0" err="1" smtClean="0"/>
              <a:t>интерпункциски</a:t>
            </a:r>
            <a:r>
              <a:rPr lang="mk-MK" dirty="0" smtClean="0"/>
              <a:t> знаци:</a:t>
            </a:r>
          </a:p>
          <a:p>
            <a:pPr marL="0" indent="0">
              <a:buNone/>
            </a:pPr>
            <a:endParaRPr lang="mk-MK" dirty="0" smtClean="0"/>
          </a:p>
          <a:p>
            <a:r>
              <a:rPr lang="mk-MK" dirty="0" smtClean="0"/>
              <a:t>Ема ја праша Сара Во колку часот ќе одиш на роденден Во седумнаесет часот и одговори таа Јас ќе одам со Ивана рече Сара можеш и ти да дојдеш со нас.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177</TotalTime>
  <Words>357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Македонски јазик – V одд.    Интерпункциски знаци кај   директниот говор</vt:lpstr>
      <vt:lpstr>       Да се потсетиме   Што подразбираме под директен говор?</vt:lpstr>
      <vt:lpstr>Интерпункциски знаци кои се користат при директниот говор во речениците се:</vt:lpstr>
      <vt:lpstr>Директниот говор во реченицата може да се напише на три начини:</vt:lpstr>
      <vt:lpstr>Директниот говор во реченицата може да се напише на три начини</vt:lpstr>
      <vt:lpstr>Директниот говор во реченицата може да се напише на три начини</vt:lpstr>
      <vt:lpstr>Запомни!</vt:lpstr>
      <vt:lpstr>Задача бр. 1 </vt:lpstr>
      <vt:lpstr>Задача бр.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Македонски јазик – Vодд.  Интерпункциски знаци кај   директниот говор</dc:title>
  <dc:creator>Milco</dc:creator>
  <cp:lastModifiedBy>Milco</cp:lastModifiedBy>
  <cp:revision>29</cp:revision>
  <dcterms:created xsi:type="dcterms:W3CDTF">2020-03-16T18:08:50Z</dcterms:created>
  <dcterms:modified xsi:type="dcterms:W3CDTF">2020-03-17T09:52:04Z</dcterms:modified>
</cp:coreProperties>
</file>