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0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8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3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2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4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7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E33D6-795A-4709-BC43-E69D9694AAD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7A733-39EC-41BE-8EDF-3EE939E9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Разговорот како вид комуникација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0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УЧТИВИ ЗБОРОВИ</a:t>
            </a:r>
            <a:br>
              <a:rPr lang="mk-MK" dirty="0" smtClean="0"/>
            </a:br>
            <a:r>
              <a:rPr lang="mk-MK" dirty="0" smtClean="0"/>
              <a:t>(121 СТР. 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dirty="0" smtClean="0"/>
              <a:t>Будилникот тоа утро заѕвони цел час порано. Не беше </a:t>
            </a:r>
            <a:r>
              <a:rPr lang="mk-MK" dirty="0" smtClean="0"/>
              <a:t>грешка</a:t>
            </a:r>
            <a:r>
              <a:rPr lang="mk-MK" dirty="0" smtClean="0"/>
              <a:t>, така намерно го намести татко ми. Преселбата </a:t>
            </a:r>
            <a:r>
              <a:rPr lang="mk-MK" dirty="0" smtClean="0"/>
              <a:t>заврши </a:t>
            </a:r>
            <a:r>
              <a:rPr lang="mk-MK" dirty="0" smtClean="0"/>
              <a:t>и така ме оддалечи од моето училиште неколку километри, па морав да патувам со автобус. Возбудата растеше. Подготвен се најдов пред зградата каде ме сретнаа новите соседи, а јас љубезно ги поздравив:</a:t>
            </a:r>
          </a:p>
          <a:p>
            <a:pPr>
              <a:buFontTx/>
              <a:buChar char="-"/>
            </a:pPr>
            <a:r>
              <a:rPr lang="mk-MK" dirty="0" smtClean="0">
                <a:solidFill>
                  <a:srgbClr val="FF0000"/>
                </a:solidFill>
              </a:rPr>
              <a:t>Добро утро и среќен Ви ден!</a:t>
            </a:r>
          </a:p>
          <a:p>
            <a:pPr marL="0" indent="0">
              <a:buNone/>
            </a:pPr>
            <a:r>
              <a:rPr lang="mk-MK" dirty="0" smtClean="0"/>
              <a:t>Следуваше љубезен одговор:</a:t>
            </a:r>
          </a:p>
          <a:p>
            <a:pPr>
              <a:buFontTx/>
              <a:buChar char="-"/>
            </a:pPr>
            <a:r>
              <a:rPr lang="mk-MK" dirty="0" smtClean="0">
                <a:solidFill>
                  <a:srgbClr val="FF0000"/>
                </a:solidFill>
              </a:rPr>
              <a:t>Да си жив и здрав, среќа да те следи на училиште!</a:t>
            </a:r>
          </a:p>
          <a:p>
            <a:pPr marL="0" indent="0">
              <a:buNone/>
            </a:pPr>
            <a:r>
              <a:rPr lang="mk-MK" dirty="0" smtClean="0"/>
              <a:t>Некако си добив елан и тргнав кон автобуската станица. Мојата „петка“ штотуку пристигнуваше полна со патници како торба полна со одлични оценки. Вратата се отвори и јас се качив обраќајќи му се на возачот.</a:t>
            </a:r>
          </a:p>
          <a:p>
            <a:pPr>
              <a:buFontTx/>
              <a:buChar char="-"/>
            </a:pPr>
            <a:r>
              <a:rPr lang="mk-MK" dirty="0" smtClean="0">
                <a:solidFill>
                  <a:srgbClr val="FF0000"/>
                </a:solidFill>
              </a:rPr>
              <a:t>Ќе ве молам </a:t>
            </a:r>
            <a:r>
              <a:rPr lang="mk-MK" dirty="0" smtClean="0"/>
              <a:t>еден билет, но за повеќе возења. Од </a:t>
            </a:r>
            <a:r>
              <a:rPr lang="mk-MK" dirty="0" smtClean="0"/>
              <a:t>денес </a:t>
            </a:r>
            <a:r>
              <a:rPr lang="mk-MK" dirty="0" smtClean="0"/>
              <a:t>сум ваш редовен муштерија.</a:t>
            </a:r>
          </a:p>
          <a:p>
            <a:pPr>
              <a:buFontTx/>
              <a:buChar char="-"/>
            </a:pPr>
            <a:r>
              <a:rPr lang="mk-MK" dirty="0" smtClean="0">
                <a:solidFill>
                  <a:srgbClr val="FF0000"/>
                </a:solidFill>
              </a:rPr>
              <a:t>Повели</a:t>
            </a:r>
            <a:r>
              <a:rPr lang="mk-MK" dirty="0" smtClean="0"/>
              <a:t> момче, за десет возења – ми го подаде билетот возачот.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3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mk-MK" dirty="0" smtClean="0"/>
              <a:t>- </a:t>
            </a:r>
            <a:r>
              <a:rPr lang="mk-MK" dirty="0" smtClean="0">
                <a:solidFill>
                  <a:srgbClr val="FF0000"/>
                </a:solidFill>
              </a:rPr>
              <a:t>Благодарам</a:t>
            </a:r>
            <a:r>
              <a:rPr lang="mk-MK" dirty="0" smtClean="0"/>
              <a:t>! – му реков и се упатив кон средината на возилото.</a:t>
            </a:r>
          </a:p>
          <a:p>
            <a:pPr marL="0" indent="0">
              <a:buNone/>
            </a:pPr>
            <a:r>
              <a:rPr lang="mk-MK" dirty="0" smtClean="0"/>
              <a:t>Се возев неколку минути  и ја здогледав училишната зграда.</a:t>
            </a:r>
          </a:p>
          <a:p>
            <a:pPr>
              <a:buFontTx/>
              <a:buChar char="-"/>
            </a:pPr>
            <a:r>
              <a:rPr lang="mk-MK" dirty="0" smtClean="0">
                <a:solidFill>
                  <a:srgbClr val="FF0000"/>
                </a:solidFill>
              </a:rPr>
              <a:t>Извинете</a:t>
            </a:r>
            <a:r>
              <a:rPr lang="mk-MK" dirty="0" smtClean="0"/>
              <a:t>! – `и реков на жената пред мене. Тоа е моето училиште, морам веднаш да слезам!</a:t>
            </a:r>
          </a:p>
          <a:p>
            <a:pPr>
              <a:buFontTx/>
              <a:buChar char="-"/>
            </a:pPr>
            <a:r>
              <a:rPr lang="mk-MK" dirty="0" smtClean="0">
                <a:solidFill>
                  <a:srgbClr val="FF0000"/>
                </a:solidFill>
              </a:rPr>
              <a:t>Повели</a:t>
            </a:r>
            <a:r>
              <a:rPr lang="mk-MK" dirty="0" smtClean="0"/>
              <a:t> момче, помини – љубезно ми се насмевна и јас слегов. Весел дојдов во училиштето и веднаш им се пофалив на другарите дека сега патото до училиштето ми е поинтересен.</a:t>
            </a:r>
          </a:p>
          <a:p>
            <a:pPr>
              <a:buFontTx/>
              <a:buChar char="-"/>
            </a:pPr>
            <a:r>
              <a:rPr lang="mk-MK" dirty="0"/>
              <a:t> </a:t>
            </a:r>
            <a:r>
              <a:rPr lang="mk-MK" dirty="0" smtClean="0"/>
              <a:t>Ќе ни го покажеш ли твојот нов дом? – ме запрашаа соучениците.</a:t>
            </a:r>
          </a:p>
          <a:p>
            <a:pPr>
              <a:buFontTx/>
              <a:buChar char="-"/>
            </a:pPr>
            <a:r>
              <a:rPr lang="mk-MK" dirty="0" smtClean="0"/>
              <a:t>Секако, само повелете, ќе појдеме заедно, ќе ви го покажам моето новоизградено катче полно со предизвици – се насмевнав со загадочен израз кој веднаш морав да го сменам зашто дојде наставничката. Станавме и во еден глас ја поздравивме </a:t>
            </a:r>
            <a:r>
              <a:rPr lang="mk-MK" dirty="0" smtClean="0">
                <a:solidFill>
                  <a:srgbClr val="FF0000"/>
                </a:solidFill>
              </a:rPr>
              <a:t>„Добар ден!“</a:t>
            </a:r>
          </a:p>
          <a:p>
            <a:pPr marL="0" indent="0">
              <a:buNone/>
            </a:pPr>
            <a:r>
              <a:rPr lang="mk-MK" dirty="0" smtClean="0"/>
              <a:t>Таа отпоздрави и часот почна. Потонав во светот на новите знаења што се пластеа во мојот ум.</a:t>
            </a:r>
          </a:p>
          <a:p>
            <a:pPr marL="0" indent="0">
              <a:buNone/>
            </a:pPr>
            <a:r>
              <a:rPr lang="mk-MK" dirty="0" smtClean="0"/>
              <a:t>А, забавата со другарите? Таа ќе ми дојде како награда. Ќе им предложам да одиме во театар. Ќе ми се придружите ли и вие?</a:t>
            </a:r>
          </a:p>
          <a:p>
            <a:pPr marL="0" indent="0">
              <a:buNone/>
            </a:pPr>
            <a:r>
              <a:rPr lang="mk-MK" dirty="0" smtClean="0"/>
              <a:t>Аф, да, заборавив, на час не се зборува.</a:t>
            </a:r>
          </a:p>
          <a:p>
            <a:pPr marL="0" indent="0">
              <a:buNone/>
            </a:pPr>
            <a:r>
              <a:rPr lang="mk-MK" dirty="0"/>
              <a:t>	</a:t>
            </a:r>
            <a:r>
              <a:rPr lang="mk-MK" dirty="0" smtClean="0"/>
              <a:t>						Јоана Дончевска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5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: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/>
              <a:t>П</a:t>
            </a:r>
            <a:r>
              <a:rPr lang="mk-MK" dirty="0" smtClean="0"/>
              <a:t>омалку познати зборови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>-</a:t>
            </a:r>
            <a:r>
              <a:rPr lang="mk-MK" dirty="0" smtClean="0"/>
              <a:t>елан </a:t>
            </a:r>
            <a:r>
              <a:rPr lang="mk-MK" dirty="0" smtClean="0"/>
              <a:t>– </a:t>
            </a:r>
            <a:r>
              <a:rPr lang="mk-MK" dirty="0" smtClean="0">
                <a:solidFill>
                  <a:srgbClr val="7030A0"/>
                </a:solidFill>
              </a:rPr>
              <a:t>сила, </a:t>
            </a:r>
            <a:r>
              <a:rPr lang="mk-MK" dirty="0" smtClean="0">
                <a:solidFill>
                  <a:srgbClr val="7030A0"/>
                </a:solidFill>
              </a:rPr>
              <a:t>волја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-</a:t>
            </a:r>
            <a:r>
              <a:rPr lang="mk-MK" u="sng" dirty="0" smtClean="0"/>
              <a:t>загадочен</a:t>
            </a:r>
            <a:r>
              <a:rPr lang="mk-MK" dirty="0" smtClean="0"/>
              <a:t> </a:t>
            </a:r>
            <a:r>
              <a:rPr lang="mk-MK" dirty="0" smtClean="0"/>
              <a:t>израз- </a:t>
            </a:r>
            <a:r>
              <a:rPr lang="mk-MK" dirty="0" smtClean="0">
                <a:solidFill>
                  <a:srgbClr val="FFC000"/>
                </a:solidFill>
              </a:rPr>
              <a:t>затскриен,мистериозен израз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-се </a:t>
            </a:r>
            <a:r>
              <a:rPr lang="mk-MK" u="sng" dirty="0" smtClean="0"/>
              <a:t>пластеа</a:t>
            </a:r>
            <a:r>
              <a:rPr lang="mk-MK" dirty="0" smtClean="0"/>
              <a:t> во мојот ум – </a:t>
            </a:r>
            <a:r>
              <a:rPr lang="mk-MK" dirty="0" smtClean="0">
                <a:solidFill>
                  <a:schemeClr val="accent1">
                    <a:lumMod val="75000"/>
                  </a:schemeClr>
                </a:solidFill>
              </a:rPr>
              <a:t>се таложеа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-предизвик – </a:t>
            </a:r>
            <a:r>
              <a:rPr lang="mk-MK" dirty="0" smtClean="0">
                <a:solidFill>
                  <a:srgbClr val="00B050"/>
                </a:solidFill>
              </a:rPr>
              <a:t>т</a:t>
            </a:r>
            <a:r>
              <a:rPr lang="ru-RU" b="1" dirty="0" smtClean="0">
                <a:solidFill>
                  <a:srgbClr val="00B050"/>
                </a:solidFill>
              </a:rPr>
              <a:t>оа што предизвикува, што поттикнува на желба, стремеж да се направи, да се постигне нешто.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Прашања:</a:t>
            </a:r>
            <a:br>
              <a:rPr lang="mk-MK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1</a:t>
            </a:r>
            <a:r>
              <a:rPr lang="mk-MK" dirty="0"/>
              <a:t>. Каде се одвива дејството во текстот?</a:t>
            </a:r>
          </a:p>
          <a:p>
            <a:pPr marL="0" indent="0">
              <a:buNone/>
            </a:pPr>
            <a:r>
              <a:rPr lang="mk-MK" dirty="0"/>
              <a:t>	</a:t>
            </a:r>
          </a:p>
          <a:p>
            <a:pPr marL="0" indent="0">
              <a:buNone/>
            </a:pPr>
            <a:r>
              <a:rPr lang="mk-MK" dirty="0"/>
              <a:t>2. Кои зборови за културна комуникација  ги </a:t>
            </a:r>
            <a:r>
              <a:rPr lang="mk-MK" dirty="0" smtClean="0"/>
              <a:t>забележуваш </a:t>
            </a:r>
            <a:r>
              <a:rPr lang="mk-MK" dirty="0"/>
              <a:t>кај ученикот?</a:t>
            </a:r>
          </a:p>
          <a:p>
            <a:pPr marL="0" indent="0">
              <a:buNone/>
            </a:pPr>
            <a:r>
              <a:rPr lang="mk-MK" dirty="0"/>
              <a:t>	</a:t>
            </a:r>
          </a:p>
          <a:p>
            <a:pPr marL="0" indent="0">
              <a:buNone/>
            </a:pPr>
            <a:r>
              <a:rPr lang="mk-MK" dirty="0"/>
              <a:t>3. Како вие </a:t>
            </a:r>
            <a:r>
              <a:rPr lang="mk-MK" dirty="0" smtClean="0"/>
              <a:t>комуницирате </a:t>
            </a:r>
            <a:r>
              <a:rPr lang="mk-MK" dirty="0"/>
              <a:t>со родителите, другарите, во автобус, во продавница...?</a:t>
            </a:r>
          </a:p>
        </p:txBody>
      </p:sp>
    </p:spTree>
    <p:extLst>
      <p:ext uri="{BB962C8B-B14F-4D97-AF65-F5344CB8AC3E}">
        <p14:creationId xmlns:p14="http://schemas.microsoft.com/office/powerpoint/2010/main" val="236534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ЗАКЛУЧОК: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60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mk-MK" dirty="0" smtClean="0"/>
              <a:t>Мислите односно зборовите кои им ги </a:t>
            </a:r>
            <a:r>
              <a:rPr lang="mk-MK" smtClean="0"/>
              <a:t>упатуваме на нашите </a:t>
            </a:r>
            <a:r>
              <a:rPr lang="mk-MK" dirty="0" smtClean="0"/>
              <a:t>соговорници, кои пак ни возвраќаат со соодветен одговор се нарекува </a:t>
            </a:r>
            <a:r>
              <a:rPr lang="mk-MK" dirty="0" smtClean="0">
                <a:solidFill>
                  <a:srgbClr val="FF0000"/>
                </a:solidFill>
              </a:rPr>
              <a:t>РАЗГОВОР</a:t>
            </a:r>
            <a:r>
              <a:rPr lang="mk-MK" dirty="0" smtClean="0"/>
              <a:t>. Тој служи како комуникација во различни животни ситуации од нашето секојдневие. Разговараме дома, со блиските, со пријателите, на улица, во продавница, во автобус, во театар, во библиотека, на роденден...</a:t>
            </a:r>
          </a:p>
          <a:p>
            <a:r>
              <a:rPr lang="mk-MK" dirty="0" smtClean="0"/>
              <a:t>Разменуваме мисли за одреден настан, прочитана книга, проследен филм, спортски настан, емисија и сл. Особено е важна културната комуникација со зборовите: </a:t>
            </a:r>
            <a:r>
              <a:rPr lang="mk-MK" dirty="0" smtClean="0">
                <a:solidFill>
                  <a:srgbClr val="FF0000"/>
                </a:solidFill>
              </a:rPr>
              <a:t>МОЛАМ, ПОВЕЛЕТЕ, БЛАГОДАРАМ, ИЗВИНЕТЕ, ПОЗДРАВ</a:t>
            </a:r>
            <a:r>
              <a:rPr lang="mk-MK" dirty="0" smtClean="0"/>
              <a:t>. Со тоа оставаме впечаток на културна личност, со воспитан израз кој помага во севкупната секојдневна комуникација и во животот.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0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Разговорот како вид комуникација</vt:lpstr>
      <vt:lpstr>УЧТИВИ ЗБОРОВИ (121 СТР.  )</vt:lpstr>
      <vt:lpstr>PowerPoint Presentation</vt:lpstr>
      <vt:lpstr>:     Помалку познати зборови   -елан – сила, волја -загадочен израз- затскриен,мистериозен израз -се пластеа во мојот ум – се таложеа -предизвик – тоа што предизвикува, што поттикнува на желба, стремеж да се направи, да се постигне нешто.</vt:lpstr>
      <vt:lpstr>Прашања: </vt:lpstr>
      <vt:lpstr>ЗАКЛУЧОК: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Разговорот како вид комуникација</dc:title>
  <dc:creator>pc</dc:creator>
  <cp:lastModifiedBy>pc</cp:lastModifiedBy>
  <cp:revision>6</cp:revision>
  <dcterms:created xsi:type="dcterms:W3CDTF">2020-03-18T08:32:04Z</dcterms:created>
  <dcterms:modified xsi:type="dcterms:W3CDTF">2020-03-18T11:40:53Z</dcterms:modified>
</cp:coreProperties>
</file>