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57" r:id="rId3"/>
    <p:sldId id="262" r:id="rId4"/>
    <p:sldId id="283" r:id="rId5"/>
    <p:sldId id="267" r:id="rId6"/>
    <p:sldId id="264" r:id="rId7"/>
    <p:sldId id="258" r:id="rId8"/>
    <p:sldId id="259" r:id="rId9"/>
    <p:sldId id="265" r:id="rId10"/>
    <p:sldId id="279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CE1"/>
    <a:srgbClr val="D9ED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8" autoAdjust="0"/>
    <p:restoredTop sz="94660"/>
  </p:normalViewPr>
  <p:slideViewPr>
    <p:cSldViewPr>
      <p:cViewPr varScale="1">
        <p:scale>
          <a:sx n="100" d="100"/>
          <a:sy n="100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6DD14B-8BFD-458C-B6B7-BB20496908DD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38AB8C-3922-44D7-876D-814E057954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FABC58-A2D3-4E62-AE71-29C13EA06F9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1BFEE-DEF5-41B0-AC62-2528B8588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5E44D-1B7E-4959-86C5-A3941D250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ED2DA-E7E8-4A44-8497-9551D2ED8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2D331-602E-491E-AD25-12DF93B3E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0B5CA-6829-4AF1-8A5D-EEF39F2B6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B1130-DC6C-47A2-95F0-4191B77F8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D598C-52AD-416E-9F6B-B1CBD14E2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B40E4-EAF2-4C45-86D3-A80800CE2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A0AF8-5299-42EB-B418-A01DD59D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5B07-9F00-49AD-A9AF-1DA542800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417BC-1EDC-4A18-B724-B88C53E4F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437DC-11E3-454B-898B-658C9B49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5660D-A006-429E-8376-1252F78E9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94748C6-957F-485C-B479-F866BAA3AD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artoon-bear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8077200" cy="3429000"/>
          </a:xfrm>
          <a:prstGeom prst="wedgeRoundRectCallout">
            <a:avLst>
              <a:gd name="adj1" fmla="val 36537"/>
              <a:gd name="adj2" fmla="val 850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7772400" cy="1698625"/>
          </a:xfrm>
          <a:noFill/>
        </p:spPr>
        <p:txBody>
          <a:bodyPr/>
          <a:lstStyle/>
          <a:p>
            <a:pPr eaLnBrk="1" hangingPunct="1"/>
            <a:r>
              <a:rPr lang="sr-Cyrl-CS" sz="4000" smtClean="0"/>
              <a:t>Д</a:t>
            </a:r>
            <a:r>
              <a:rPr lang="mk-MK" sz="4000" smtClean="0"/>
              <a:t>ОБРЕ ДОЈДЕ  во дигиталната училница.</a:t>
            </a:r>
            <a:r>
              <a:rPr lang="sr-Cyrl-CS" sz="4000" smtClean="0"/>
              <a:t>Јас сум мечето Томи и ќе ти помогнам да ги научиш латинечните</a:t>
            </a:r>
            <a:r>
              <a:rPr lang="en-US" sz="4000" smtClean="0"/>
              <a:t> </a:t>
            </a:r>
            <a:r>
              <a:rPr lang="mk-MK" sz="4000" smtClean="0"/>
              <a:t>ракописни</a:t>
            </a:r>
            <a:r>
              <a:rPr lang="sr-Cyrl-CS" sz="4000" smtClean="0"/>
              <a:t> букви. </a:t>
            </a:r>
            <a:endParaRPr lang="en-US" sz="4000" smtClean="0"/>
          </a:p>
        </p:txBody>
      </p:sp>
      <p:sp>
        <p:nvSpPr>
          <p:cNvPr id="2057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579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667000" y="4648200"/>
            <a:ext cx="3581400" cy="1524000"/>
          </a:xfrm>
          <a:prstGeom prst="wedgeRoundRectCallout">
            <a:avLst>
              <a:gd name="adj1" fmla="val 78123"/>
              <a:gd name="adj2" fmla="val -312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9400" y="4724400"/>
            <a:ext cx="335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mk-MK" sz="2400"/>
              <a:t>За да преминеш на следната страна кликни на мојот стомак.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6" grpId="0"/>
      <p:bldP spid="2057" grpId="0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rtoon-bear-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200"/>
            <a:ext cx="2971800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200400" y="1905000"/>
            <a:ext cx="5486400" cy="1981200"/>
          </a:xfrm>
          <a:prstGeom prst="wedgeRoundRectCallout">
            <a:avLst>
              <a:gd name="adj1" fmla="val -78963"/>
              <a:gd name="adj2" fmla="val 3184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05200" y="2209800"/>
            <a:ext cx="480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mk-MK" sz="4400">
                <a:solidFill>
                  <a:schemeClr val="tx2"/>
                </a:solidFill>
              </a:rPr>
              <a:t>БРАВО!!!</a:t>
            </a: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800" b="1" smtClean="0">
                <a:solidFill>
                  <a:srgbClr val="FF0000"/>
                </a:solidFill>
              </a:rPr>
              <a:t>Забелешка: Темплејтот е превземен, останатото е лично авторски</a:t>
            </a:r>
            <a:endParaRPr lang="mk-MK" sz="1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mk-MK" b="1" dirty="0" smtClean="0"/>
              <a:t>Даниела Петковска</a:t>
            </a:r>
          </a:p>
          <a:p>
            <a:pPr marL="0" indent="0" algn="ctr">
              <a:buFontTx/>
              <a:buNone/>
              <a:defRPr/>
            </a:pPr>
            <a:r>
              <a:rPr lang="mk-MK" b="1" dirty="0" smtClean="0"/>
              <a:t>Одделенски наставник</a:t>
            </a:r>
          </a:p>
          <a:p>
            <a:pPr marL="0" indent="0" algn="ctr">
              <a:buFontTx/>
              <a:buNone/>
              <a:defRPr/>
            </a:pPr>
            <a:r>
              <a:rPr lang="mk-MK" b="1" dirty="0" smtClean="0"/>
              <a:t>ООУ. Св. Климент Охридски Битола</a:t>
            </a:r>
          </a:p>
          <a:p>
            <a:pPr marL="0" indent="0" algn="ctr">
              <a:buFontTx/>
              <a:buNone/>
              <a:defRPr/>
            </a:pPr>
            <a:r>
              <a:rPr lang="en-US" b="1" dirty="0" smtClean="0"/>
              <a:t>III</a:t>
            </a:r>
            <a:r>
              <a:rPr lang="mk-MK" b="1" dirty="0" smtClean="0"/>
              <a:t> одделение</a:t>
            </a:r>
          </a:p>
          <a:p>
            <a:pPr>
              <a:defRPr/>
            </a:pP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artoon-bear-7">
            <a:hlinkClick r:id="rId2" action="ppaction://hlinksldjump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228600" y="2438400"/>
            <a:ext cx="3333750" cy="3333750"/>
          </a:xfrm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90800" y="1143000"/>
            <a:ext cx="6553200" cy="2362200"/>
          </a:xfrm>
          <a:prstGeom prst="wedgeRoundRectCallout">
            <a:avLst>
              <a:gd name="adj1" fmla="val -60694"/>
              <a:gd name="adj2" fmla="val 60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895600" y="1295400"/>
            <a:ext cx="601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 sz="3600"/>
              <a:t>Д</a:t>
            </a:r>
            <a:r>
              <a:rPr lang="en-US" sz="3600"/>
              <a:t>e</a:t>
            </a:r>
            <a:r>
              <a:rPr lang="sr-Cyrl-CS" sz="3600"/>
              <a:t>н</a:t>
            </a:r>
            <a:r>
              <a:rPr lang="en-US" sz="3600"/>
              <a:t>e</a:t>
            </a:r>
            <a:r>
              <a:rPr lang="sr-Cyrl-CS" sz="3600"/>
              <a:t>с</a:t>
            </a:r>
            <a:r>
              <a:rPr lang="en-US" sz="3600"/>
              <a:t> </a:t>
            </a:r>
            <a:r>
              <a:rPr lang="mk-MK" sz="3600"/>
              <a:t>ќе </a:t>
            </a:r>
            <a:r>
              <a:rPr lang="sr-Cyrl-CS" sz="3600"/>
              <a:t>ти помогнам да ги научиш буквите латиница:</a:t>
            </a:r>
            <a:r>
              <a:rPr lang="mk-MK" sz="3600"/>
              <a:t> </a:t>
            </a:r>
            <a:r>
              <a:rPr lang="en-US" sz="3600">
                <a:latin typeface="Script MT Bold" pitchFamily="66" charset="0"/>
              </a:rPr>
              <a:t>Uu, </a:t>
            </a:r>
            <a:r>
              <a:rPr lang="en-US" sz="3600" b="1">
                <a:latin typeface="Gigi" pitchFamily="82" charset="0"/>
              </a:rPr>
              <a:t>L</a:t>
            </a:r>
            <a:r>
              <a:rPr lang="en-US" sz="3600">
                <a:latin typeface="Script MT Bold" pitchFamily="66" charset="0"/>
              </a:rPr>
              <a:t>l</a:t>
            </a:r>
          </a:p>
        </p:txBody>
      </p:sp>
      <p:sp>
        <p:nvSpPr>
          <p:cNvPr id="3080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455295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/>
      <p:bldP spid="3080" grpId="0"/>
      <p:bldP spid="308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artoon-bear-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10000"/>
            <a:ext cx="3333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55638" y="1084263"/>
            <a:ext cx="8153400" cy="10160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sr-Cyrl-RS" sz="6000" dirty="0"/>
              <a:t>Уу, Лл,</a:t>
            </a:r>
            <a:r>
              <a:rPr lang="en-US" sz="6000" dirty="0"/>
              <a:t>    </a:t>
            </a:r>
            <a:r>
              <a:rPr lang="en-US" sz="6000" b="1" dirty="0">
                <a:latin typeface="Macedonian Handwriting" panose="020B7200000000000000" pitchFamily="34" charset="0"/>
              </a:rPr>
              <a:t> </a:t>
            </a:r>
            <a:r>
              <a:rPr lang="en-US" sz="6000" b="1" dirty="0" err="1">
                <a:latin typeface="Macedonian Handwriting" panose="020B7200000000000000" pitchFamily="34" charset="0"/>
              </a:rPr>
              <a:t>Uu</a:t>
            </a:r>
            <a:r>
              <a:rPr lang="en-US" sz="6000" b="1" dirty="0">
                <a:latin typeface="Macedonian Handwriting" panose="020B7200000000000000" pitchFamily="34" charset="0"/>
              </a:rPr>
              <a:t>, </a:t>
            </a:r>
            <a:r>
              <a:rPr lang="en-US" sz="6000" b="1" dirty="0" err="1">
                <a:latin typeface="Macedonian Handwriting" panose="020B7200000000000000" pitchFamily="34" charset="0"/>
              </a:rPr>
              <a:t>Ll</a:t>
            </a:r>
            <a:r>
              <a:rPr lang="sr-Cyrl-RS" sz="6000" b="1" dirty="0"/>
              <a:t> </a:t>
            </a:r>
            <a:endParaRPr lang="sr-Latn-CS" sz="6000" b="1" dirty="0">
              <a:latin typeface="Script MT Bold" panose="03040602040607080904" pitchFamily="66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2971800"/>
            <a:ext cx="8229600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r>
              <a:rPr lang="sr-Latn-RS" sz="6000" dirty="0"/>
              <a:t>, </a:t>
            </a:r>
            <a:r>
              <a:rPr lang="en-US" sz="6000" dirty="0"/>
              <a:t> </a:t>
            </a:r>
            <a:r>
              <a:rPr lang="en-US" sz="6000" dirty="0" err="1"/>
              <a:t>Ll</a:t>
            </a:r>
            <a:r>
              <a:rPr lang="sr-Latn-RS" sz="6000" dirty="0"/>
              <a:t>,</a:t>
            </a:r>
            <a:r>
              <a:rPr lang="en-US" sz="6000" dirty="0"/>
              <a:t>     </a:t>
            </a:r>
            <a:r>
              <a:rPr lang="en-US" sz="6000" dirty="0" err="1">
                <a:latin typeface="Script MT Bold" panose="03040602040607080904" pitchFamily="66" charset="0"/>
              </a:rPr>
              <a:t>Uu</a:t>
            </a:r>
            <a:r>
              <a:rPr lang="en-US" sz="6000" dirty="0">
                <a:latin typeface="Script MT Bold" panose="03040602040607080904" pitchFamily="66" charset="0"/>
              </a:rPr>
              <a:t> , </a:t>
            </a:r>
            <a:r>
              <a:rPr lang="en-US" sz="6000" b="1" dirty="0" err="1">
                <a:latin typeface="Gigi" panose="04040504061007020D02" pitchFamily="82" charset="0"/>
              </a:rPr>
              <a:t>L</a:t>
            </a:r>
            <a:r>
              <a:rPr lang="en-US" sz="6000" dirty="0" err="1">
                <a:latin typeface="Script MT Bold" panose="03040602040607080904" pitchFamily="66" charset="0"/>
              </a:rPr>
              <a:t>l</a:t>
            </a:r>
            <a:r>
              <a:rPr lang="en-US" sz="6000" dirty="0"/>
              <a:t>      </a:t>
            </a:r>
            <a:r>
              <a:rPr lang="sr-Latn-RS" sz="6000" dirty="0"/>
              <a:t>  </a:t>
            </a:r>
            <a:endParaRPr lang="sr-Latn-CS" sz="6000" dirty="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2692400" y="2133600"/>
            <a:ext cx="46038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" name="Explosion 1 19"/>
          <p:cNvSpPr/>
          <p:nvPr/>
        </p:nvSpPr>
        <p:spPr>
          <a:xfrm>
            <a:off x="838200" y="304800"/>
            <a:ext cx="25146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71600" y="533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mk-MK" b="1"/>
              <a:t>К</a:t>
            </a:r>
            <a:r>
              <a:rPr lang="en-US" b="1"/>
              <a:t>ИРИЛИЦА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6858000" y="4267200"/>
            <a:ext cx="22860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15200" y="4419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/>
              <a:t>ЛАТИНИЦА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1371600" y="2133600"/>
            <a:ext cx="46038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4775200" y="2065338"/>
            <a:ext cx="46038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6329363" y="2041525"/>
            <a:ext cx="46037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6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5" grpId="1"/>
      <p:bldP spid="15366" grpId="0" animBg="1"/>
      <p:bldP spid="15367" grpId="0" animBg="1"/>
      <p:bldP spid="20" grpId="0" animBg="1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rtoon-bear-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953000"/>
            <a:ext cx="480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mk-MK" sz="3200"/>
              <a:t>Внимателно</a:t>
            </a:r>
            <a:r>
              <a:rPr lang="en-US" sz="3200"/>
              <a:t> гледај како се пиш</a:t>
            </a:r>
            <a:r>
              <a:rPr lang="mk-MK" sz="3200"/>
              <a:t>ува</a:t>
            </a:r>
            <a:r>
              <a:rPr lang="en-US" sz="3200"/>
              <a:t> </a:t>
            </a:r>
            <a:r>
              <a:rPr lang="mk-MK" sz="3200"/>
              <a:t>буквата  н</a:t>
            </a:r>
            <a:r>
              <a:rPr lang="en-US" sz="3200"/>
              <a:t> латиниц</a:t>
            </a:r>
            <a:r>
              <a:rPr lang="mk-MK" sz="3200"/>
              <a:t>а</a:t>
            </a:r>
            <a:r>
              <a:rPr lang="en-US" sz="3200"/>
              <a:t>.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362200" y="1143000"/>
          <a:ext cx="6386513" cy="1433513"/>
        </p:xfrm>
        <a:graphic>
          <a:graphicData uri="http://schemas.openxmlformats.org/drawingml/2006/table">
            <a:tbl>
              <a:tblPr/>
              <a:tblGrid>
                <a:gridCol w="6386513"/>
              </a:tblGrid>
              <a:tr h="457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38400" y="914400"/>
            <a:ext cx="1828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Script MT Bold" pitchFamily="66" charset="0"/>
              </a:rPr>
              <a:t>Uu</a:t>
            </a:r>
            <a:r>
              <a:rPr lang="en-US" sz="9600"/>
              <a:t>  </a:t>
            </a:r>
            <a:endParaRPr lang="en-US" sz="8000"/>
          </a:p>
        </p:txBody>
      </p:sp>
      <p:sp>
        <p:nvSpPr>
          <p:cNvPr id="8" name="Rectangle 7"/>
          <p:cNvSpPr/>
          <p:nvPr/>
        </p:nvSpPr>
        <p:spPr>
          <a:xfrm>
            <a:off x="2842186" y="228600"/>
            <a:ext cx="39399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mk-MK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Буквата</a:t>
            </a: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Уу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5" grpId="1"/>
      <p:bldP spid="6" grpId="0" animBg="1" autoUpdateAnimBg="0"/>
      <p:bldP spid="32" grpId="0" autoUpdateAnimBg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rtoon-bear-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352800" y="4419600"/>
            <a:ext cx="5410200" cy="2133600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953000"/>
            <a:ext cx="480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mk-MK" sz="3200"/>
              <a:t>Внимателно</a:t>
            </a:r>
            <a:r>
              <a:rPr lang="en-US" sz="3200"/>
              <a:t> гледај како се пиш</a:t>
            </a:r>
            <a:r>
              <a:rPr lang="mk-MK" sz="3200"/>
              <a:t>ува</a:t>
            </a:r>
            <a:r>
              <a:rPr lang="en-US" sz="3200"/>
              <a:t> </a:t>
            </a:r>
            <a:r>
              <a:rPr lang="mk-MK" sz="3200"/>
              <a:t>буквата  и </a:t>
            </a:r>
            <a:r>
              <a:rPr lang="en-US" sz="3200"/>
              <a:t>латиниц</a:t>
            </a:r>
            <a:r>
              <a:rPr lang="mk-MK" sz="3200"/>
              <a:t>а</a:t>
            </a:r>
            <a:r>
              <a:rPr lang="en-US" sz="3200"/>
              <a:t>.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362200" y="1143000"/>
          <a:ext cx="6386513" cy="1433513"/>
        </p:xfrm>
        <a:graphic>
          <a:graphicData uri="http://schemas.openxmlformats.org/drawingml/2006/table">
            <a:tbl>
              <a:tblPr/>
              <a:tblGrid>
                <a:gridCol w="6386513"/>
              </a:tblGrid>
              <a:tr h="457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38400" y="990600"/>
            <a:ext cx="1828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 b="1">
                <a:latin typeface="Gigi" pitchFamily="82" charset="0"/>
              </a:rPr>
              <a:t>L</a:t>
            </a:r>
            <a:r>
              <a:rPr lang="en-US" sz="9600" b="1">
                <a:latin typeface="Script MT Bold" pitchFamily="66" charset="0"/>
              </a:rPr>
              <a:t>l</a:t>
            </a:r>
            <a:endParaRPr lang="en-US" sz="8000" b="1">
              <a:latin typeface="Script MT Bold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9162" y="228600"/>
            <a:ext cx="351673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Буква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r>
              <a:rPr lang="mk-MK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Лл</a:t>
            </a: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5" grpId="1"/>
      <p:bldP spid="6" grpId="0" animBg="1" autoUpdateAnimBg="0"/>
      <p:bldP spid="32" grpId="0" autoUpdateAnimBg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rtoon-bear-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 flipV="1">
            <a:off x="3276600" y="228600"/>
            <a:ext cx="5410200" cy="2209800"/>
          </a:xfrm>
          <a:prstGeom prst="wedgeRoundRectCallout">
            <a:avLst>
              <a:gd name="adj1" fmla="val -79046"/>
              <a:gd name="adj2" fmla="val -2764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3581400" y="381000"/>
            <a:ext cx="464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mk-MK" sz="3200"/>
              <a:t>А</a:t>
            </a:r>
            <a:r>
              <a:rPr lang="en-US" sz="3200"/>
              <a:t>јде с</a:t>
            </a:r>
            <a:r>
              <a:rPr lang="mk-MK" sz="3200"/>
              <a:t>ега</a:t>
            </a:r>
            <a:r>
              <a:rPr lang="en-US" sz="3200"/>
              <a:t> да</a:t>
            </a:r>
            <a:r>
              <a:rPr lang="mk-MK" sz="3200"/>
              <a:t> ги напишеме</a:t>
            </a:r>
            <a:r>
              <a:rPr lang="en-US" sz="3200"/>
              <a:t> ов</a:t>
            </a:r>
            <a:r>
              <a:rPr lang="mk-MK" sz="3200"/>
              <a:t>ие</a:t>
            </a:r>
            <a:r>
              <a:rPr lang="en-US" sz="3200"/>
              <a:t> </a:t>
            </a:r>
            <a:r>
              <a:rPr lang="mk-MK" sz="3200"/>
              <a:t>букви со прстот во воздухот</a:t>
            </a:r>
            <a:r>
              <a:rPr lang="en-US" sz="320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05600" y="2362200"/>
            <a:ext cx="12954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sr-Cyrl-R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267200"/>
            <a:ext cx="12954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ript MT Bold" panose="03040602040607080904" pitchFamily="66" charset="0"/>
                <a:cs typeface="+mn-cs"/>
              </a:rPr>
              <a:t>U</a:t>
            </a: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1899" y="4328446"/>
            <a:ext cx="10668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ript MT Bold" panose="03040602040607080904" pitchFamily="66" charset="0"/>
                <a:cs typeface="+mn-cs"/>
              </a:rPr>
              <a:t>u</a:t>
            </a: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    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4419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71699" y="4081790"/>
            <a:ext cx="208640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gi" panose="04040504061007020D02" pitchFamily="82" charset="0"/>
                <a:cs typeface="+mn-cs"/>
              </a:rPr>
              <a:t>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55191" y="3913663"/>
            <a:ext cx="19812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ript MT Bold" panose="03040602040607080904" pitchFamily="66" charset="0"/>
                <a:cs typeface="+mn-cs"/>
              </a:rPr>
              <a:t>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86600" y="43434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sr-Cyrl-R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8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6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4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52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60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6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68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7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artoon-bear-7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28600"/>
            <a:ext cx="2514600" cy="2514600"/>
          </a:xfrm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286000" y="304800"/>
            <a:ext cx="4419600" cy="533400"/>
          </a:xfrm>
          <a:prstGeom prst="wedgeRoundRectCallout">
            <a:avLst>
              <a:gd name="adj1" fmla="val -66380"/>
              <a:gd name="adj2" fmla="val 7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14600" y="3810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Отвори </a:t>
            </a:r>
            <a:r>
              <a:rPr lang="en-US"/>
              <a:t> ja </a:t>
            </a:r>
            <a:r>
              <a:rPr lang="mk-MK"/>
              <a:t>тетратката</a:t>
            </a:r>
            <a:r>
              <a:rPr lang="sr-Cyrl-CS"/>
              <a:t> и напиши  по </a:t>
            </a:r>
            <a:r>
              <a:rPr lang="mk-MK"/>
              <a:t>три</a:t>
            </a:r>
            <a:r>
              <a:rPr lang="sr-Cyrl-CS"/>
              <a:t> редови: </a:t>
            </a:r>
            <a:endParaRPr lang="en-US"/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743200" y="1066800"/>
            <a:ext cx="838200" cy="68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cript MT Bold" panose="03040602040607080904" pitchFamily="66" charset="0"/>
                <a:cs typeface="Times New Roman" panose="02020603050405020304" pitchFamily="18" charset="0"/>
              </a:rPr>
              <a:t>U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cript MT Bold" panose="03040602040607080904" pitchFamily="66" charset="0"/>
                <a:cs typeface="Times New Roman" panose="02020603050405020304" pitchFamily="18" charset="0"/>
              </a:rPr>
              <a:t>u</a:t>
            </a:r>
            <a:endParaRPr lang="mk-M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2667000" y="1066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2667000" y="1371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2667000" y="1752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2667000" y="2209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5"/>
          <p:cNvSpPr>
            <a:spLocks noChangeShapeType="1"/>
          </p:cNvSpPr>
          <p:nvPr/>
        </p:nvSpPr>
        <p:spPr bwMode="auto">
          <a:xfrm>
            <a:off x="2667000" y="2514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2667000" y="2895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2743200" y="2154818"/>
            <a:ext cx="1050878" cy="8232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02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igi" panose="04040504061007020D02" pitchFamily="82" charset="0"/>
                <a:cs typeface="Times New Roman" panose="02020603050405020304" pitchFamily="18" charset="0"/>
              </a:rPr>
              <a:t>L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cript MT Bold" panose="03040602040607080904" pitchFamily="66" charset="0"/>
                <a:cs typeface="Times New Roman" panose="02020603050405020304" pitchFamily="18" charset="0"/>
              </a:rPr>
              <a:t>l</a:t>
            </a:r>
            <a:endParaRPr lang="mk-MK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Line 19"/>
          <p:cNvSpPr>
            <a:spLocks noChangeShapeType="1"/>
          </p:cNvSpPr>
          <p:nvPr/>
        </p:nvSpPr>
        <p:spPr bwMode="auto">
          <a:xfrm>
            <a:off x="2667000" y="3200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2667000" y="35052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>
            <a:off x="2667000" y="38862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Text Box 3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10257" name="Line 14"/>
          <p:cNvSpPr>
            <a:spLocks noChangeShapeType="1"/>
          </p:cNvSpPr>
          <p:nvPr/>
        </p:nvSpPr>
        <p:spPr bwMode="auto">
          <a:xfrm>
            <a:off x="2743200" y="4495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5"/>
          <p:cNvSpPr>
            <a:spLocks noChangeShapeType="1"/>
          </p:cNvSpPr>
          <p:nvPr/>
        </p:nvSpPr>
        <p:spPr bwMode="auto">
          <a:xfrm>
            <a:off x="2743200" y="4800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6"/>
          <p:cNvSpPr>
            <a:spLocks noChangeShapeType="1"/>
          </p:cNvSpPr>
          <p:nvPr/>
        </p:nvSpPr>
        <p:spPr bwMode="auto">
          <a:xfrm>
            <a:off x="2743200" y="5181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>
            <a:off x="2667000" y="5562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2743200" y="5867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>
            <a:off x="2819400" y="6324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/>
      <p:bldP spid="5155" grpId="0"/>
      <p:bldP spid="51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artoon-bear-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981200" y="228600"/>
            <a:ext cx="6629400" cy="1524000"/>
          </a:xfrm>
          <a:prstGeom prst="wedgeRoundRectCallout">
            <a:avLst>
              <a:gd name="adj1" fmla="val -56199"/>
              <a:gd name="adj2" fmla="val 219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430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mk-MK" sz="4400">
                <a:solidFill>
                  <a:schemeClr val="tx2"/>
                </a:solidFill>
              </a:rPr>
              <a:t>Напиши </a:t>
            </a:r>
            <a:r>
              <a:rPr lang="en-US" sz="4400">
                <a:solidFill>
                  <a:schemeClr val="tx2"/>
                </a:solidFill>
              </a:rPr>
              <a:t>  </a:t>
            </a:r>
            <a:r>
              <a:rPr lang="mk-MK" sz="4400">
                <a:solidFill>
                  <a:schemeClr val="tx2"/>
                </a:solidFill>
              </a:rPr>
              <a:t>ги  следниве зборови на  латиница: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1295400" y="28194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mk-MK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04800" y="2646363"/>
            <a:ext cx="84201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mk-MK" sz="4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>
                <a:latin typeface="Script MT Bold" pitchFamily="66" charset="0"/>
                <a:cs typeface="Times New Roman" pitchFamily="18" charset="0"/>
              </a:rPr>
              <a:t>Ubavka, uvo, umen, usta, Udovo, ukras,  </a:t>
            </a:r>
            <a:r>
              <a:rPr lang="en-US" sz="4000">
                <a:latin typeface="Gigi" pitchFamily="82" charset="0"/>
                <a:cs typeface="Times New Roman" pitchFamily="18" charset="0"/>
              </a:rPr>
              <a:t>L</a:t>
            </a:r>
            <a:r>
              <a:rPr lang="en-US" sz="4000">
                <a:latin typeface="Script MT Bold" pitchFamily="66" charset="0"/>
                <a:cs typeface="Times New Roman" pitchFamily="18" charset="0"/>
              </a:rPr>
              <a:t>ile, </a:t>
            </a:r>
            <a:r>
              <a:rPr lang="en-US" sz="4000">
                <a:latin typeface="Gigi" pitchFamily="82" charset="0"/>
                <a:cs typeface="Times New Roman" pitchFamily="18" charset="0"/>
              </a:rPr>
              <a:t>L</a:t>
            </a:r>
            <a:r>
              <a:rPr lang="en-US" sz="4000">
                <a:latin typeface="Script MT Bold" pitchFamily="66" charset="0"/>
                <a:cs typeface="Times New Roman" pitchFamily="18" charset="0"/>
              </a:rPr>
              <a:t>era, leto, list, lov, </a:t>
            </a:r>
            <a:r>
              <a:rPr lang="en-US" sz="4000">
                <a:latin typeface="Gigi" pitchFamily="82" charset="0"/>
                <a:cs typeface="Times New Roman" pitchFamily="18" charset="0"/>
              </a:rPr>
              <a:t>L</a:t>
            </a:r>
            <a:r>
              <a:rPr lang="en-US" sz="4000">
                <a:latin typeface="Script MT Bold" pitchFamily="66" charset="0"/>
                <a:cs typeface="Times New Roman" pitchFamily="18" charset="0"/>
              </a:rPr>
              <a:t>idija, lokum, lav, lale, limon, </a:t>
            </a:r>
            <a:r>
              <a:rPr lang="en-US" sz="4000">
                <a:latin typeface="Gigi" pitchFamily="82" charset="0"/>
                <a:cs typeface="Times New Roman" pitchFamily="18" charset="0"/>
              </a:rPr>
              <a:t>L</a:t>
            </a:r>
            <a:r>
              <a:rPr lang="en-US" sz="4000">
                <a:latin typeface="Script MT Bold" pitchFamily="66" charset="0"/>
                <a:cs typeface="Times New Roman" pitchFamily="18" charset="0"/>
              </a:rPr>
              <a:t>ana, </a:t>
            </a:r>
            <a:endParaRPr lang="sr-Latn-C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75" grpId="0" animBg="1"/>
      <p:bldP spid="7176" grpId="0"/>
      <p:bldP spid="7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rtoon-bear-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r-Cyrl-CS"/>
              <a:t>КЛИК!</a:t>
            </a:r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981200" y="228600"/>
            <a:ext cx="6172200" cy="1524000"/>
          </a:xfrm>
          <a:prstGeom prst="wedgeRoundRectCallout">
            <a:avLst>
              <a:gd name="adj1" fmla="val -56199"/>
              <a:gd name="adj2" fmla="val 219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mk-MK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mk-MK" sz="4400">
                <a:solidFill>
                  <a:schemeClr val="tx2"/>
                </a:solidFill>
              </a:rPr>
              <a:t>Да читаме</a:t>
            </a:r>
            <a:r>
              <a:rPr lang="sr-Cyrl-CS" sz="4400">
                <a:solidFill>
                  <a:schemeClr val="tx2"/>
                </a:solidFill>
              </a:rPr>
              <a:t>: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590800"/>
            <a:ext cx="8077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3600">
                <a:latin typeface="Script MT Bold" pitchFamily="66" charset="0"/>
              </a:rPr>
              <a:t>Ubavka nosi ukrasi na uvo.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3600">
                <a:latin typeface="Gigi" pitchFamily="82" charset="0"/>
              </a:rPr>
              <a:t>L</a:t>
            </a:r>
            <a:r>
              <a:rPr lang="en-US" sz="3600">
                <a:latin typeface="Script MT Bold" pitchFamily="66" charset="0"/>
              </a:rPr>
              <a:t>ile ova leto otide vo </a:t>
            </a:r>
            <a:r>
              <a:rPr lang="en-US" sz="3600">
                <a:latin typeface="Gigi" pitchFamily="82" charset="0"/>
              </a:rPr>
              <a:t>L</a:t>
            </a:r>
            <a:r>
              <a:rPr lang="en-US" sz="3600">
                <a:latin typeface="Script MT Bold" pitchFamily="66" charset="0"/>
              </a:rPr>
              <a:t>era.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3600">
                <a:latin typeface="Gigi" pitchFamily="82" charset="0"/>
              </a:rPr>
              <a:t>L</a:t>
            </a:r>
            <a:r>
              <a:rPr lang="en-US" sz="3600">
                <a:latin typeface="Script MT Bold" pitchFamily="66" charset="0"/>
              </a:rPr>
              <a:t>idija kupi lokum.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3600">
                <a:latin typeface="Script MT Bold" pitchFamily="66" charset="0"/>
              </a:rPr>
              <a:t>Ubavo e Udovo vo leto.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243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Script MT Bold</vt:lpstr>
      <vt:lpstr>Gigi</vt:lpstr>
      <vt:lpstr>Macedonian Handwriting</vt:lpstr>
      <vt:lpstr>Times New Roman</vt:lpstr>
      <vt:lpstr>Default Design</vt:lpstr>
      <vt:lpstr>ДОБРЕ ДОЈДЕ  во дигиталната училница.Јас сум мечето Томи и ќе ти помогнам да ги научиш латинечните ракописни букви.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Забелешка: Темплејтот е превземен, останатото е лично авторски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дошао у дигиталну учионицу. Ја сам меда Томи и помагаћу ти да научиш слова латинице.</dc:title>
  <dc:creator>user</dc:creator>
  <cp:lastModifiedBy>user</cp:lastModifiedBy>
  <cp:revision>69</cp:revision>
  <dcterms:created xsi:type="dcterms:W3CDTF">2013-10-20T19:10:48Z</dcterms:created>
  <dcterms:modified xsi:type="dcterms:W3CDTF">2020-03-21T12:38:24Z</dcterms:modified>
</cp:coreProperties>
</file>