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8" r:id="rId3"/>
    <p:sldId id="259" r:id="rId4"/>
    <p:sldId id="269" r:id="rId5"/>
    <p:sldId id="260" r:id="rId6"/>
    <p:sldId id="257" r:id="rId7"/>
    <p:sldId id="264" r:id="rId8"/>
    <p:sldId id="258" r:id="rId9"/>
    <p:sldId id="265" r:id="rId10"/>
    <p:sldId id="266" r:id="rId11"/>
    <p:sldId id="267" r:id="rId12"/>
    <p:sldId id="270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C7F61A"/>
    <a:srgbClr val="008000"/>
    <a:srgbClr val="006600"/>
    <a:srgbClr val="99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1C704-C149-4BDD-9485-FC4876D0F4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0D211-1775-430B-9FFA-4408AA71EC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8AA06-5CAA-4B6F-AC59-B5B6F4A462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3EA76-7DDE-458B-AB8A-BD7E8CAC99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C4FB7-5BB9-4E92-B9AC-AF16263221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D27C0-D7D2-42F4-B4A4-69B8B00843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6C7C6-CE57-4D3B-9205-BD7F168B8B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5935F-1013-42BC-9C4D-8629DF5E4D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8B967-C7B5-4BE1-8116-594D0B2A12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9A450-1824-4F45-A7C4-99BC6D0753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EAE-6BB3-4A70-9565-70085496B6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070BB5A-C483-489E-BCD0-500DD635E6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4" r:id="rId2"/>
    <p:sldLayoutId id="2147483713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4" r:id="rId9"/>
    <p:sldLayoutId id="2147483710" r:id="rId10"/>
    <p:sldLayoutId id="214748371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mk-MK" smtClean="0"/>
              <a:t>ПРОСТИ РЕЧЕНИЦИ</a:t>
            </a:r>
            <a:endParaRPr lang="en-GB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1371600"/>
          </a:xfrm>
        </p:spPr>
        <p:txBody>
          <a:bodyPr/>
          <a:lstStyle/>
          <a:p>
            <a:r>
              <a:rPr lang="mk-MK" sz="4000" b="1" smtClean="0"/>
              <a:t>Спореди ги следните реченици! </a:t>
            </a:r>
            <a:r>
              <a:rPr lang="mk-MK" sz="3600" b="1" smtClean="0">
                <a:solidFill>
                  <a:srgbClr val="C7F61A"/>
                </a:solidFill>
              </a:rPr>
              <a:t>По што се разликуваат</a:t>
            </a:r>
            <a:r>
              <a:rPr lang="en-US" sz="3600" b="1" smtClean="0">
                <a:solidFill>
                  <a:srgbClr val="C7F61A"/>
                </a:solidFill>
              </a:rPr>
              <a:t>?</a:t>
            </a:r>
            <a:r>
              <a:rPr lang="mk-MK" sz="3600" b="1" smtClean="0">
                <a:solidFill>
                  <a:srgbClr val="C7F61A"/>
                </a:solidFill>
              </a:rPr>
              <a:t> </a:t>
            </a:r>
            <a:endParaRPr lang="en-US" sz="3600" b="1" smtClean="0">
              <a:solidFill>
                <a:srgbClr val="C7F61A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3200400" cy="3048000"/>
          </a:xfrm>
        </p:spPr>
        <p:txBody>
          <a:bodyPr/>
          <a:lstStyle/>
          <a:p>
            <a:r>
              <a:rPr lang="mk-MK" smtClean="0"/>
              <a:t>Кате чита.</a:t>
            </a:r>
          </a:p>
          <a:p>
            <a:r>
              <a:rPr lang="mk-MK" smtClean="0"/>
              <a:t>Птицата пее.</a:t>
            </a:r>
          </a:p>
          <a:p>
            <a:r>
              <a:rPr lang="mk-MK" smtClean="0"/>
              <a:t>Лиле оди.</a:t>
            </a:r>
          </a:p>
          <a:p>
            <a:r>
              <a:rPr lang="mk-MK" smtClean="0"/>
              <a:t>Миле ќе игра.</a:t>
            </a:r>
            <a:endParaRPr lang="en-US" smtClean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495800" y="2057400"/>
            <a:ext cx="4267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mk-M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Кате чита книга.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mk-M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Птицата пее убаво.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mk-M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Лиле оди дома.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mk-M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Миле ќе игра утре.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sz="4000" b="1" smtClean="0"/>
              <a:t>ШТО ПОЈАСНУВААТ ДРУГИТЕ ЧЛЕНОВИ ВО РЕЧЕНИЦАТА?</a:t>
            </a:r>
            <a:endParaRPr lang="en-US" sz="4000" b="1" smtClean="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04800" y="1905000"/>
            <a:ext cx="4267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mk-M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Кате чита </a:t>
            </a:r>
            <a:r>
              <a:rPr lang="mk-MK" sz="32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книга</a:t>
            </a:r>
            <a:r>
              <a:rPr lang="mk-M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mk-M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Птицата пее </a:t>
            </a:r>
            <a:r>
              <a:rPr lang="mk-MK" sz="3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убаво</a:t>
            </a:r>
            <a:r>
              <a:rPr lang="mk-M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mk-M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Лиле оди </a:t>
            </a:r>
            <a:r>
              <a:rPr lang="mk-MK" sz="32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дома</a:t>
            </a:r>
            <a:r>
              <a:rPr lang="mk-M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mk-MK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Миле ќе игра утре.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H="1">
            <a:off x="3962400" y="21336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257800" y="1828800"/>
            <a:ext cx="260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mk-MK" sz="2400"/>
              <a:t>Што чита?</a:t>
            </a:r>
            <a:endParaRPr lang="en-US" sz="2400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257800" y="243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mk-MK" sz="2400"/>
              <a:t>Како пее?</a:t>
            </a:r>
            <a:endParaRPr lang="en-US" sz="2400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4419600" y="27432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4800600" y="31242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mk-MK" sz="2400"/>
              <a:t>Каде оди?</a:t>
            </a:r>
            <a:endParaRPr lang="en-US" sz="2400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 flipV="1">
            <a:off x="3810000" y="3429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5105400" y="3810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mk-MK" sz="2400"/>
              <a:t>Кога ќе игра?</a:t>
            </a:r>
            <a:endParaRPr lang="en-US" sz="2400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 flipV="1">
            <a:off x="4419600" y="4038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6781800" y="2743200"/>
            <a:ext cx="236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mk-MK" sz="3200" b="1"/>
              <a:t>ПРИРОК</a:t>
            </a:r>
            <a:endParaRPr lang="en-US" sz="3200" b="1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V="1">
            <a:off x="6629400" y="3352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V="1">
            <a:off x="5867400" y="30480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6629400" y="2667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6553200" y="22098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685800" y="4953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mk-MK" sz="3200" b="1">
                <a:solidFill>
                  <a:srgbClr val="C7F6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ДРУГИТЕ ЧЛЕНОВИ ВО РЕЧЕНИЦАТА ГО ПОЈАСНУВААТ ПРИРОКОТ.</a:t>
            </a:r>
            <a:endParaRPr lang="en-US" sz="3200" b="1">
              <a:solidFill>
                <a:srgbClr val="C7F61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  <p:bldP spid="23559" grpId="0"/>
      <p:bldP spid="23560" grpId="0"/>
      <p:bldP spid="23561" grpId="0" animBg="1"/>
      <p:bldP spid="23562" grpId="0"/>
      <p:bldP spid="23563" grpId="0" animBg="1"/>
      <p:bldP spid="23564" grpId="0"/>
      <p:bldP spid="23565" grpId="0" animBg="1"/>
      <p:bldP spid="23566" grpId="0"/>
      <p:bldP spid="23567" grpId="0" animBg="1"/>
      <p:bldP spid="23568" grpId="0" animBg="1"/>
      <p:bldP spid="23569" grpId="0" animBg="1"/>
      <p:bldP spid="23570" grpId="0" animBg="1"/>
      <p:bldP spid="235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k-MK" b="1" smtClean="0">
                <a:solidFill>
                  <a:srgbClr val="C7F61A"/>
                </a:solidFill>
              </a:rPr>
              <a:t>ПРОВЕРИ ГО НАУЧЕНОТО!</a:t>
            </a:r>
            <a:endParaRPr lang="en-US" b="1" smtClean="0">
              <a:solidFill>
                <a:srgbClr val="C7F61A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mk-MK" smtClean="0">
                <a:solidFill>
                  <a:srgbClr val="660033"/>
                </a:solidFill>
              </a:rPr>
              <a:t>1.</a:t>
            </a:r>
            <a:r>
              <a:rPr lang="mk-MK" smtClean="0"/>
              <a:t> На следните реченици додај по еден додаток кој ќе го појасни прирокот!</a:t>
            </a:r>
          </a:p>
          <a:p>
            <a:r>
              <a:rPr lang="mk-MK" smtClean="0"/>
              <a:t>	Ана зборува.</a:t>
            </a:r>
          </a:p>
          <a:p>
            <a:pPr>
              <a:buFont typeface="Wingdings" pitchFamily="2" charset="2"/>
              <a:buNone/>
            </a:pPr>
            <a:endParaRPr lang="mk-MK" smtClean="0"/>
          </a:p>
          <a:p>
            <a:r>
              <a:rPr lang="mk-MK" smtClean="0"/>
              <a:t>	Миле вози.</a:t>
            </a:r>
          </a:p>
          <a:p>
            <a:pPr>
              <a:buFont typeface="Wingdings" pitchFamily="2" charset="2"/>
              <a:buNone/>
            </a:pPr>
            <a:endParaRPr lang="mk-MK" smtClean="0"/>
          </a:p>
          <a:p>
            <a:r>
              <a:rPr lang="mk-MK" smtClean="0"/>
              <a:t>	Павел скока.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mk-MK" sz="5400" smtClean="0"/>
              <a:t>ДА ПОВТОРИМЕ!</a:t>
            </a:r>
            <a:endParaRPr lang="en-US" sz="5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mk-MK" sz="3600" b="1" smtClean="0"/>
              <a:t>РЕЧЕНИЦИТЕ СПОРЕД СОСТАВ СЕ ДЕЛАТ НА:</a:t>
            </a:r>
            <a:endParaRPr lang="en-GB" sz="3600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1038" y="2747963"/>
            <a:ext cx="7929562" cy="1951037"/>
          </a:xfrm>
        </p:spPr>
        <p:txBody>
          <a:bodyPr/>
          <a:lstStyle/>
          <a:p>
            <a:r>
              <a:rPr lang="mk-MK" b="1" smtClean="0"/>
              <a:t>ПРОСТИ  РЕЧЕНИЦИ</a:t>
            </a:r>
          </a:p>
          <a:p>
            <a:endParaRPr lang="mk-MK" b="1" smtClean="0"/>
          </a:p>
          <a:p>
            <a:r>
              <a:rPr lang="mk-MK" b="1" smtClean="0"/>
              <a:t>СЛОЖЕНИ РЕЧЕНИЦИ</a:t>
            </a:r>
            <a:endParaRPr lang="en-GB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2743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mk-MK" sz="6000" smtClean="0"/>
              <a:t>КОИ РЕЧЕНИЦИ СЕ ВИКААТ ПРОСТИ РЕЧЕНИЦИ?</a:t>
            </a:r>
            <a:endParaRPr lang="en-US" sz="6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5"/>
          <p:cNvSpPr>
            <a:spLocks noChangeArrowheads="1"/>
          </p:cNvSpPr>
          <p:nvPr/>
        </p:nvSpPr>
        <p:spPr bwMode="auto">
          <a:xfrm>
            <a:off x="0" y="1600200"/>
            <a:ext cx="9144000" cy="4572000"/>
          </a:xfrm>
          <a:prstGeom prst="cloudCallout">
            <a:avLst>
              <a:gd name="adj1" fmla="val -3088"/>
              <a:gd name="adj2" fmla="val 7815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mk-MK" sz="3200">
                <a:solidFill>
                  <a:srgbClr val="000000"/>
                </a:solidFill>
                <a:latin typeface="Arial" charset="0"/>
              </a:rPr>
              <a:t>РЕЧЕНИЦИТЕ КОИ ИМААТ САМО ЕДЕН ПРИРОК СЕ  ВИКААТ</a:t>
            </a:r>
          </a:p>
          <a:p>
            <a:pPr algn="ctr"/>
            <a:r>
              <a:rPr lang="mk-MK" sz="4000" b="1">
                <a:solidFill>
                  <a:srgbClr val="000000"/>
                </a:solidFill>
                <a:latin typeface="Arial" charset="0"/>
              </a:rPr>
              <a:t>ПРОСТИ РЕЧЕНИЦИ.</a:t>
            </a:r>
            <a:endParaRPr lang="en-GB" sz="4000" b="1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b="1" smtClean="0"/>
              <a:t>ДА ЈА АНАЛИЗИРАМЕ РЕЧЕНИЦАТА!</a:t>
            </a:r>
            <a:endParaRPr lang="en-GB" b="1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86000" y="2057400"/>
            <a:ext cx="472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mk-MK" sz="5400">
                <a:latin typeface="Arial" charset="0"/>
              </a:rPr>
              <a:t>Лиле    чита.</a:t>
            </a:r>
            <a:endParaRPr lang="en-GB" sz="5400">
              <a:latin typeface="Arial" charset="0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2209800" y="3048000"/>
            <a:ext cx="182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4648200" y="2895600"/>
            <a:ext cx="182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4648200" y="3124200"/>
            <a:ext cx="182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124200" y="34290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5486400" y="33528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905000" y="4495800"/>
            <a:ext cx="2362200" cy="701675"/>
          </a:xfrm>
          <a:prstGeom prst="rect">
            <a:avLst/>
          </a:prstGeom>
          <a:gradFill rotWithShape="1">
            <a:gsLst>
              <a:gs pos="0">
                <a:srgbClr val="C7F61A"/>
              </a:gs>
              <a:gs pos="100000">
                <a:srgbClr val="008000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mk-MK" sz="4000">
                <a:solidFill>
                  <a:srgbClr val="990000"/>
                </a:solidFill>
                <a:latin typeface="Arial" charset="0"/>
              </a:rPr>
              <a:t>ПОДМЕТ</a:t>
            </a:r>
            <a:endParaRPr lang="en-GB" sz="400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572000" y="4572000"/>
            <a:ext cx="2362200" cy="701675"/>
          </a:xfrm>
          <a:prstGeom prst="rect">
            <a:avLst/>
          </a:prstGeom>
          <a:gradFill rotWithShape="1">
            <a:gsLst>
              <a:gs pos="0">
                <a:srgbClr val="C7F61A"/>
              </a:gs>
              <a:gs pos="100000">
                <a:srgbClr val="990000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mk-MK" sz="4000" b="1">
                <a:solidFill>
                  <a:srgbClr val="008000"/>
                </a:solidFill>
                <a:latin typeface="Arial" charset="0"/>
              </a:rPr>
              <a:t>ПРИРОК</a:t>
            </a:r>
            <a:endParaRPr lang="en-GB" sz="4000" b="1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04800" y="5562600"/>
            <a:ext cx="8534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mk-MK" sz="3600" b="1">
                <a:solidFill>
                  <a:srgbClr val="C7F61A"/>
                </a:solidFill>
                <a:latin typeface="Arial" charset="0"/>
              </a:rPr>
              <a:t>КОЛКУ  ПРИРОЦИ ИМА ВО РЕЧЕНИЦАТА?</a:t>
            </a:r>
            <a:endParaRPr lang="en-GB" sz="3600" b="1">
              <a:solidFill>
                <a:srgbClr val="C7F61A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0" decel="100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 animBg="1"/>
      <p:bldP spid="5126" grpId="0" animBg="1"/>
      <p:bldP spid="5127" grpId="0" animBg="1"/>
      <p:bldP spid="5128" grpId="0" animBg="1"/>
      <p:bldP spid="5129" grpId="0" animBg="1"/>
      <p:bldP spid="5131" grpId="0" animBg="1"/>
      <p:bldP spid="51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k-MK" smtClean="0"/>
              <a:t>Каква е оваа реченица?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2286000"/>
            <a:ext cx="4572000" cy="1447800"/>
          </a:xfrm>
        </p:spPr>
        <p:txBody>
          <a:bodyPr/>
          <a:lstStyle/>
          <a:p>
            <a:r>
              <a:rPr lang="mk-MK" sz="8000" smtClean="0"/>
              <a:t>Проста</a:t>
            </a:r>
            <a:endParaRPr lang="en-US" sz="8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sz="4000" b="1" smtClean="0"/>
              <a:t>Од кои делови е составена следната реченица?</a:t>
            </a:r>
            <a:endParaRPr lang="en-GB" sz="4000" b="1" smtClean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600200" y="20574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mk-MK" sz="5400">
                <a:latin typeface="Arial" charset="0"/>
              </a:rPr>
              <a:t>Лиле    чита    книга.</a:t>
            </a:r>
            <a:endParaRPr lang="en-GB" sz="5400">
              <a:latin typeface="Arial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600200" y="3048000"/>
            <a:ext cx="182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886200" y="2895600"/>
            <a:ext cx="182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3886200" y="3124200"/>
            <a:ext cx="182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514600" y="34290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800600" y="3124200"/>
            <a:ext cx="0" cy="1447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295400" y="4419600"/>
            <a:ext cx="236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mk-MK" sz="4000">
                <a:latin typeface="Arial" charset="0"/>
              </a:rPr>
              <a:t>ПОДМЕТ</a:t>
            </a:r>
            <a:endParaRPr lang="en-GB" sz="4000">
              <a:latin typeface="Arial" charset="0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581400" y="4800600"/>
            <a:ext cx="236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mk-MK" sz="4000">
                <a:latin typeface="Arial" charset="0"/>
              </a:rPr>
              <a:t>ПРИРОК</a:t>
            </a:r>
            <a:endParaRPr lang="en-GB" sz="4000">
              <a:latin typeface="Arial" charset="0"/>
            </a:endParaRP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7086600" y="2971800"/>
            <a:ext cx="0" cy="121920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943600" y="43434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mk-MK" sz="4000">
                <a:latin typeface="Arial" charset="0"/>
              </a:rPr>
              <a:t>ДОДАТОК</a:t>
            </a:r>
            <a:endParaRPr lang="en-GB" sz="4000">
              <a:latin typeface="Arial" charset="0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04800" y="5667375"/>
            <a:ext cx="8534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mk-MK" sz="3600" b="1">
                <a:latin typeface="Arial" charset="0"/>
              </a:rPr>
              <a:t>КОЛКУ  ПРИРОЦИ ИМА ВО РЕЧЕНИЦАТА?</a:t>
            </a:r>
            <a:endParaRPr lang="en-GB" sz="36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50" grpId="0" animBg="1"/>
      <p:bldP spid="6151" grpId="0" animBg="1"/>
      <p:bldP spid="6152" grpId="0" animBg="1"/>
      <p:bldP spid="6153" grpId="0"/>
      <p:bldP spid="6154" grpId="0"/>
      <p:bldP spid="6155" grpId="0" animBg="1"/>
      <p:bldP spid="6156" grpId="0"/>
      <p:bldP spid="61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k-MK" smtClean="0"/>
              <a:t>Каква е оваа реченица?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90800"/>
            <a:ext cx="82296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mk-MK" sz="6600" smtClean="0"/>
              <a:t>Проста реченица со подмет, прирок и други членови.</a:t>
            </a:r>
            <a:endParaRPr lang="en-US" sz="6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197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Tahoma</vt:lpstr>
      <vt:lpstr>Arial</vt:lpstr>
      <vt:lpstr>Calibri</vt:lpstr>
      <vt:lpstr>Constantia</vt:lpstr>
      <vt:lpstr>Wingdings 2</vt:lpstr>
      <vt:lpstr>Wingdings</vt:lpstr>
      <vt:lpstr>Flow</vt:lpstr>
      <vt:lpstr>ПРОСТИ РЕЧЕНИЦИ</vt:lpstr>
      <vt:lpstr>ДА ПОВТОРИМЕ!</vt:lpstr>
      <vt:lpstr>РЕЧЕНИЦИТЕ СПОРЕД СОСТАВ СЕ ДЕЛАТ НА:</vt:lpstr>
      <vt:lpstr>КОИ РЕЧЕНИЦИ СЕ ВИКААТ ПРОСТИ РЕЧЕНИЦИ?</vt:lpstr>
      <vt:lpstr>Slide 5</vt:lpstr>
      <vt:lpstr>ДА ЈА АНАЛИЗИРАМЕ РЕЧЕНИЦАТА!</vt:lpstr>
      <vt:lpstr>Каква е оваа реченица?</vt:lpstr>
      <vt:lpstr>Од кои делови е составена следната реченица?</vt:lpstr>
      <vt:lpstr>Каква е оваа реченица?</vt:lpstr>
      <vt:lpstr>Спореди ги следните реченици! По што се разликуваат? </vt:lpstr>
      <vt:lpstr>ШТО ПОЈАСНУВААТ ДРУГИТЕ ЧЛЕНОВИ ВО РЕЧЕНИЦАТА?</vt:lpstr>
      <vt:lpstr>ПРОВЕРИ ГО НАУЧЕНОТО!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 PC</dc:creator>
  <cp:lastModifiedBy>user</cp:lastModifiedBy>
  <cp:revision>6</cp:revision>
  <cp:lastPrinted>1601-01-01T00:00:00Z</cp:lastPrinted>
  <dcterms:created xsi:type="dcterms:W3CDTF">1601-01-01T00:00:00Z</dcterms:created>
  <dcterms:modified xsi:type="dcterms:W3CDTF">2020-03-16T20:14:25Z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