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2.jpeg" ContentType="image/jpeg"/>
  <Override PartName="/ppt/media/image1.jpeg" ContentType="image/jpeg"/>
  <Override PartName="/ppt/media/image4.png" ContentType="image/png"/>
  <Override PartName="/ppt/media/image3.jpeg" ContentType="image/jpe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4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9206640" y="2963160"/>
            <a:ext cx="2981880" cy="3209040"/>
            <a:chOff x="9206640" y="2963160"/>
            <a:chExt cx="2981880" cy="3209040"/>
          </a:xfrm>
        </p:grpSpPr>
        <p:sp>
          <p:nvSpPr>
            <p:cNvPr id="1" name="Line 2"/>
            <p:cNvSpPr/>
            <p:nvPr/>
          </p:nvSpPr>
          <p:spPr>
            <a:xfrm flipH="1">
              <a:off x="11275920" y="2963160"/>
              <a:ext cx="912600" cy="91296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9206640" y="3190320"/>
              <a:ext cx="2981880" cy="29818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 flipH="1">
              <a:off x="10292040" y="3285000"/>
              <a:ext cx="1896480" cy="18964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5"/>
            <p:cNvSpPr/>
            <p:nvPr/>
          </p:nvSpPr>
          <p:spPr>
            <a:xfrm flipH="1">
              <a:off x="10442880" y="3130920"/>
              <a:ext cx="1745640" cy="174564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6"/>
            <p:cNvSpPr/>
            <p:nvPr/>
          </p:nvSpPr>
          <p:spPr>
            <a:xfrm flipH="1">
              <a:off x="10918800" y="3682800"/>
              <a:ext cx="1269720" cy="127008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4800" spc="-1" strike="noStrike" cap="all">
                <a:solidFill>
                  <a:srgbClr val="ffffff"/>
                </a:solidFill>
                <a:latin typeface="Century Gothic"/>
              </a:rPr>
              <a:t>Click to edit Master title style</a:t>
            </a:r>
            <a:endParaRPr b="0" lang="en-US" sz="4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9FB1DD93-5573-4191-979D-0A9E6E368936}" type="datetime">
              <a:rPr b="0" lang="en-US" sz="1000" spc="-1" strike="noStrike">
                <a:solidFill>
                  <a:srgbClr val="0a304a"/>
                </a:solidFill>
                <a:latin typeface="Century Gothic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F3C173C-584C-4121-B79F-74C1E53D991A}" type="slidenum">
              <a:rPr b="0" lang="en-US" sz="3200" spc="-1" strike="noStrike">
                <a:solidFill>
                  <a:srgbClr val="0a304a"/>
                </a:solidFill>
                <a:latin typeface="Century Gothic"/>
              </a:rPr>
              <a:t>&lt;number&gt;</a:t>
            </a:fld>
            <a:endParaRPr b="0" lang="en-US" sz="3200" spc="-1" strike="noStrike">
              <a:latin typeface="Times New Roman"/>
            </a:endParaRPr>
          </a:p>
        </p:txBody>
      </p:sp>
      <p:sp>
        <p:nvSpPr>
          <p:cNvPr id="10" name="Line 11"/>
          <p:cNvSpPr/>
          <p:nvPr/>
        </p:nvSpPr>
        <p:spPr>
          <a:xfrm flipH="1">
            <a:off x="8227800" y="8280"/>
            <a:ext cx="3809880" cy="3809880"/>
          </a:xfrm>
          <a:prstGeom prst="line">
            <a:avLst/>
          </a:prstGeom>
          <a:ln cap="rnd"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 flipH="1">
            <a:off x="6108120" y="91440"/>
            <a:ext cx="6080400" cy="6080760"/>
          </a:xfrm>
          <a:prstGeom prst="line">
            <a:avLst/>
          </a:prstGeom>
          <a:ln cap="rnd"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Line 13"/>
          <p:cNvSpPr/>
          <p:nvPr/>
        </p:nvSpPr>
        <p:spPr>
          <a:xfrm flipH="1">
            <a:off x="7235640" y="228600"/>
            <a:ext cx="4952880" cy="4952880"/>
          </a:xfrm>
          <a:prstGeom prst="line">
            <a:avLst/>
          </a:prstGeom>
          <a:ln cap="rnd"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 flipH="1">
            <a:off x="7335720" y="32040"/>
            <a:ext cx="4852800" cy="4853160"/>
          </a:xfrm>
          <a:prstGeom prst="line">
            <a:avLst/>
          </a:prstGeom>
          <a:ln cap="rnd" w="316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" name="Line 15"/>
          <p:cNvSpPr/>
          <p:nvPr/>
        </p:nvSpPr>
        <p:spPr>
          <a:xfrm flipH="1">
            <a:off x="7845120" y="609480"/>
            <a:ext cx="4343400" cy="4343400"/>
          </a:xfrm>
          <a:prstGeom prst="line">
            <a:avLst/>
          </a:prstGeom>
          <a:ln cap="rnd" w="3168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Click to edit the outline text format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f496f"/>
                </a:solidFill>
                <a:latin typeface="Century Gothic"/>
              </a:rPr>
              <a:t>Second Outline Level</a:t>
            </a:r>
            <a:endParaRPr b="0" lang="en-US" sz="1600" spc="-1" strike="noStrike">
              <a:solidFill>
                <a:srgbClr val="0f496f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Third Outline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Fourth Outline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9206640" y="2963160"/>
            <a:ext cx="2981880" cy="3209040"/>
            <a:chOff x="9206640" y="2963160"/>
            <a:chExt cx="2981880" cy="3209040"/>
          </a:xfrm>
        </p:grpSpPr>
        <p:sp>
          <p:nvSpPr>
            <p:cNvPr id="53" name="Line 2"/>
            <p:cNvSpPr/>
            <p:nvPr/>
          </p:nvSpPr>
          <p:spPr>
            <a:xfrm flipH="1">
              <a:off x="11275920" y="2963160"/>
              <a:ext cx="912600" cy="91296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4" name="Line 3"/>
            <p:cNvSpPr/>
            <p:nvPr/>
          </p:nvSpPr>
          <p:spPr>
            <a:xfrm flipH="1">
              <a:off x="9206640" y="3190320"/>
              <a:ext cx="2981880" cy="29818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5" name="Line 4"/>
            <p:cNvSpPr/>
            <p:nvPr/>
          </p:nvSpPr>
          <p:spPr>
            <a:xfrm flipH="1">
              <a:off x="10292040" y="3285000"/>
              <a:ext cx="1896480" cy="18964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6" name="Line 5"/>
            <p:cNvSpPr/>
            <p:nvPr/>
          </p:nvSpPr>
          <p:spPr>
            <a:xfrm flipH="1">
              <a:off x="10442880" y="3130920"/>
              <a:ext cx="1745640" cy="174564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7" name="Line 6"/>
            <p:cNvSpPr/>
            <p:nvPr/>
          </p:nvSpPr>
          <p:spPr>
            <a:xfrm flipH="1">
              <a:off x="10918800" y="3682800"/>
              <a:ext cx="1269720" cy="127008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58" name="PlaceHolder 7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F9CE1985-212F-4F92-9EAA-206DFD157D39}" type="datetime">
              <a:rPr b="0" lang="en-US" sz="1000" spc="-1" strike="noStrike">
                <a:solidFill>
                  <a:srgbClr val="0a304a"/>
                </a:solidFill>
                <a:latin typeface="Century Gothic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59" name="PlaceHolder 8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0" name="PlaceHolder 9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77D34EA-385F-4B62-B41D-2D5D416BEF06}" type="slidenum">
              <a:rPr b="0" lang="en-US" sz="3200" spc="-1" strike="noStrike">
                <a:solidFill>
                  <a:srgbClr val="0a304a"/>
                </a:solidFill>
                <a:latin typeface="Century Gothic"/>
              </a:rPr>
              <a:t>&lt;number&gt;</a:t>
            </a:fld>
            <a:endParaRPr b="0" lang="en-US" sz="3200" spc="-1" strike="noStrike">
              <a:latin typeface="Times New Roman"/>
            </a:endParaRPr>
          </a:p>
        </p:txBody>
      </p:sp>
      <p:sp>
        <p:nvSpPr>
          <p:cNvPr id="61" name="PlaceHolder 1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ffffff"/>
                </a:solidFill>
                <a:latin typeface="Century Gothic"/>
              </a:rPr>
              <a:t>Click to edit the title text format</a:t>
            </a:r>
            <a:endParaRPr b="0" lang="en-US" sz="18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62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Click to edit the outline text format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f496f"/>
                </a:solidFill>
                <a:latin typeface="Century Gothic"/>
              </a:rPr>
              <a:t>Second Outline Level</a:t>
            </a:r>
            <a:endParaRPr b="0" lang="en-US" sz="1600" spc="-1" strike="noStrike">
              <a:solidFill>
                <a:srgbClr val="0f496f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Third Outline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Fourth Outline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1"/>
          <p:cNvGrpSpPr/>
          <p:nvPr/>
        </p:nvGrpSpPr>
        <p:grpSpPr>
          <a:xfrm>
            <a:off x="9206640" y="2963160"/>
            <a:ext cx="2981880" cy="3209040"/>
            <a:chOff x="9206640" y="2963160"/>
            <a:chExt cx="2981880" cy="3209040"/>
          </a:xfrm>
        </p:grpSpPr>
        <p:sp>
          <p:nvSpPr>
            <p:cNvPr id="100" name="Line 2"/>
            <p:cNvSpPr/>
            <p:nvPr/>
          </p:nvSpPr>
          <p:spPr>
            <a:xfrm flipH="1">
              <a:off x="11275920" y="2963160"/>
              <a:ext cx="912600" cy="91296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1" name="Line 3"/>
            <p:cNvSpPr/>
            <p:nvPr/>
          </p:nvSpPr>
          <p:spPr>
            <a:xfrm flipH="1">
              <a:off x="9206640" y="3190320"/>
              <a:ext cx="2981880" cy="29818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2" name="Line 4"/>
            <p:cNvSpPr/>
            <p:nvPr/>
          </p:nvSpPr>
          <p:spPr>
            <a:xfrm flipH="1">
              <a:off x="10292040" y="3285000"/>
              <a:ext cx="1896480" cy="1896480"/>
            </a:xfrm>
            <a:prstGeom prst="line">
              <a:avLst/>
            </a:prstGeom>
            <a:ln cap="rnd" w="936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3" name="Line 5"/>
            <p:cNvSpPr/>
            <p:nvPr/>
          </p:nvSpPr>
          <p:spPr>
            <a:xfrm flipH="1">
              <a:off x="10442880" y="3130920"/>
              <a:ext cx="1745640" cy="174564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4" name="Line 6"/>
            <p:cNvSpPr/>
            <p:nvPr/>
          </p:nvSpPr>
          <p:spPr>
            <a:xfrm flipH="1">
              <a:off x="10918800" y="3682800"/>
              <a:ext cx="1269720" cy="1270080"/>
            </a:xfrm>
            <a:prstGeom prst="line">
              <a:avLst/>
            </a:prstGeom>
            <a:ln cap="rnd" w="28440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05" name="PlaceHolder 7"/>
          <p:cNvSpPr>
            <a:spLocks noGrp="1"/>
          </p:cNvSpPr>
          <p:nvPr>
            <p:ph type="title"/>
          </p:nvPr>
        </p:nvSpPr>
        <p:spPr>
          <a:xfrm>
            <a:off x="7085160" y="685800"/>
            <a:ext cx="3657240" cy="137124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2400" spc="-1" strike="noStrike" cap="all">
                <a:solidFill>
                  <a:srgbClr val="ffffff"/>
                </a:solidFill>
                <a:latin typeface="Century Gothic"/>
              </a:rPr>
              <a:t>Click to edit Master title style</a:t>
            </a:r>
            <a:endParaRPr b="0" lang="en-US" sz="2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06" name="PlaceHolder 8"/>
          <p:cNvSpPr>
            <a:spLocks noGrp="1"/>
          </p:cNvSpPr>
          <p:nvPr>
            <p:ph type="body"/>
          </p:nvPr>
        </p:nvSpPr>
        <p:spPr>
          <a:xfrm>
            <a:off x="684360" y="685800"/>
            <a:ext cx="5943240" cy="5308200"/>
          </a:xfrm>
          <a:prstGeom prst="rect">
            <a:avLst/>
          </a:prstGeom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Edit Master text styles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1800" spc="-1" strike="noStrike">
                <a:solidFill>
                  <a:srgbClr val="0f496f"/>
                </a:solidFill>
                <a:latin typeface="Century Gothic"/>
              </a:rPr>
              <a:t>Second level</a:t>
            </a:r>
            <a:endParaRPr b="0" lang="en-US" sz="1800" spc="-1" strike="noStrike">
              <a:solidFill>
                <a:srgbClr val="0f496f"/>
              </a:solidFill>
              <a:latin typeface="Century Gothic"/>
            </a:endParaRPr>
          </a:p>
          <a:p>
            <a:pPr lvl="2" marL="1200240" indent="-28548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1600" spc="-1" strike="noStrike">
                <a:solidFill>
                  <a:srgbClr val="0f496f"/>
                </a:solidFill>
                <a:latin typeface="Century Gothic"/>
              </a:rPr>
              <a:t>Third level</a:t>
            </a:r>
            <a:endParaRPr b="0" lang="en-US" sz="1600" spc="-1" strike="noStrike">
              <a:solidFill>
                <a:srgbClr val="0f496f"/>
              </a:solidFill>
              <a:latin typeface="Century Gothic"/>
            </a:endParaRPr>
          </a:p>
          <a:p>
            <a:pPr lvl="3" marL="1542960" indent="-17100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Fourth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  <a:p>
            <a:pPr lvl="4" marL="2000160" indent="-17100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1400" spc="-1" strike="noStrike">
                <a:solidFill>
                  <a:srgbClr val="0f496f"/>
                </a:solidFill>
                <a:latin typeface="Century Gothic"/>
              </a:rPr>
              <a:t>Fifth level</a:t>
            </a:r>
            <a:endParaRPr b="0" lang="en-US" sz="14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07" name="PlaceHolder 9"/>
          <p:cNvSpPr>
            <a:spLocks noGrp="1"/>
          </p:cNvSpPr>
          <p:nvPr>
            <p:ph type="body"/>
          </p:nvPr>
        </p:nvSpPr>
        <p:spPr>
          <a:xfrm>
            <a:off x="7085160" y="2209680"/>
            <a:ext cx="3657240" cy="20908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</a:pPr>
            <a:r>
              <a:rPr b="0" lang="en-US" sz="1600" spc="-1" strike="noStrike">
                <a:solidFill>
                  <a:srgbClr val="0f496f"/>
                </a:solidFill>
                <a:latin typeface="Century Gothic"/>
              </a:rPr>
              <a:t>Edit Master text styles</a:t>
            </a:r>
            <a:endParaRPr b="0" lang="en-US" sz="16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08" name="PlaceHolder 10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17FAA379-313F-40B4-AAD0-E791B516DECF}" type="datetime">
              <a:rPr b="0" lang="en-US" sz="1000" spc="-1" strike="noStrike">
                <a:solidFill>
                  <a:srgbClr val="0a304a"/>
                </a:solidFill>
                <a:latin typeface="Century Gothic"/>
              </a:rPr>
              <a:t>3/24/20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09" name="PlaceHolder 11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10" name="PlaceHolder 12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6B2D115E-556C-4233-BB36-D73C68A08110}" type="slidenum">
              <a:rPr b="0" lang="en-US" sz="3200" spc="-1" strike="noStrike">
                <a:solidFill>
                  <a:srgbClr val="0a304a"/>
                </a:solidFill>
                <a:latin typeface="Century Gothic"/>
              </a:rPr>
              <a:t>&lt;number&gt;</a:t>
            </a:fld>
            <a:endParaRPr b="0" lang="en-US" sz="3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84360" y="685800"/>
            <a:ext cx="8000640" cy="29714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i="1" lang="en-US" sz="3600" spc="-1" strike="noStrike" cap="all">
                <a:solidFill>
                  <a:srgbClr val="ffffff"/>
                </a:solidFill>
                <a:latin typeface="Century Gothic"/>
              </a:rPr>
              <a:t>Македонските организации и друштва во емиграција</a:t>
            </a:r>
            <a:br/>
            <a:endParaRPr b="0" lang="en-US" sz="36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684360" y="3843720"/>
            <a:ext cx="6400440" cy="1946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</a:pPr>
            <a:r>
              <a:rPr b="0" lang="en-US" sz="2100" spc="-1" strike="noStrike">
                <a:solidFill>
                  <a:srgbClr val="0f496f"/>
                </a:solidFill>
                <a:latin typeface="Century Gothic"/>
              </a:rPr>
              <a:t>Наставната единица се наоѓа на страна 109 до 111.</a:t>
            </a:r>
            <a:endParaRPr b="0" lang="en-US" sz="21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</a:pPr>
            <a:endParaRPr b="0" lang="en-US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27120" y="496440"/>
            <a:ext cx="11076840" cy="48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720" algn="just">
              <a:lnSpc>
                <a:spcPct val="150000"/>
              </a:lnSpc>
              <a:spcAft>
                <a:spcPts val="1001"/>
              </a:spcAft>
              <a:buClr>
                <a:srgbClr val="ffffff"/>
              </a:buClr>
              <a:buFont typeface="Symbol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  <a:ea typeface="Calibri"/>
              </a:rPr>
              <a:t>Учениците да ги знаат и опишуваат причините за емиграција </a:t>
            </a:r>
            <a:endParaRPr b="0" lang="en-US" sz="2400" spc="-1" strike="noStrike">
              <a:latin typeface="Arial"/>
            </a:endParaRPr>
          </a:p>
          <a:p>
            <a:pPr marL="457200" algn="just">
              <a:lnSpc>
                <a:spcPct val="150000"/>
              </a:lnSpc>
              <a:spcAft>
                <a:spcPts val="1001"/>
              </a:spcAft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  <a:ea typeface="Calibri"/>
              </a:rPr>
              <a:t>Тешката политичка и економска положба ги натерало голем број на Македонци да ги напуштат родните огништа.</a:t>
            </a:r>
            <a:endParaRPr b="0" lang="en-US" sz="2400" spc="-1" strike="noStrike">
              <a:latin typeface="Arial"/>
            </a:endParaRPr>
          </a:p>
          <a:p>
            <a:pPr marL="343080" indent="-342720" algn="just">
              <a:lnSpc>
                <a:spcPct val="150000"/>
              </a:lnSpc>
              <a:spcAft>
                <a:spcPts val="1001"/>
              </a:spcAft>
              <a:buClr>
                <a:srgbClr val="ffffff"/>
              </a:buClr>
              <a:buFont typeface="Symbol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  <a:ea typeface="Calibri"/>
              </a:rPr>
              <a:t>Да ги опишуваат условите и причините за создавњето на македонските друштва и организации во емграција</a:t>
            </a:r>
            <a:endParaRPr b="0" lang="en-US" sz="2400" spc="-1" strike="noStrike">
              <a:latin typeface="Arial"/>
            </a:endParaRPr>
          </a:p>
          <a:p>
            <a:pPr marL="343080" indent="-342720" algn="just">
              <a:lnSpc>
                <a:spcPct val="150000"/>
              </a:lnSpc>
              <a:spcAft>
                <a:spcPts val="1001"/>
              </a:spcAft>
              <a:buClr>
                <a:srgbClr val="ffffff"/>
              </a:buClr>
              <a:buFont typeface="Symbol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  <a:ea typeface="Calibri"/>
              </a:rPr>
              <a:t>Да знаат да ги набројуваат и опишуваат дејностите на најзначајните македонските друштва и организации во Бугарија, Србија и останатите европски земји.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7085160" y="685800"/>
            <a:ext cx="3657240" cy="13712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4000"/>
          </a:bodyPr>
          <a:p>
            <a:pPr>
              <a:lnSpc>
                <a:spcPct val="100000"/>
              </a:lnSpc>
            </a:pPr>
            <a:r>
              <a:rPr b="0" lang="en-US" sz="2400" spc="-1" strike="noStrike" cap="all">
                <a:solidFill>
                  <a:srgbClr val="ffffff"/>
                </a:solidFill>
                <a:latin typeface="Century Gothic"/>
              </a:rPr>
              <a:t>Петар поп арсов основач на Младата македонска книжевна дружина </a:t>
            </a:r>
            <a:endParaRPr b="0" lang="en-US" sz="2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684360" y="685800"/>
            <a:ext cx="5943240" cy="53082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Најголем број на македонци се имале преселено во соседна Бугарија, па така таму имало и најмногу формирани друштва и организации.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 marL="285840" indent="-2854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Во периодот од 1891-1894 година формирана е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Младата македонска книжевна дружина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 како најважно здружение во тој период и го издавале списанието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Лоза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, и биле познати и како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Лозарите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. Исто така во Бугарија биле формирани и други организации како на пример </a:t>
            </a:r>
            <a:r>
              <a:rPr b="0" i="1" lang="en-US" sz="2000" spc="-1" strike="noStrike">
                <a:solidFill>
                  <a:srgbClr val="0f496f"/>
                </a:solidFill>
                <a:latin typeface="Century Gothic"/>
              </a:rPr>
              <a:t>Врховниот македонски комитет, Македонската социјалистичка рабтничка 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група на Васил Главинов и други.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7085160" y="2209680"/>
            <a:ext cx="3657240" cy="2090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pic>
        <p:nvPicPr>
          <p:cNvPr id="153" name="Picture 4" descr=""/>
          <p:cNvPicPr/>
          <p:nvPr/>
        </p:nvPicPr>
        <p:blipFill>
          <a:blip r:embed="rId1"/>
          <a:stretch/>
        </p:blipFill>
        <p:spPr>
          <a:xfrm>
            <a:off x="7085160" y="2209680"/>
            <a:ext cx="3796920" cy="312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7085160" y="685800"/>
            <a:ext cx="3657240" cy="13712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64000"/>
          </a:bodyPr>
          <a:p>
            <a:pPr>
              <a:lnSpc>
                <a:spcPct val="100000"/>
              </a:lnSpc>
            </a:pPr>
            <a:r>
              <a:rPr b="0" lang="en-US" sz="2400" spc="-1" strike="noStrike" cap="all">
                <a:solidFill>
                  <a:srgbClr val="ffffff"/>
                </a:solidFill>
                <a:latin typeface="Century Gothic"/>
              </a:rPr>
              <a:t>Дијамандија трпков мишајков еден од издавачите на списанието </a:t>
            </a:r>
            <a:r>
              <a:rPr b="1" i="1" lang="en-US" sz="2400" spc="-1" strike="noStrike" cap="all">
                <a:solidFill>
                  <a:srgbClr val="ffffff"/>
                </a:solidFill>
                <a:latin typeface="Century Gothic"/>
              </a:rPr>
              <a:t>Балкански глас</a:t>
            </a:r>
            <a:endParaRPr b="0" lang="en-US" sz="2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684360" y="685800"/>
            <a:ext cx="5943240" cy="5022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Во Србија, Македонците биле организирани во ученичкото друштво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Вардар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 каде што имале за цел да ја истражуваат својата татковина. Подоцна е формиран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Македонскиот клуб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 кој го издавале списанието </a:t>
            </a:r>
            <a:r>
              <a:rPr b="1" i="1" lang="en-US" sz="2000" spc="-1" strike="noStrike">
                <a:solidFill>
                  <a:srgbClr val="0f496f"/>
                </a:solidFill>
                <a:latin typeface="Century Gothic"/>
              </a:rPr>
              <a:t>Балкански гласник </a:t>
            </a:r>
            <a:r>
              <a:rPr b="0" lang="en-US" sz="2000" spc="-1" strike="noStrike">
                <a:solidFill>
                  <a:srgbClr val="0f496f"/>
                </a:solidFill>
                <a:latin typeface="Century Gothic"/>
              </a:rPr>
              <a:t>преку кои имале за цел да ја истакнат македонската посебност.</a:t>
            </a: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</a:pPr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7085160" y="2209680"/>
            <a:ext cx="3657240" cy="2090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pic>
        <p:nvPicPr>
          <p:cNvPr id="157" name="Picture 5" descr=""/>
          <p:cNvPicPr/>
          <p:nvPr/>
        </p:nvPicPr>
        <p:blipFill>
          <a:blip r:embed="rId1"/>
          <a:stretch/>
        </p:blipFill>
        <p:spPr>
          <a:xfrm>
            <a:off x="7085160" y="2209680"/>
            <a:ext cx="3861360" cy="2695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085160" y="685800"/>
            <a:ext cx="3657240" cy="13712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9000"/>
          </a:bodyPr>
          <a:p>
            <a:pPr>
              <a:lnSpc>
                <a:spcPct val="100000"/>
              </a:lnSpc>
            </a:pPr>
            <a:r>
              <a:rPr b="0" lang="en-US" sz="2400" spc="-1" strike="noStrike" cap="all">
                <a:solidFill>
                  <a:srgbClr val="ffffff"/>
                </a:solidFill>
                <a:latin typeface="Century Gothic"/>
              </a:rPr>
              <a:t>Димитрија чуповски основач на македонското научно литературно другарство</a:t>
            </a:r>
            <a:endParaRPr b="0" lang="en-US" sz="2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684360" y="685800"/>
            <a:ext cx="5943240" cy="5308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2800" spc="-1" strike="noStrike">
                <a:solidFill>
                  <a:srgbClr val="0f496f"/>
                </a:solidFill>
                <a:latin typeface="Century Gothic"/>
              </a:rPr>
              <a:t>Во Русија е формирано </a:t>
            </a:r>
            <a:r>
              <a:rPr b="1" i="1" lang="en-US" sz="2800" spc="-1" strike="noStrike">
                <a:solidFill>
                  <a:srgbClr val="0f496f"/>
                </a:solidFill>
                <a:latin typeface="Century Gothic"/>
              </a:rPr>
              <a:t>Македонското научно литературно другарство </a:t>
            </a:r>
            <a:r>
              <a:rPr b="0" lang="en-US" sz="2800" spc="-1" strike="noStrike">
                <a:solidFill>
                  <a:srgbClr val="0f496f"/>
                </a:solidFill>
                <a:latin typeface="Century Gothic"/>
              </a:rPr>
              <a:t> во Петроград и преку ова друштво барале посебнст за македонските словени во рамките на трите вилеаети и комуникацијата во друштвото била исклучиво на македонски.</a:t>
            </a:r>
            <a:endParaRPr b="0" lang="en-US" sz="2800" spc="-1" strike="noStrike">
              <a:solidFill>
                <a:srgbClr val="0f496f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spcAft>
                <a:spcPts val="601"/>
              </a:spcAft>
            </a:pPr>
            <a:endParaRPr b="0" lang="en-US" sz="28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7085160" y="2209680"/>
            <a:ext cx="3657240" cy="2090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pic>
        <p:nvPicPr>
          <p:cNvPr id="161" name="Picture 6" descr=""/>
          <p:cNvPicPr/>
          <p:nvPr/>
        </p:nvPicPr>
        <p:blipFill>
          <a:blip r:embed="rId1"/>
          <a:stretch/>
        </p:blipFill>
        <p:spPr>
          <a:xfrm>
            <a:off x="7085160" y="2209680"/>
            <a:ext cx="3795840" cy="4388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7085160" y="685800"/>
            <a:ext cx="3657240" cy="13712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1000"/>
          </a:bodyPr>
          <a:p>
            <a:pPr>
              <a:lnSpc>
                <a:spcPct val="100000"/>
              </a:lnSpc>
            </a:pPr>
            <a:r>
              <a:rPr b="0" lang="en-US" sz="2400" spc="-1" strike="noStrike" cap="all">
                <a:solidFill>
                  <a:srgbClr val="ffffff"/>
                </a:solidFill>
                <a:latin typeface="Century Gothic"/>
              </a:rPr>
              <a:t>Крсте петков мисирков </a:t>
            </a:r>
            <a:r>
              <a:rPr b="1" i="1" lang="en-US" sz="2400" spc="-1" strike="noStrike" cap="all">
                <a:solidFill>
                  <a:srgbClr val="ffffff"/>
                </a:solidFill>
                <a:latin typeface="Century Gothic"/>
              </a:rPr>
              <a:t>Македонцките работи </a:t>
            </a:r>
            <a:endParaRPr b="0" lang="en-US" sz="2400" spc="-1" strike="noStrike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684360" y="685800"/>
            <a:ext cx="5943240" cy="53082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3200" spc="-1" strike="noStrike">
                <a:solidFill>
                  <a:srgbClr val="0f496f"/>
                </a:solidFill>
                <a:latin typeface="Century Gothic"/>
              </a:rPr>
              <a:t>Во Декември 1903 година во Софија, Крсте Петков Мисирков ја испечатил книгата за </a:t>
            </a:r>
            <a:r>
              <a:rPr b="1" i="1" lang="en-US" sz="3200" spc="-1" strike="noStrike">
                <a:solidFill>
                  <a:srgbClr val="0f496f"/>
                </a:solidFill>
                <a:latin typeface="Century Gothic"/>
              </a:rPr>
              <a:t>Македонцките работи </a:t>
            </a:r>
            <a:r>
              <a:rPr b="0" lang="en-US" sz="3200" spc="-1" strike="noStrike">
                <a:solidFill>
                  <a:srgbClr val="0f496f"/>
                </a:solidFill>
                <a:latin typeface="Century Gothic"/>
              </a:rPr>
              <a:t>објавена на македонски јазик. </a:t>
            </a:r>
            <a:endParaRPr b="0" lang="en-US" sz="3200" spc="-1" strike="noStrike">
              <a:solidFill>
                <a:srgbClr val="0f496f"/>
              </a:solidFill>
              <a:latin typeface="Century Gothic"/>
            </a:endParaRPr>
          </a:p>
          <a:p>
            <a:pPr marL="285840" indent="-285480">
              <a:lnSpc>
                <a:spcPct val="100000"/>
              </a:lnSpc>
              <a:spcBef>
                <a:spcPts val="641"/>
              </a:spcBef>
              <a:spcAft>
                <a:spcPts val="601"/>
              </a:spcAft>
              <a:buClr>
                <a:srgbClr val="ffffff"/>
              </a:buClr>
              <a:buSzPct val="80000"/>
              <a:buFont typeface="Wingdings 3" charset="2"/>
              <a:buChar char=""/>
            </a:pPr>
            <a:r>
              <a:rPr b="0" lang="en-US" sz="3200" spc="-1" strike="noStrike">
                <a:solidFill>
                  <a:srgbClr val="0f496f"/>
                </a:solidFill>
                <a:latin typeface="Century Gothic"/>
              </a:rPr>
              <a:t>Друштва и организации имало и во САД и во многу западно европски земји.</a:t>
            </a:r>
            <a:endParaRPr b="0" lang="en-US" sz="3200" spc="-1" strike="noStrike">
              <a:solidFill>
                <a:srgbClr val="0f496f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</a:pPr>
            <a:endParaRPr b="0" lang="en-US" sz="3200" spc="-1" strike="noStrike">
              <a:solidFill>
                <a:srgbClr val="0f496f"/>
              </a:solidFill>
              <a:latin typeface="Century Gothic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7085160" y="2209680"/>
            <a:ext cx="3657240" cy="2090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0f496f"/>
              </a:solidFill>
              <a:latin typeface="Century Gothic"/>
            </a:endParaRPr>
          </a:p>
        </p:txBody>
      </p:sp>
      <p:pic>
        <p:nvPicPr>
          <p:cNvPr id="165" name="Picture 4" descr=""/>
          <p:cNvPicPr/>
          <p:nvPr/>
        </p:nvPicPr>
        <p:blipFill>
          <a:blip r:embed="rId1"/>
          <a:stretch/>
        </p:blipFill>
        <p:spPr>
          <a:xfrm>
            <a:off x="6627960" y="2345400"/>
            <a:ext cx="5563800" cy="2965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1841760" y="2194560"/>
            <a:ext cx="63846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Times New Roman"/>
                <a:ea typeface="Calibri"/>
              </a:rPr>
              <a:t>Да се одговорат прашањата на страна 111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Application>LibreOffice/6.3.4.2$Linux_X86_64 LibreOffice_project/60da17e045e08f1793c57c00ba83cdfce946d0aa</Application>
  <Words>308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2020-03-23T20:00:07Z</dcterms:created>
  <dc:creator>Ivana</dc:creator>
  <dc:description/>
  <dc:language>en-US</dc:language>
  <cp:lastModifiedBy>Ivana</cp:lastModifiedBy>
  <dcterms:modified xsi:type="dcterms:W3CDTF">2020-03-23T21:09:14Z</dcterms:modified>
  <cp:revision>5</cp:revision>
  <dc:subject/>
  <dc:title>Македонските организации и друштва во емиграција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