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8"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6" d="100"/>
          <a:sy n="86" d="100"/>
        </p:scale>
        <p:origin x="138" y="-4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mk-MK"/>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mk-MK"/>
          </a:p>
        </p:txBody>
      </p:sp>
      <p:sp>
        <p:nvSpPr>
          <p:cNvPr id="4" name="Date Placeholder 3"/>
          <p:cNvSpPr>
            <a:spLocks noGrp="1"/>
          </p:cNvSpPr>
          <p:nvPr>
            <p:ph type="dt" sz="half" idx="10"/>
          </p:nvPr>
        </p:nvSpPr>
        <p:spPr/>
        <p:txBody>
          <a:bodyPr/>
          <a:lstStyle/>
          <a:p>
            <a:fld id="{FBF13FCF-4EDA-402A-B1F8-8BDABF1D29F1}" type="datetimeFigureOut">
              <a:rPr lang="mk-MK" smtClean="0"/>
              <a:t>17.3.2020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8BF81C99-F7F5-4BA9-91A1-E31D90DAFA03}" type="slidenum">
              <a:rPr lang="mk-MK" smtClean="0"/>
              <a:t>‹#›</a:t>
            </a:fld>
            <a:endParaRPr lang="mk-MK"/>
          </a:p>
        </p:txBody>
      </p:sp>
    </p:spTree>
    <p:extLst>
      <p:ext uri="{BB962C8B-B14F-4D97-AF65-F5344CB8AC3E}">
        <p14:creationId xmlns:p14="http://schemas.microsoft.com/office/powerpoint/2010/main" val="263056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FBF13FCF-4EDA-402A-B1F8-8BDABF1D29F1}" type="datetimeFigureOut">
              <a:rPr lang="mk-MK" smtClean="0"/>
              <a:t>17.3.2020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8BF81C99-F7F5-4BA9-91A1-E31D90DAFA03}" type="slidenum">
              <a:rPr lang="mk-MK" smtClean="0"/>
              <a:t>‹#›</a:t>
            </a:fld>
            <a:endParaRPr lang="mk-MK"/>
          </a:p>
        </p:txBody>
      </p:sp>
    </p:spTree>
    <p:extLst>
      <p:ext uri="{BB962C8B-B14F-4D97-AF65-F5344CB8AC3E}">
        <p14:creationId xmlns:p14="http://schemas.microsoft.com/office/powerpoint/2010/main" val="2243613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mk-MK"/>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FBF13FCF-4EDA-402A-B1F8-8BDABF1D29F1}" type="datetimeFigureOut">
              <a:rPr lang="mk-MK" smtClean="0"/>
              <a:t>17.3.2020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8BF81C99-F7F5-4BA9-91A1-E31D90DAFA03}" type="slidenum">
              <a:rPr lang="mk-MK" smtClean="0"/>
              <a:t>‹#›</a:t>
            </a:fld>
            <a:endParaRPr lang="mk-MK"/>
          </a:p>
        </p:txBody>
      </p:sp>
    </p:spTree>
    <p:extLst>
      <p:ext uri="{BB962C8B-B14F-4D97-AF65-F5344CB8AC3E}">
        <p14:creationId xmlns:p14="http://schemas.microsoft.com/office/powerpoint/2010/main" val="3704159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FBF13FCF-4EDA-402A-B1F8-8BDABF1D29F1}" type="datetimeFigureOut">
              <a:rPr lang="mk-MK" smtClean="0"/>
              <a:t>17.3.2020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8BF81C99-F7F5-4BA9-91A1-E31D90DAFA03}" type="slidenum">
              <a:rPr lang="mk-MK" smtClean="0"/>
              <a:t>‹#›</a:t>
            </a:fld>
            <a:endParaRPr lang="mk-MK"/>
          </a:p>
        </p:txBody>
      </p:sp>
    </p:spTree>
    <p:extLst>
      <p:ext uri="{BB962C8B-B14F-4D97-AF65-F5344CB8AC3E}">
        <p14:creationId xmlns:p14="http://schemas.microsoft.com/office/powerpoint/2010/main" val="3439750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mk-MK"/>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F13FCF-4EDA-402A-B1F8-8BDABF1D29F1}" type="datetimeFigureOut">
              <a:rPr lang="mk-MK" smtClean="0"/>
              <a:t>17.3.2020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8BF81C99-F7F5-4BA9-91A1-E31D90DAFA03}" type="slidenum">
              <a:rPr lang="mk-MK" smtClean="0"/>
              <a:t>‹#›</a:t>
            </a:fld>
            <a:endParaRPr lang="mk-MK"/>
          </a:p>
        </p:txBody>
      </p:sp>
    </p:spTree>
    <p:extLst>
      <p:ext uri="{BB962C8B-B14F-4D97-AF65-F5344CB8AC3E}">
        <p14:creationId xmlns:p14="http://schemas.microsoft.com/office/powerpoint/2010/main" val="1733379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Date Placeholder 4"/>
          <p:cNvSpPr>
            <a:spLocks noGrp="1"/>
          </p:cNvSpPr>
          <p:nvPr>
            <p:ph type="dt" sz="half" idx="10"/>
          </p:nvPr>
        </p:nvSpPr>
        <p:spPr/>
        <p:txBody>
          <a:bodyPr/>
          <a:lstStyle/>
          <a:p>
            <a:fld id="{FBF13FCF-4EDA-402A-B1F8-8BDABF1D29F1}" type="datetimeFigureOut">
              <a:rPr lang="mk-MK" smtClean="0"/>
              <a:t>17.3.2020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8BF81C99-F7F5-4BA9-91A1-E31D90DAFA03}" type="slidenum">
              <a:rPr lang="mk-MK" smtClean="0"/>
              <a:t>‹#›</a:t>
            </a:fld>
            <a:endParaRPr lang="mk-MK"/>
          </a:p>
        </p:txBody>
      </p:sp>
    </p:spTree>
    <p:extLst>
      <p:ext uri="{BB962C8B-B14F-4D97-AF65-F5344CB8AC3E}">
        <p14:creationId xmlns:p14="http://schemas.microsoft.com/office/powerpoint/2010/main" val="154833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mk-MK"/>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7" name="Date Placeholder 6"/>
          <p:cNvSpPr>
            <a:spLocks noGrp="1"/>
          </p:cNvSpPr>
          <p:nvPr>
            <p:ph type="dt" sz="half" idx="10"/>
          </p:nvPr>
        </p:nvSpPr>
        <p:spPr/>
        <p:txBody>
          <a:bodyPr/>
          <a:lstStyle/>
          <a:p>
            <a:fld id="{FBF13FCF-4EDA-402A-B1F8-8BDABF1D29F1}" type="datetimeFigureOut">
              <a:rPr lang="mk-MK" smtClean="0"/>
              <a:t>17.3.2020</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8BF81C99-F7F5-4BA9-91A1-E31D90DAFA03}" type="slidenum">
              <a:rPr lang="mk-MK" smtClean="0"/>
              <a:t>‹#›</a:t>
            </a:fld>
            <a:endParaRPr lang="mk-MK"/>
          </a:p>
        </p:txBody>
      </p:sp>
    </p:spTree>
    <p:extLst>
      <p:ext uri="{BB962C8B-B14F-4D97-AF65-F5344CB8AC3E}">
        <p14:creationId xmlns:p14="http://schemas.microsoft.com/office/powerpoint/2010/main" val="261302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Date Placeholder 2"/>
          <p:cNvSpPr>
            <a:spLocks noGrp="1"/>
          </p:cNvSpPr>
          <p:nvPr>
            <p:ph type="dt" sz="half" idx="10"/>
          </p:nvPr>
        </p:nvSpPr>
        <p:spPr/>
        <p:txBody>
          <a:bodyPr/>
          <a:lstStyle/>
          <a:p>
            <a:fld id="{FBF13FCF-4EDA-402A-B1F8-8BDABF1D29F1}" type="datetimeFigureOut">
              <a:rPr lang="mk-MK" smtClean="0"/>
              <a:t>17.3.2020</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8BF81C99-F7F5-4BA9-91A1-E31D90DAFA03}" type="slidenum">
              <a:rPr lang="mk-MK" smtClean="0"/>
              <a:t>‹#›</a:t>
            </a:fld>
            <a:endParaRPr lang="mk-MK"/>
          </a:p>
        </p:txBody>
      </p:sp>
    </p:spTree>
    <p:extLst>
      <p:ext uri="{BB962C8B-B14F-4D97-AF65-F5344CB8AC3E}">
        <p14:creationId xmlns:p14="http://schemas.microsoft.com/office/powerpoint/2010/main" val="2085283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F13FCF-4EDA-402A-B1F8-8BDABF1D29F1}" type="datetimeFigureOut">
              <a:rPr lang="mk-MK" smtClean="0"/>
              <a:t>17.3.2020</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8BF81C99-F7F5-4BA9-91A1-E31D90DAFA03}" type="slidenum">
              <a:rPr lang="mk-MK" smtClean="0"/>
              <a:t>‹#›</a:t>
            </a:fld>
            <a:endParaRPr lang="mk-MK"/>
          </a:p>
        </p:txBody>
      </p:sp>
    </p:spTree>
    <p:extLst>
      <p:ext uri="{BB962C8B-B14F-4D97-AF65-F5344CB8AC3E}">
        <p14:creationId xmlns:p14="http://schemas.microsoft.com/office/powerpoint/2010/main" val="550605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mk-MK"/>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F13FCF-4EDA-402A-B1F8-8BDABF1D29F1}" type="datetimeFigureOut">
              <a:rPr lang="mk-MK" smtClean="0"/>
              <a:t>17.3.2020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8BF81C99-F7F5-4BA9-91A1-E31D90DAFA03}" type="slidenum">
              <a:rPr lang="mk-MK" smtClean="0"/>
              <a:t>‹#›</a:t>
            </a:fld>
            <a:endParaRPr lang="mk-MK"/>
          </a:p>
        </p:txBody>
      </p:sp>
    </p:spTree>
    <p:extLst>
      <p:ext uri="{BB962C8B-B14F-4D97-AF65-F5344CB8AC3E}">
        <p14:creationId xmlns:p14="http://schemas.microsoft.com/office/powerpoint/2010/main" val="2905063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mk-MK"/>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k-MK"/>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F13FCF-4EDA-402A-B1F8-8BDABF1D29F1}" type="datetimeFigureOut">
              <a:rPr lang="mk-MK" smtClean="0"/>
              <a:t>17.3.2020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8BF81C99-F7F5-4BA9-91A1-E31D90DAFA03}" type="slidenum">
              <a:rPr lang="mk-MK" smtClean="0"/>
              <a:t>‹#›</a:t>
            </a:fld>
            <a:endParaRPr lang="mk-MK"/>
          </a:p>
        </p:txBody>
      </p:sp>
    </p:spTree>
    <p:extLst>
      <p:ext uri="{BB962C8B-B14F-4D97-AF65-F5344CB8AC3E}">
        <p14:creationId xmlns:p14="http://schemas.microsoft.com/office/powerpoint/2010/main" val="3733647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mk-MK"/>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13FCF-4EDA-402A-B1F8-8BDABF1D29F1}" type="datetimeFigureOut">
              <a:rPr lang="mk-MK" smtClean="0"/>
              <a:t>17.3.2020</a:t>
            </a:fld>
            <a:endParaRPr lang="mk-MK"/>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k-MK"/>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F81C99-F7F5-4BA9-91A1-E31D90DAFA03}" type="slidenum">
              <a:rPr lang="mk-MK" smtClean="0"/>
              <a:t>‹#›</a:t>
            </a:fld>
            <a:endParaRPr lang="mk-MK"/>
          </a:p>
        </p:txBody>
      </p:sp>
    </p:spTree>
    <p:extLst>
      <p:ext uri="{BB962C8B-B14F-4D97-AF65-F5344CB8AC3E}">
        <p14:creationId xmlns:p14="http://schemas.microsoft.com/office/powerpoint/2010/main" val="2570624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ru-RU" sz="4000" b="1" dirty="0" smtClean="0">
                <a:effectLst>
                  <a:outerShdw blurRad="38100" dist="38100" dir="2700000" algn="tl">
                    <a:srgbClr val="000000">
                      <a:alpha val="43137"/>
                    </a:srgbClr>
                  </a:outerShdw>
                </a:effectLst>
              </a:rPr>
              <a:t>Тема:</a:t>
            </a:r>
            <a:r>
              <a:rPr lang="ru-RU" sz="4000" b="1" dirty="0" smtClean="0">
                <a:effectLst>
                  <a:outerShdw blurRad="38100" dist="38100" dir="2700000" algn="tl">
                    <a:srgbClr val="000000">
                      <a:alpha val="43137"/>
                    </a:srgbClr>
                  </a:outerShdw>
                </a:effectLst>
              </a:rPr>
              <a:t/>
            </a:r>
            <a:br>
              <a:rPr lang="ru-RU" sz="4000" b="1" dirty="0" smtClean="0">
                <a:effectLst>
                  <a:outerShdw blurRad="38100" dist="38100" dir="2700000" algn="tl">
                    <a:srgbClr val="000000">
                      <a:alpha val="43137"/>
                    </a:srgbClr>
                  </a:outerShdw>
                </a:effectLst>
              </a:rPr>
            </a:br>
            <a:r>
              <a:rPr lang="ru-RU" sz="4000" b="1" dirty="0" smtClean="0">
                <a:effectLst>
                  <a:outerShdw blurRad="38100" dist="38100" dir="2700000" algn="tl">
                    <a:srgbClr val="000000">
                      <a:alpha val="43137"/>
                    </a:srgbClr>
                  </a:outerShdw>
                </a:effectLst>
              </a:rPr>
              <a:t/>
            </a:r>
            <a:br>
              <a:rPr lang="ru-RU" sz="4000" b="1" dirty="0" smtClean="0">
                <a:effectLst>
                  <a:outerShdw blurRad="38100" dist="38100" dir="2700000" algn="tl">
                    <a:srgbClr val="000000">
                      <a:alpha val="43137"/>
                    </a:srgbClr>
                  </a:outerShdw>
                </a:effectLst>
              </a:rPr>
            </a:br>
            <a:r>
              <a:rPr lang="ru-RU" sz="4000" b="1" dirty="0" smtClean="0">
                <a:effectLst>
                  <a:outerShdw blurRad="38100" dist="38100" dir="2700000" algn="tl">
                    <a:srgbClr val="000000">
                      <a:alpha val="43137"/>
                    </a:srgbClr>
                  </a:outerShdw>
                </a:effectLst>
              </a:rPr>
              <a:t> МАКЕДОНСКАТА ЛИТЕРАТУРА МЕЃУ ДВЕТЕ СВЕТСКИ ВОЈНИ</a:t>
            </a:r>
            <a:endParaRPr lang="mk-MK" sz="40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endParaRPr lang="mk-MK" sz="2000" b="1" dirty="0" smtClean="0"/>
          </a:p>
          <a:p>
            <a:r>
              <a:rPr lang="mk-MK" sz="2000" b="1" dirty="0" smtClean="0">
                <a:effectLst>
                  <a:outerShdw blurRad="38100" dist="38100" dir="2700000" algn="tl">
                    <a:srgbClr val="000000">
                      <a:alpha val="43137"/>
                    </a:srgbClr>
                  </a:outerShdw>
                </a:effectLst>
              </a:rPr>
              <a:t>Чорбаџи Теодос – Васил Иљоски</a:t>
            </a:r>
            <a:endParaRPr lang="mk-MK"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6655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03231"/>
            <a:ext cx="10515600" cy="3587261"/>
          </a:xfrm>
        </p:spPr>
        <p:txBody>
          <a:bodyPr>
            <a:normAutofit fontScale="90000"/>
          </a:bodyPr>
          <a:lstStyle/>
          <a:p>
            <a:r>
              <a:rPr lang="ru-RU" sz="1400" b="1" dirty="0" smtClean="0">
                <a:latin typeface="+mn-lt"/>
              </a:rPr>
              <a:t>Во вториот чин </a:t>
            </a:r>
            <a:r>
              <a:rPr lang="ru-RU" sz="1400" dirty="0" smtClean="0">
                <a:latin typeface="+mn-lt"/>
              </a:rPr>
              <a:t>е прикажана сиромашната куќа на Божана и Костадин каде мајката и синот разговараат за Симка. Костадин не може да се помири дека нема да живее со неа и ги проколнува парите — кои се најважни во светот на Јордан. Костадин како носител на новото сфаќање ги искажува следните зборови:</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„Не, не сакам жена за пари! Јас милувам, Симка од чиста милост да ми дојде, не за пари! Сакам со неа век да векувам како со жена, не како со платен добиток. Ме разбираш ли? Јас сакам и таа да се праша! Зашто навистина ако таа се праша, право ќе си каже: Костадина го сакам! Сега дали е јасно? Сакам жена, не роб…“</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Мајката го советува да оди на печалба, да заработи, за да може да ја оствари својата цел, но Костадин одбива. Не сака и тој како неговиот татко да ги остави коските на печалба. Го искажува својот став кон печалбарството — зло на сиромашните, кое од нив прави робови. Тогаш доаѓа пријателот на Костадин, Зафир, кој му кажува дека ја свршиле Симка за Јован.</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Костадин, изреволтиран, трга да ја грабне Симка. Симка, пак, патријархално воспитана, не сака да бега, не сака да се посрамоти, му кажува дека сега е свршена, но сепак љубовта кон Костадин победува, и покрај сè, таа решава да избега за него. Но, во тој момент се појавува Јордан кој го спречува грабнувањето и се пазари со Костадин. Јордан му позајмува пари, а Костадин прифаќа поради молбите на Симка.</a:t>
            </a:r>
            <a:br>
              <a:rPr lang="ru-RU" sz="1400" dirty="0" smtClean="0">
                <a:latin typeface="+mn-lt"/>
              </a:rPr>
            </a:br>
            <a:r>
              <a:rPr lang="ru-RU" sz="1400" dirty="0">
                <a:latin typeface="+mn-lt"/>
              </a:rPr>
              <a:t/>
            </a:r>
            <a:br>
              <a:rPr lang="ru-RU" sz="1400" dirty="0">
                <a:latin typeface="+mn-lt"/>
              </a:rPr>
            </a:br>
            <a:r>
              <a:rPr lang="ru-RU" sz="1400" b="1" dirty="0" smtClean="0">
                <a:latin typeface="+mn-lt"/>
              </a:rPr>
              <a:t>Во третиот чин </a:t>
            </a:r>
            <a:r>
              <a:rPr lang="ru-RU" sz="1400" dirty="0" smtClean="0">
                <a:latin typeface="+mn-lt"/>
              </a:rPr>
              <a:t>е претставена семејната хармонија во домот на Костадин, љубовта меѓу младоженците и среќата заради бебето што го очекуваат.</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Доаѓа Божана која најавува дека Јордан сака да ги посети. Тоа предизвикува вознемиреност кај младите. Неговото доаѓање и однесување кулминира во ужасна расправија. Тој си ги сака своите пари по секоја цена. Не му е важна среќата на ќерката, ниту се сожалува на молбите од Костадин да почека уште малку за да го види барем бебето кога ќе се роди. Расправијата го достигнува својот врв на крајот од оваа слика:</a:t>
            </a:r>
            <a:br>
              <a:rPr lang="ru-RU" sz="1400" dirty="0" smtClean="0">
                <a:latin typeface="+mn-lt"/>
              </a:rPr>
            </a:br>
            <a:r>
              <a:rPr lang="ru-RU" sz="1400" dirty="0" smtClean="0">
                <a:latin typeface="+mn-lt"/>
              </a:rPr>
              <a:t/>
            </a:r>
            <a:br>
              <a:rPr lang="ru-RU" sz="1400" dirty="0" smtClean="0">
                <a:latin typeface="+mn-lt"/>
              </a:rPr>
            </a:br>
            <a:r>
              <a:rPr lang="ru-RU" sz="1300" dirty="0" smtClean="0">
                <a:latin typeface="+mn-lt"/>
              </a:rPr>
              <a:t/>
            </a:r>
            <a:br>
              <a:rPr lang="ru-RU" sz="1300" dirty="0" smtClean="0">
                <a:latin typeface="+mn-lt"/>
              </a:rPr>
            </a:br>
            <a:r>
              <a:rPr lang="ru-RU" sz="1300" dirty="0">
                <a:latin typeface="+mn-lt"/>
              </a:rPr>
              <a:t/>
            </a:r>
            <a:br>
              <a:rPr lang="ru-RU" sz="1300" dirty="0">
                <a:latin typeface="+mn-lt"/>
              </a:rPr>
            </a:br>
            <a:r>
              <a:rPr lang="ru-RU" sz="1300" dirty="0" smtClean="0">
                <a:latin typeface="+mn-lt"/>
              </a:rPr>
              <a:t/>
            </a:r>
            <a:br>
              <a:rPr lang="ru-RU" sz="1300" dirty="0" smtClean="0">
                <a:latin typeface="+mn-lt"/>
              </a:rPr>
            </a:br>
            <a:r>
              <a:rPr lang="ru-RU" sz="1300" dirty="0">
                <a:latin typeface="+mn-lt"/>
              </a:rPr>
              <a:t/>
            </a:r>
            <a:br>
              <a:rPr lang="ru-RU" sz="1300" dirty="0">
                <a:latin typeface="+mn-lt"/>
              </a:rPr>
            </a:br>
            <a:r>
              <a:rPr lang="ru-RU" sz="1300" dirty="0" smtClean="0">
                <a:latin typeface="+mn-lt"/>
              </a:rPr>
              <a:t/>
            </a:r>
            <a:br>
              <a:rPr lang="ru-RU" sz="1300" dirty="0" smtClean="0">
                <a:latin typeface="+mn-lt"/>
              </a:rPr>
            </a:br>
            <a:r>
              <a:rPr lang="ru-RU" sz="1300" dirty="0">
                <a:latin typeface="+mn-lt"/>
              </a:rPr>
              <a:t/>
            </a:r>
            <a:br>
              <a:rPr lang="ru-RU" sz="1300" dirty="0">
                <a:latin typeface="+mn-lt"/>
              </a:rPr>
            </a:br>
            <a:r>
              <a:rPr lang="ru-RU" sz="1300" dirty="0" smtClean="0">
                <a:latin typeface="+mn-lt"/>
              </a:rPr>
              <a:t/>
            </a:r>
            <a:br>
              <a:rPr lang="ru-RU" sz="1300" dirty="0" smtClean="0">
                <a:latin typeface="+mn-lt"/>
              </a:rPr>
            </a:br>
            <a:r>
              <a:rPr lang="ru-RU" sz="1300" dirty="0">
                <a:latin typeface="+mn-lt"/>
              </a:rPr>
              <a:t/>
            </a:r>
            <a:br>
              <a:rPr lang="ru-RU" sz="1300" dirty="0">
                <a:latin typeface="+mn-lt"/>
              </a:rPr>
            </a:br>
            <a:r>
              <a:rPr lang="ru-RU" sz="1300" dirty="0" smtClean="0">
                <a:latin typeface="+mn-lt"/>
              </a:rPr>
              <a:t/>
            </a:r>
            <a:br>
              <a:rPr lang="ru-RU" sz="1300" dirty="0" smtClean="0">
                <a:latin typeface="+mn-lt"/>
              </a:rPr>
            </a:br>
            <a:r>
              <a:rPr lang="ru-RU" sz="1300" dirty="0">
                <a:latin typeface="+mn-lt"/>
              </a:rPr>
              <a:t/>
            </a:r>
            <a:br>
              <a:rPr lang="ru-RU" sz="1300" dirty="0">
                <a:latin typeface="+mn-lt"/>
              </a:rPr>
            </a:br>
            <a:r>
              <a:rPr lang="ru-RU" sz="1300" dirty="0" smtClean="0">
                <a:latin typeface="+mn-lt"/>
              </a:rPr>
              <a:t/>
            </a:r>
            <a:br>
              <a:rPr lang="ru-RU" sz="1300" dirty="0" smtClean="0">
                <a:latin typeface="+mn-lt"/>
              </a:rPr>
            </a:br>
            <a:r>
              <a:rPr lang="ru-RU" sz="1300" dirty="0">
                <a:latin typeface="+mn-lt"/>
              </a:rPr>
              <a:t/>
            </a:r>
            <a:br>
              <a:rPr lang="ru-RU" sz="1300" dirty="0">
                <a:latin typeface="+mn-lt"/>
              </a:rPr>
            </a:br>
            <a:r>
              <a:rPr lang="ru-RU" sz="1300" dirty="0" smtClean="0">
                <a:latin typeface="+mn-lt"/>
              </a:rPr>
              <a:t/>
            </a:r>
            <a:br>
              <a:rPr lang="ru-RU" sz="1300" dirty="0" smtClean="0">
                <a:latin typeface="+mn-lt"/>
              </a:rPr>
            </a:br>
            <a:r>
              <a:rPr lang="ru-RU" sz="1300" dirty="0">
                <a:latin typeface="+mn-lt"/>
              </a:rPr>
              <a:t/>
            </a:r>
            <a:br>
              <a:rPr lang="ru-RU" sz="1300" dirty="0">
                <a:latin typeface="+mn-lt"/>
              </a:rPr>
            </a:br>
            <a:r>
              <a:rPr lang="ru-RU" sz="1300" dirty="0" smtClean="0">
                <a:latin typeface="+mn-lt"/>
              </a:rPr>
              <a:t/>
            </a:r>
            <a:br>
              <a:rPr lang="ru-RU" sz="1300" dirty="0" smtClean="0">
                <a:latin typeface="+mn-lt"/>
              </a:rPr>
            </a:br>
            <a:r>
              <a:rPr lang="ru-RU" sz="1300" dirty="0">
                <a:latin typeface="+mn-lt"/>
              </a:rPr>
              <a:t/>
            </a:r>
            <a:br>
              <a:rPr lang="ru-RU" sz="1300" dirty="0">
                <a:latin typeface="+mn-lt"/>
              </a:rPr>
            </a:br>
            <a:r>
              <a:rPr lang="ru-RU" sz="1300" dirty="0" smtClean="0">
                <a:latin typeface="+mn-lt"/>
              </a:rPr>
              <a:t/>
            </a:r>
            <a:br>
              <a:rPr lang="ru-RU" sz="1300" dirty="0" smtClean="0">
                <a:latin typeface="+mn-lt"/>
              </a:rPr>
            </a:br>
            <a:r>
              <a:rPr lang="ru-RU" sz="1300" dirty="0" smtClean="0">
                <a:latin typeface="+mn-lt"/>
              </a:rPr>
              <a:t/>
            </a:r>
            <a:br>
              <a:rPr lang="ru-RU" sz="1300" dirty="0" smtClean="0">
                <a:latin typeface="+mn-lt"/>
              </a:rPr>
            </a:br>
            <a:endParaRPr lang="mk-MK" sz="1300" dirty="0">
              <a:latin typeface="+mn-lt"/>
            </a:endParaRPr>
          </a:p>
        </p:txBody>
      </p:sp>
    </p:spTree>
    <p:extLst>
      <p:ext uri="{BB962C8B-B14F-4D97-AF65-F5344CB8AC3E}">
        <p14:creationId xmlns:p14="http://schemas.microsoft.com/office/powerpoint/2010/main" val="19384982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14352"/>
          </a:xfrm>
        </p:spPr>
        <p:txBody>
          <a:bodyPr>
            <a:normAutofit/>
          </a:bodyPr>
          <a:lstStyle/>
          <a:p>
            <a:r>
              <a:rPr lang="ru-RU" sz="1300" dirty="0" smtClean="0">
                <a:latin typeface="+mn-lt"/>
              </a:rPr>
              <a:t>Костадин: Ти немаш срце, Јордане!</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Јордан (Потсмешливо): Море, парите ти се и срце и душа! Без нив ништо не можеш!… Секој чесен печалбар си ја стега торбата…</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Костадин: Молчи, не зборувај!… Тие се толку чесни, та дури и не знаат дека за тебе работат, долг да ти отплатуваат. Молчи, Јордане! Засрами се!</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Јордан: Зошто да молчам, пред кого да молчам, бре? Пари, пари ми требаат!…</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Костадин: Трај! Во домот си ми!</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Јордан: Не траам! Јас, или ти имаш за давање?…(скокнува) Море пари, пари, бре голтар! (крева рака на Костадин).</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Костадин (Го зграпчува за гуша): А, куче чорбаџиско! Си дошол огништето да ми го растуриш!…</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Јордан (И тој го фаќа Костадина за гуша): Пари, пари, бре!…</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Костадин, немоќен, заради Симка и бебето, решава да оди на печалба.</a:t>
            </a:r>
            <a:br>
              <a:rPr lang="ru-RU" sz="1300" dirty="0" smtClean="0">
                <a:latin typeface="+mn-lt"/>
              </a:rPr>
            </a:br>
            <a:r>
              <a:rPr lang="ru-RU" sz="1300" b="1" dirty="0" smtClean="0">
                <a:latin typeface="+mn-lt"/>
              </a:rPr>
              <a:t/>
            </a:r>
            <a:br>
              <a:rPr lang="ru-RU" sz="1300" b="1" dirty="0" smtClean="0">
                <a:latin typeface="+mn-lt"/>
              </a:rPr>
            </a:br>
            <a:r>
              <a:rPr lang="ru-RU" sz="1300" b="1" dirty="0" smtClean="0">
                <a:latin typeface="+mn-lt"/>
              </a:rPr>
              <a:t>Првата слика од четвртиот чин </a:t>
            </a:r>
            <a:r>
              <a:rPr lang="ru-RU" sz="1300" dirty="0" smtClean="0">
                <a:latin typeface="+mn-lt"/>
              </a:rPr>
              <a:t>е слика на печалбарскиот живот и се случува во една фурна во Белград. Поминале пет години, а Костадин лежи, облеан во пот и болен од туберкулоза. Неговите другари се грижат за него колку што можат, но лекови не можат да купат бидејќи за нив треба пари.</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Суровиот газда Арангел сака да го избрка од фурната, велејќи му дека тоа не е болница. Тој воопшто не чувствува вина за неговата болест која ја добил од неподносливите услови за работа. И тој како Јордан мисли само на парите и загубата што ја трпи чувајќи болен човек кој не може да работи.</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
            </a:r>
            <a:br>
              <a:rPr lang="ru-RU" sz="1300" dirty="0" smtClean="0">
                <a:latin typeface="+mn-lt"/>
              </a:rPr>
            </a:br>
            <a:endParaRPr lang="mk-MK" sz="1300" dirty="0">
              <a:latin typeface="+mn-lt"/>
            </a:endParaRPr>
          </a:p>
        </p:txBody>
      </p:sp>
    </p:spTree>
    <p:extLst>
      <p:ext uri="{BB962C8B-B14F-4D97-AF65-F5344CB8AC3E}">
        <p14:creationId xmlns:p14="http://schemas.microsoft.com/office/powerpoint/2010/main" val="3217320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86660"/>
          </a:xfrm>
        </p:spPr>
        <p:txBody>
          <a:bodyPr>
            <a:normAutofit fontScale="90000"/>
          </a:bodyPr>
          <a:lstStyle/>
          <a:p>
            <a:r>
              <a:rPr lang="ru-RU" sz="1400" dirty="0" smtClean="0">
                <a:latin typeface="+mn-lt"/>
              </a:rPr>
              <a:t>Последните зборови на Костадин се носталгични, со желба за последен пат да ја види Симка, но и малку ѝ префрла велејќи:</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Костадин: (Силно возбуден). Ах, Симке!… Не се согласи на бегање!… Не, не си ти крива… Требаше на сила!… (Се закашлува. Другарите се загрижуваат за него)</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Зафир: (Му помага на Костадина).</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Костадин: Што ми прави таа, мајка ми?</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Зафир: Мисли на тебе.</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Костадин: И плаче… Плаче Зафире… Плаче тивко, со неведена глава… Плаче и солзи рони…</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Зафир: И ти плачеш…</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Костадин: Дали ќе ја видам? Дали таа ќе ме види?… (Се закашлува силно. Другарите се стрчуваат кон него).</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Последната слика е враќањето на печалбарите дома, со песна и радост.</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Коле, синчето на Костадин со нетрпение го очекува татка си кој никогаш не го видел. Но, пред куќата на Костадин пеењето престанува. Тоа значи само едно — дека печалбарот умрел. Коле не сфаќа што се случило и кога Зафир, другарот на Костадин, влегува во куќата да ги даде спечалените пари, детето се стрчува кон него, го прегрнува за колената, мислејќи дека тоа е неговиот татко.</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Коле: (Трча кон Зафира радосно) Еве го татко, мамо!… (Му ги опфаќа колената на Зафира. Молчење).</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Божана: (Како не со свој глас) Каде ми е син ми Костадин?…</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Зафир: (Молчи. Потем го вади од торбата појасот Костадинов и ќесето со пари; ги предава).</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Симка: (Го прима ќесето и појасот) Ела, Коле… (Го прегрнува Колета). Татко ти не ќе си дојде… Никогаш не ќе си дојде… Ти пратил пари да го викнеш дедо ти Јордан на задуша…</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Божана: (Со шепот кон Зафира). Умре?</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Зафир: Умре…</a:t>
            </a:r>
            <a:r>
              <a:rPr lang="ru-RU" sz="1300" dirty="0" smtClean="0">
                <a:latin typeface="+mn-lt"/>
              </a:rPr>
              <a:t/>
            </a:r>
            <a:br>
              <a:rPr lang="ru-RU" sz="1300" dirty="0" smtClean="0">
                <a:latin typeface="+mn-lt"/>
              </a:rPr>
            </a:br>
            <a:endParaRPr lang="mk-MK" sz="1300" dirty="0">
              <a:latin typeface="+mn-lt"/>
            </a:endParaRPr>
          </a:p>
        </p:txBody>
      </p:sp>
    </p:spTree>
    <p:extLst>
      <p:ext uri="{BB962C8B-B14F-4D97-AF65-F5344CB8AC3E}">
        <p14:creationId xmlns:p14="http://schemas.microsoft.com/office/powerpoint/2010/main" val="1125390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406167"/>
          </a:xfrm>
        </p:spPr>
        <p:txBody>
          <a:bodyPr>
            <a:normAutofit/>
          </a:bodyPr>
          <a:lstStyle/>
          <a:p>
            <a:pPr algn="ctr"/>
            <a:r>
              <a:rPr lang="mk-MK" sz="2000" dirty="0" smtClean="0">
                <a:effectLst>
                  <a:outerShdw blurRad="38100" dist="38100" dir="2700000" algn="tl">
                    <a:srgbClr val="000000">
                      <a:alpha val="43137"/>
                    </a:srgbClr>
                  </a:outerShdw>
                </a:effectLst>
                <a:latin typeface="+mn-lt"/>
              </a:rPr>
              <a:t/>
            </a:r>
            <a:br>
              <a:rPr lang="mk-MK" sz="2000" dirty="0" smtClean="0">
                <a:effectLst>
                  <a:outerShdw blurRad="38100" dist="38100" dir="2700000" algn="tl">
                    <a:srgbClr val="000000">
                      <a:alpha val="43137"/>
                    </a:srgbClr>
                  </a:outerShdw>
                </a:effectLst>
                <a:latin typeface="+mn-lt"/>
              </a:rPr>
            </a:br>
            <a:r>
              <a:rPr lang="mk-MK" sz="2000" dirty="0" smtClean="0">
                <a:effectLst>
                  <a:outerShdw blurRad="38100" dist="38100" dir="2700000" algn="tl">
                    <a:srgbClr val="000000">
                      <a:alpha val="43137"/>
                    </a:srgbClr>
                  </a:outerShdw>
                </a:effectLst>
                <a:latin typeface="+mn-lt"/>
              </a:rPr>
              <a:t>Парите се отепувачка – Ристо Крле</a:t>
            </a:r>
            <a:endParaRPr lang="mk-MK" sz="2000"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7524300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784"/>
            <a:ext cx="10515600" cy="6424246"/>
          </a:xfrm>
        </p:spPr>
        <p:txBody>
          <a:bodyPr>
            <a:normAutofit/>
          </a:bodyPr>
          <a:lstStyle/>
          <a:p>
            <a:r>
              <a:rPr lang="ru-RU" sz="1300" b="1" dirty="0" smtClean="0">
                <a:latin typeface="+mn-lt"/>
              </a:rPr>
              <a:t>Ристо Крле </a:t>
            </a:r>
            <a:r>
              <a:rPr lang="ru-RU" sz="1300" dirty="0" smtClean="0">
                <a:latin typeface="+mn-lt"/>
              </a:rPr>
              <a:t>е роден во Струга на 3 сепетември 1900 година, во семејство на чевларски мајстор. Завршил основно училиште и први клас гимназија до 1912, а втори клас се запишал дури четири години подоцна, под бугарска окупација. Рано останал без татко, па повторно бил приморан да го напушти школувањето и да работи.</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Од 1920 до 1924 активно учествува во аматерската театарска група „Црн Дрим“. Следната 1925 година заминува во Подградец, Албанија, каде работел како чевлар. Тогаш ја слушнал приказната која ќе го опседне и за која ќе се обидува да пишува десетина години. Во неговата чевларска работилница дошол селанец да бара евтини чевли за мртовец. Ја раскажал трагичната приказна дека синот кога по 20 години печалба се вратил од Америка домашните не го препознале и го убиле.</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Без искуство, но постојано прогонуван од случката, на крајот ја напишал пиесата во еден здив. Тоа било 1937 година, кога Крле ја напишал својата неповторлива „Парите се отепувачка“. Скопскиот театар ја прифатил и премиерата се одржала на 27.12.1938 година.</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Тој ги напишал и драмите: „Антица“, „Милиони маченици“, „Гроф Миливој“, „Велик ден“. До крајот на животот ја пишувал својата „Автобиографија“. По Втората светска војна работел и живеел во Скопје. Починал на 29 октомври 1975 година.</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Добитник е на награда за животно дело.</a:t>
            </a:r>
            <a:br>
              <a:rPr lang="ru-RU" sz="1300" dirty="0" smtClean="0">
                <a:latin typeface="+mn-lt"/>
              </a:rPr>
            </a:br>
            <a:r>
              <a:rPr lang="ru-RU" sz="1300" dirty="0" smtClean="0">
                <a:latin typeface="+mn-lt"/>
              </a:rPr>
              <a:t/>
            </a:r>
            <a:br>
              <a:rPr lang="ru-RU" sz="1300" dirty="0" smtClean="0">
                <a:latin typeface="+mn-lt"/>
              </a:rPr>
            </a:br>
            <a:r>
              <a:rPr lang="ru-RU" sz="1300" b="1" dirty="0" smtClean="0">
                <a:latin typeface="+mn-lt"/>
              </a:rPr>
              <a:t>Карактеристики на драмата</a:t>
            </a:r>
            <a:br>
              <a:rPr lang="ru-RU" sz="1300" b="1" dirty="0" smtClean="0">
                <a:latin typeface="+mn-lt"/>
              </a:rPr>
            </a:br>
            <a:r>
              <a:rPr lang="ru-RU" sz="1300" b="1" dirty="0" smtClean="0">
                <a:latin typeface="+mn-lt"/>
              </a:rPr>
              <a:t/>
            </a:r>
            <a:br>
              <a:rPr lang="ru-RU" sz="1300" b="1" dirty="0" smtClean="0">
                <a:latin typeface="+mn-lt"/>
              </a:rPr>
            </a:br>
            <a:r>
              <a:rPr lang="ru-RU" sz="1300" dirty="0" smtClean="0">
                <a:latin typeface="+mn-lt"/>
              </a:rPr>
              <a:t>„Парите се отепувачка“ е битово-социјална драма со мотиви од печалбарскиот живот.</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Темата е животот и трагедијата на едно македонско сиромашно семејство кое е принудено да го испрати својот единствен син на печалба, а идејата е јасно изразена во насловот — проклетството на парите.</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Дејството се случува во дваесеттите години на XX век, некаде во Западна Македонија иако тоа може да се случи секаде. Но, амбиентот и битот се македонски.</a:t>
            </a:r>
            <a:r>
              <a:rPr lang="ru-RU" sz="1400" dirty="0" smtClean="0">
                <a:latin typeface="+mn-lt"/>
              </a:rPr>
              <a:t/>
            </a:r>
            <a:br>
              <a:rPr lang="ru-RU" sz="1400" dirty="0" smtClean="0">
                <a:latin typeface="+mn-lt"/>
              </a:rPr>
            </a:br>
            <a:r>
              <a:rPr lang="ru-RU" sz="1400" dirty="0" smtClean="0">
                <a:latin typeface="+mn-lt"/>
              </a:rPr>
              <a:t/>
            </a:r>
            <a:br>
              <a:rPr lang="ru-RU" sz="1400" dirty="0" smtClean="0">
                <a:latin typeface="+mn-lt"/>
              </a:rPr>
            </a:br>
            <a:endParaRPr lang="mk-MK" sz="1400" dirty="0">
              <a:latin typeface="+mn-lt"/>
            </a:endParaRPr>
          </a:p>
        </p:txBody>
      </p:sp>
    </p:spTree>
    <p:extLst>
      <p:ext uri="{BB962C8B-B14F-4D97-AF65-F5344CB8AC3E}">
        <p14:creationId xmlns:p14="http://schemas.microsoft.com/office/powerpoint/2010/main" val="13352193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29460"/>
          </a:xfrm>
        </p:spPr>
        <p:txBody>
          <a:bodyPr>
            <a:normAutofit/>
          </a:bodyPr>
          <a:lstStyle/>
          <a:p>
            <a:r>
              <a:rPr lang="ru-RU" sz="1400" dirty="0" smtClean="0">
                <a:latin typeface="+mn-lt"/>
              </a:rPr>
              <a:t>Драмата е составена од пет чина и четири етапи.</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Четирите етапи во драмата се:</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експозиција — описот на куќата, обичаите за испраќање на печалбарот и испраќањето;</a:t>
            </a:r>
            <a:br>
              <a:rPr lang="ru-RU" sz="1400" dirty="0" smtClean="0">
                <a:latin typeface="+mn-lt"/>
              </a:rPr>
            </a:br>
            <a:r>
              <a:rPr lang="ru-RU" sz="1400" dirty="0" smtClean="0">
                <a:latin typeface="+mn-lt"/>
              </a:rPr>
              <a:t>заплет — враќање на печалбарот во куќата на сестра му;</a:t>
            </a:r>
            <a:br>
              <a:rPr lang="ru-RU" sz="1400" dirty="0" smtClean="0">
                <a:latin typeface="+mn-lt"/>
              </a:rPr>
            </a:br>
            <a:r>
              <a:rPr lang="ru-RU" sz="1400" dirty="0" smtClean="0">
                <a:latin typeface="+mn-lt"/>
              </a:rPr>
              <a:t>кулминација — планот да не се каже кој е и доаѓање во куќата на родителите;</a:t>
            </a:r>
            <a:br>
              <a:rPr lang="ru-RU" sz="1400" dirty="0" smtClean="0">
                <a:latin typeface="+mn-lt"/>
              </a:rPr>
            </a:br>
            <a:r>
              <a:rPr lang="ru-RU" sz="1400" dirty="0" smtClean="0">
                <a:latin typeface="+mn-lt"/>
              </a:rPr>
              <a:t>расплет — заслепеноста на таткото од парите, убиството на туѓинецот, откривањето на вистината и смрт на родителите.</a:t>
            </a:r>
            <a:br>
              <a:rPr lang="ru-RU" sz="1400" dirty="0" smtClean="0">
                <a:latin typeface="+mn-lt"/>
              </a:rPr>
            </a:br>
            <a:r>
              <a:rPr lang="ru-RU" sz="1300" dirty="0" smtClean="0">
                <a:latin typeface="+mn-lt"/>
              </a:rPr>
              <a:t/>
            </a:r>
            <a:br>
              <a:rPr lang="ru-RU" sz="1300" dirty="0" smtClean="0">
                <a:latin typeface="+mn-lt"/>
              </a:rPr>
            </a:br>
            <a:r>
              <a:rPr lang="ru-RU" sz="1300" b="1" dirty="0" smtClean="0">
                <a:latin typeface="+mn-lt"/>
              </a:rPr>
              <a:t>Содржина на драмата</a:t>
            </a:r>
            <a:br>
              <a:rPr lang="ru-RU" sz="1300" b="1" dirty="0" smtClean="0">
                <a:latin typeface="+mn-lt"/>
              </a:rPr>
            </a:br>
            <a:r>
              <a:rPr lang="ru-RU" sz="1300" b="1" dirty="0" smtClean="0">
                <a:latin typeface="+mn-lt"/>
              </a:rPr>
              <a:t/>
            </a:r>
            <a:br>
              <a:rPr lang="ru-RU" sz="1300" b="1" dirty="0" smtClean="0">
                <a:latin typeface="+mn-lt"/>
              </a:rPr>
            </a:br>
            <a:r>
              <a:rPr lang="ru-RU" sz="1300" b="1" dirty="0" smtClean="0">
                <a:latin typeface="+mn-lt"/>
              </a:rPr>
              <a:t>Прв чин</a:t>
            </a:r>
            <a:r>
              <a:rPr lang="ru-RU" sz="1300" dirty="0" smtClean="0">
                <a:latin typeface="+mn-lt"/>
              </a:rPr>
              <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Во првиот чин на драмата е опишана сиромашната куќа на селанецот Митре, жена му Мара, синот Ангеле и ќерката Ката. Тие се будат рано, на првите петли, како што е обичајот кога се испраќа печалбар. Надвор е студено, снежно, два дена пред Свети Никола, што предизвикува страв кај домашните за патувањето на Ангеле.</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Кај нив доаѓаат Коте и Депа за да го испратат печалбарот. Јадат, пијат и разговараат за печалбарскиот живот. Коте бил печалбар, па божем нешто повеќе знае и може да даде добри совети. Но, во разговорот се гледа нивната наивност, неукост, суеверие и заостанатост.</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Доаѓа и Фроса, кумата, со погача, како што е обичајот. Софрата мора да е полна, за кога ќе се врати печалбарот да биде, исто така, полна, односно да го пречекаат на софра.</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На крајот, доаѓа Панде кој ќе го испрати Ангеле на брод. И тој седнува на софрата и од негово искуство кажува дека во Америка, пред Њу Јорк имало некое островче каде ги симнувале сите новодојдени и доктори ги прегледувале. Ако не биле здрави, со здрави заби, со коса на темето — тогаш ги враќале. Домашните се вознемируваат, бидејќи Ангеле нема пари за назад, но сепак се надеваат дека сè добро ќе заврши, зашто нивниот Ангеле е млад и здрав.</a:t>
            </a:r>
            <a:br>
              <a:rPr lang="ru-RU" sz="1300" dirty="0" smtClean="0">
                <a:latin typeface="+mn-lt"/>
              </a:rPr>
            </a:br>
            <a:endParaRPr lang="mk-MK" sz="1300" dirty="0">
              <a:latin typeface="+mn-lt"/>
            </a:endParaRPr>
          </a:p>
        </p:txBody>
      </p:sp>
    </p:spTree>
    <p:extLst>
      <p:ext uri="{BB962C8B-B14F-4D97-AF65-F5344CB8AC3E}">
        <p14:creationId xmlns:p14="http://schemas.microsoft.com/office/powerpoint/2010/main" val="1770813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70844"/>
          </a:xfrm>
        </p:spPr>
        <p:txBody>
          <a:bodyPr>
            <a:normAutofit/>
          </a:bodyPr>
          <a:lstStyle/>
          <a:p>
            <a:r>
              <a:rPr lang="ru-RU" sz="1300" dirty="0" smtClean="0">
                <a:latin typeface="+mn-lt"/>
              </a:rPr>
              <a:t>Ангеле: Готов сум… (Тргнува).</a:t>
            </a:r>
            <a:br>
              <a:rPr lang="ru-RU" sz="1300" dirty="0" smtClean="0">
                <a:latin typeface="+mn-lt"/>
              </a:rPr>
            </a:br>
            <a:r>
              <a:rPr lang="ru-RU" sz="1300" dirty="0" smtClean="0">
                <a:latin typeface="+mn-lt"/>
              </a:rPr>
              <a:t>Мара: (се пушта го фаќа за рака). Чекај чедо, не брзај, земи збогум со сестра ти, таа нема да дојде со нас, не чини да ја затвораме куќава сама.</a:t>
            </a:r>
            <a:br>
              <a:rPr lang="ru-RU" sz="1300" dirty="0" smtClean="0">
                <a:latin typeface="+mn-lt"/>
              </a:rPr>
            </a:br>
            <a:r>
              <a:rPr lang="ru-RU" sz="1300" dirty="0" smtClean="0">
                <a:latin typeface="+mn-lt"/>
              </a:rPr>
              <a:t>Депа: Кога се испраќа на туѓина куќа не се затвара, клуч не се става.</a:t>
            </a:r>
            <a:br>
              <a:rPr lang="ru-RU" sz="1300" dirty="0" smtClean="0">
                <a:latin typeface="+mn-lt"/>
              </a:rPr>
            </a:br>
            <a:r>
              <a:rPr lang="ru-RU" sz="1300" dirty="0" smtClean="0">
                <a:latin typeface="+mn-lt"/>
              </a:rPr>
              <a:t>Мара: Земи ја ризата, стави му ја и речи му со здравје да си оди.</a:t>
            </a:r>
            <a:br>
              <a:rPr lang="ru-RU" sz="1300" dirty="0" smtClean="0">
                <a:latin typeface="+mn-lt"/>
              </a:rPr>
            </a:br>
            <a:r>
              <a:rPr lang="ru-RU" sz="1300" dirty="0" smtClean="0">
                <a:latin typeface="+mn-lt"/>
              </a:rPr>
              <a:t>(Ката ја зема ризата и му ја става околу вратот и ја спушта главата на неговото рамо, плаче).</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Коте: Што било тоа — плачење, пак ќе си дојде!</a:t>
            </a:r>
            <a:br>
              <a:rPr lang="ru-RU" sz="1300" dirty="0" smtClean="0">
                <a:latin typeface="+mn-lt"/>
              </a:rPr>
            </a:br>
            <a:r>
              <a:rPr lang="ru-RU" sz="1300" dirty="0" smtClean="0">
                <a:latin typeface="+mn-lt"/>
              </a:rPr>
              <a:t>Ката: Со… со… со… здравје, ба… ба… бате, да… да… да си о… одиш… Да не не за… за… заборавиш… (Го загрлува и го бацува).</a:t>
            </a:r>
            <a:br>
              <a:rPr lang="ru-RU" sz="1300" dirty="0" smtClean="0">
                <a:latin typeface="+mn-lt"/>
              </a:rPr>
            </a:br>
            <a:r>
              <a:rPr lang="ru-RU" sz="1300" dirty="0" smtClean="0">
                <a:latin typeface="+mn-lt"/>
              </a:rPr>
              <a:t>Коте: Женска работа, што требало плачење, не го испраќате на бесење, на печалба го праќате. Речи му тука со здравје да си одиш, повеќе пари да спечалиш и побрзо да си се вратиш…</a:t>
            </a:r>
            <a:br>
              <a:rPr lang="ru-RU" sz="1300" dirty="0" smtClean="0">
                <a:latin typeface="+mn-lt"/>
              </a:rPr>
            </a:br>
            <a:r>
              <a:rPr lang="ru-RU" sz="1300" dirty="0" smtClean="0">
                <a:latin typeface="+mn-lt"/>
              </a:rPr>
              <a:t>Фроса: Така е, многу да не седи зашто ќе се заборави за ваму.</a:t>
            </a:r>
            <a:br>
              <a:rPr lang="ru-RU" sz="1300" dirty="0" smtClean="0">
                <a:latin typeface="+mn-lt"/>
              </a:rPr>
            </a:br>
            <a:r>
              <a:rPr lang="ru-RU" sz="1300" dirty="0" smtClean="0">
                <a:latin typeface="+mn-lt"/>
              </a:rPr>
              <a:t>Мара: Кате, софрава да не ја креваш додека не се вратиме. Вака нека стои.</a:t>
            </a:r>
            <a:br>
              <a:rPr lang="ru-RU" sz="1300" dirty="0" smtClean="0">
                <a:latin typeface="+mn-lt"/>
              </a:rPr>
            </a:br>
            <a:r>
              <a:rPr lang="ru-RU" sz="1300" dirty="0" smtClean="0">
                <a:latin typeface="+mn-lt"/>
              </a:rPr>
              <a:t>Депа: Не ами, никогаш не сме ја кревале додека не сме се вратиле од попратувачка.</a:t>
            </a:r>
            <a:br>
              <a:rPr lang="ru-RU" sz="1300" dirty="0" smtClean="0">
                <a:latin typeface="+mn-lt"/>
              </a:rPr>
            </a:br>
            <a:r>
              <a:rPr lang="ru-RU" sz="1300" dirty="0" smtClean="0">
                <a:latin typeface="+mn-lt"/>
              </a:rPr>
              <a:t>Мара: Вратава од одајчето и портата да не ги затвораш, вака ќе останат дури до вечер.</a:t>
            </a:r>
            <a:br>
              <a:rPr lang="ru-RU" sz="1300" dirty="0" smtClean="0">
                <a:latin typeface="+mn-lt"/>
              </a:rPr>
            </a:br>
            <a:r>
              <a:rPr lang="ru-RU" sz="1300" dirty="0" smtClean="0">
                <a:latin typeface="+mn-lt"/>
              </a:rPr>
              <a:t>Ката: (со плачење). Убаво…</a:t>
            </a:r>
            <a:br>
              <a:rPr lang="ru-RU" sz="1300" dirty="0" smtClean="0">
                <a:latin typeface="+mn-lt"/>
              </a:rPr>
            </a:br>
            <a:r>
              <a:rPr lang="ru-RU" sz="1300" dirty="0" smtClean="0">
                <a:latin typeface="+mn-lt"/>
              </a:rPr>
              <a:t>Панде: (се појавува на вратата). Кинисувајте бре, луѓе, што сакате да го остави дружината!</a:t>
            </a:r>
            <a:br>
              <a:rPr lang="ru-RU" sz="1300" dirty="0" smtClean="0">
                <a:latin typeface="+mn-lt"/>
              </a:rPr>
            </a:br>
            <a:r>
              <a:rPr lang="ru-RU" sz="1300" dirty="0" smtClean="0">
                <a:latin typeface="+mn-lt"/>
              </a:rPr>
              <a:t>Депа: У господ да брани!… Што зборуваш така?</a:t>
            </a:r>
            <a:br>
              <a:rPr lang="ru-RU" sz="1300" dirty="0" smtClean="0">
                <a:latin typeface="+mn-lt"/>
              </a:rPr>
            </a:br>
            <a:r>
              <a:rPr lang="ru-RU" sz="1300" dirty="0" smtClean="0">
                <a:latin typeface="+mn-lt"/>
              </a:rPr>
              <a:t>Мара: (зема стомна со вода и ја става на прагот). Ангеле кинисувај, срце, прв ти и кошни ја стомнава со ногата.</a:t>
            </a:r>
            <a:br>
              <a:rPr lang="ru-RU" sz="1300" dirty="0" smtClean="0">
                <a:latin typeface="+mn-lt"/>
              </a:rPr>
            </a:br>
            <a:r>
              <a:rPr lang="ru-RU" sz="1300" dirty="0">
                <a:latin typeface="+mn-lt"/>
              </a:rPr>
              <a:t/>
            </a:r>
            <a:br>
              <a:rPr lang="ru-RU" sz="1300" dirty="0">
                <a:latin typeface="+mn-lt"/>
              </a:rPr>
            </a:br>
            <a:r>
              <a:rPr lang="ru-RU" sz="1300" dirty="0" smtClean="0">
                <a:latin typeface="+mn-lt"/>
              </a:rPr>
              <a:t>Ангеле: Адет ли е?</a:t>
            </a:r>
            <a:br>
              <a:rPr lang="ru-RU" sz="1300" dirty="0" smtClean="0">
                <a:latin typeface="+mn-lt"/>
              </a:rPr>
            </a:br>
            <a:r>
              <a:rPr lang="ru-RU" sz="1300" dirty="0" smtClean="0">
                <a:latin typeface="+mn-lt"/>
              </a:rPr>
              <a:t>Мара: Еми, адет е штом ти велам!</a:t>
            </a:r>
            <a:br>
              <a:rPr lang="ru-RU" sz="1300" dirty="0" smtClean="0">
                <a:latin typeface="+mn-lt"/>
              </a:rPr>
            </a:br>
            <a:r>
              <a:rPr lang="ru-RU" sz="1300" dirty="0" smtClean="0">
                <a:latin typeface="+mn-lt"/>
              </a:rPr>
              <a:t>Депа: Слушај постари што те учат и прави, не прашувај. Безбели е адет штом ти вели. Сите така си правиме.</a:t>
            </a:r>
            <a:br>
              <a:rPr lang="ru-RU" sz="1300" dirty="0" smtClean="0">
                <a:latin typeface="+mn-lt"/>
              </a:rPr>
            </a:br>
            <a:r>
              <a:rPr lang="ru-RU" sz="1300" dirty="0" smtClean="0">
                <a:latin typeface="+mn-lt"/>
              </a:rPr>
              <a:t>Мара: (го загрлува) Ај, со здравје да ми одиш, жив и здрав да ми се вратиш.</a:t>
            </a:r>
            <a:br>
              <a:rPr lang="ru-RU" sz="1300" dirty="0" smtClean="0">
                <a:latin typeface="+mn-lt"/>
              </a:rPr>
            </a:br>
            <a:r>
              <a:rPr lang="ru-RU" sz="1300" dirty="0" smtClean="0">
                <a:latin typeface="+mn-lt"/>
              </a:rPr>
              <a:t>Коте: Тоа ќе му го кажеш кога ќе се разделите кај Плачиврби, кај што е местото за плачење…</a:t>
            </a:r>
            <a:br>
              <a:rPr lang="ru-RU" sz="1300" dirty="0" smtClean="0">
                <a:latin typeface="+mn-lt"/>
              </a:rPr>
            </a:br>
            <a:r>
              <a:rPr lang="ru-RU" sz="1300" dirty="0" smtClean="0">
                <a:latin typeface="+mn-lt"/>
              </a:rPr>
              <a:t>Депа: Ти не и се мешај на жената, сака од куќи да му рече со здравје. Таму ќе биде повторно.</a:t>
            </a:r>
            <a:br>
              <a:rPr lang="ru-RU" sz="1300" dirty="0" smtClean="0">
                <a:latin typeface="+mn-lt"/>
              </a:rPr>
            </a:br>
            <a:r>
              <a:rPr lang="ru-RU" sz="1300" dirty="0" smtClean="0">
                <a:latin typeface="+mn-lt"/>
              </a:rPr>
              <a:t>Мара: (го бакнува). Писма да ми праќаш, срце, понабрзо, мајка да не ми те дума.</a:t>
            </a:r>
            <a:br>
              <a:rPr lang="ru-RU" sz="1300" dirty="0" smtClean="0">
                <a:latin typeface="+mn-lt"/>
              </a:rPr>
            </a:br>
            <a:r>
              <a:rPr lang="ru-RU" sz="1300" dirty="0" smtClean="0">
                <a:latin typeface="+mn-lt"/>
              </a:rPr>
              <a:t>Коте: Море, пари — речи — да праќаш понабргу, та за писма ќе ти праќа.</a:t>
            </a:r>
            <a:br>
              <a:rPr lang="ru-RU" sz="1300" dirty="0" smtClean="0">
                <a:latin typeface="+mn-lt"/>
              </a:rPr>
            </a:br>
            <a:r>
              <a:rPr lang="ru-RU" sz="1300" dirty="0" smtClean="0">
                <a:latin typeface="+mn-lt"/>
              </a:rPr>
              <a:t>Депа: И писма и пари, златен!</a:t>
            </a:r>
            <a:br>
              <a:rPr lang="ru-RU" sz="1300" dirty="0" smtClean="0">
                <a:latin typeface="+mn-lt"/>
              </a:rPr>
            </a:br>
            <a:r>
              <a:rPr lang="ru-RU" sz="1300" dirty="0" smtClean="0">
                <a:latin typeface="+mn-lt"/>
              </a:rPr>
              <a:t>Мара: Многу години да не сеиш. Спечали што ќе спечалиш, прави економија, пак дојди си да те жениме. Гледај побрзо пуштај пари да ја омажиме сестра ти, да одбереме едно гајле, оти еве и таа дваесет на Митровден ги наполни. Еве, ние со татка ти четириесет ги поминавме, сто години не ќе сме живи, дојди си побргу. Така, синко, да ми си прокопсан да не ни се ситат душмани.</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a:t>
            </a:r>
            <a:endParaRPr lang="mk-MK" sz="1300" dirty="0">
              <a:latin typeface="+mn-lt"/>
            </a:endParaRPr>
          </a:p>
        </p:txBody>
      </p:sp>
    </p:spTree>
    <p:extLst>
      <p:ext uri="{BB962C8B-B14F-4D97-AF65-F5344CB8AC3E}">
        <p14:creationId xmlns:p14="http://schemas.microsoft.com/office/powerpoint/2010/main" val="2564496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86106"/>
          </a:xfrm>
        </p:spPr>
        <p:txBody>
          <a:bodyPr>
            <a:noAutofit/>
          </a:bodyPr>
          <a:lstStyle/>
          <a:p>
            <a:r>
              <a:rPr lang="ru-RU" sz="1300" dirty="0" smtClean="0">
                <a:latin typeface="+mn-lt"/>
              </a:rPr>
              <a:t>Испраќањето го прават со сите адети. Мара става стомна со вода на прагот, а Ангеле кога ќе излегува треба да ја кошне. Мајката го советува да праќа писма, да не седи многу години, да се врати за да го женат. Ангеле ветува дека ќе праќа пари, татко му да купи и ниви и нова куќа да направи. Ветува дека ќе оди кај кумот (мажот на Фроса) и ќе пренесе поздрави. Ангеле трга, а Мара му фрла пченица преку главата, тој ја кошнува стомната и сите плачат, а особено домашните.</a:t>
            </a:r>
            <a:br>
              <a:rPr lang="ru-RU" sz="1300" dirty="0" smtClean="0">
                <a:latin typeface="+mn-lt"/>
              </a:rPr>
            </a:br>
            <a:r>
              <a:rPr lang="ru-RU" sz="1300" dirty="0" smtClean="0">
                <a:latin typeface="+mn-lt"/>
              </a:rPr>
              <a:t/>
            </a:r>
            <a:br>
              <a:rPr lang="ru-RU" sz="1300" dirty="0" smtClean="0">
                <a:latin typeface="+mn-lt"/>
              </a:rPr>
            </a:br>
            <a:r>
              <a:rPr lang="ru-RU" sz="1300" b="1" dirty="0" smtClean="0">
                <a:latin typeface="+mn-lt"/>
              </a:rPr>
              <a:t>Втор чин</a:t>
            </a:r>
            <a:r>
              <a:rPr lang="ru-RU" sz="1300" dirty="0" smtClean="0">
                <a:latin typeface="+mn-lt"/>
              </a:rPr>
              <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И дејствието на вториот чин се случува во куќата на Митре, каде сите (Митре, Мара, Ката, Депа, Коте, Фроса и нејзините две деца) седат покрај огништето и разговараат. Разговараат за обични домашни работи и за тоа како Ангеле сега ќе почне да праќа пари.</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Иако имаат домашни обврски, тие сепак седат и всушност го чекаат да се врати Панде и да раскаже како поминале по пат. Кога доаѓа, му даваат вруќа ракија и едвај чекаат да слушнат што има да каже. Тој на долго и широко им раскажува како уште кога тргнале црна мачка им претрчала преку патот. Тие од страв, од суеверното сфаќање дека тоа носи несреќа си помислиле да се вратат назад, но сепак продолжиле. Стигнале во градот, ги нашле другите гурбетчии и Ангеле тргнал заедно со нив.</a:t>
            </a:r>
            <a:br>
              <a:rPr lang="ru-RU" sz="1300" dirty="0" smtClean="0">
                <a:latin typeface="+mn-lt"/>
              </a:rPr>
            </a:br>
            <a:endParaRPr lang="mk-MK" sz="1300" dirty="0">
              <a:latin typeface="+mn-lt"/>
            </a:endParaRPr>
          </a:p>
        </p:txBody>
      </p:sp>
    </p:spTree>
    <p:extLst>
      <p:ext uri="{BB962C8B-B14F-4D97-AF65-F5344CB8AC3E}">
        <p14:creationId xmlns:p14="http://schemas.microsoft.com/office/powerpoint/2010/main" val="12064116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077921"/>
          </a:xfrm>
        </p:spPr>
        <p:txBody>
          <a:bodyPr>
            <a:normAutofit/>
          </a:bodyPr>
          <a:lstStyle/>
          <a:p>
            <a:r>
              <a:rPr lang="ru-RU" sz="1300" b="1" dirty="0" smtClean="0">
                <a:latin typeface="+mn-lt"/>
              </a:rPr>
              <a:t>Трет чин</a:t>
            </a:r>
            <a:r>
              <a:rPr lang="ru-RU" sz="1300" dirty="0" smtClean="0">
                <a:latin typeface="+mn-lt"/>
              </a:rPr>
              <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Во тертиот чин имаме временски скок од 20 години.</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Претставена е куќата на Софре, маж на Ката и нивната ќерка Ана, која е убаво облечена и се дотерува. Таа има веќе 15 години и мисли на момчиња што фрлаат око на неа. Дотрчуваат деца кои ѝ кажуваат дека дошол вујко ѝ Ангеле од Америка. Таа ги дарува со по едно јаболко и шамивче за убавата вест.</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Ангеле влегува во куќата со големи куфери и убаво облечен. Од нива ги викнале Ката и Софре и тие брзо доаѓаат во куќата. Ката е пресреќна што го гледа брат ѝ по толку години и што прво кај неа дошол, а не дома. Од куферот тој вади дарови за сите: на Софре му дава златен саат, на Ката чевли, копринени чорапи и златен прстен, за Ана исто, но и медалјон со пет златника кој ѝ го става на вратот. Разговараат за Америка, за тамошната слобода, за кината, театрите, парковите, но и за гангстерите.</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Потоа почнуваат да се договараат како и кога да одат кај родителите. На крај решаваат Ангеле тука да вечера, па да оди кај родителите, но да не им каже кој е, а утрото да дојде Ката со семејството и заедно да се радуваат.</a:t>
            </a:r>
            <a:br>
              <a:rPr lang="ru-RU" sz="1300" dirty="0" smtClean="0">
                <a:latin typeface="+mn-lt"/>
              </a:rPr>
            </a:br>
            <a:r>
              <a:rPr lang="ru-RU" sz="1300" dirty="0" smtClean="0">
                <a:latin typeface="+mn-lt"/>
              </a:rPr>
              <a:t>Вечерата поминува убаво и весело со песната на жетварките кои се дојдени за работа на нивата на Софре. Ангеле е воодушевен што зборува и пее на свој јазик, што е меѓу блиски и што девојките се убави, па се надева дека брзо ќе си најде жена за себе. На крај, Ангеле тргнува дома испратен со песна.</a:t>
            </a:r>
            <a:br>
              <a:rPr lang="ru-RU" sz="1300" dirty="0" smtClean="0">
                <a:latin typeface="+mn-lt"/>
              </a:rPr>
            </a:br>
            <a:endParaRPr lang="mk-MK" sz="1300" dirty="0">
              <a:latin typeface="+mn-lt"/>
            </a:endParaRPr>
          </a:p>
        </p:txBody>
      </p:sp>
    </p:spTree>
    <p:extLst>
      <p:ext uri="{BB962C8B-B14F-4D97-AF65-F5344CB8AC3E}">
        <p14:creationId xmlns:p14="http://schemas.microsoft.com/office/powerpoint/2010/main" val="32899233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3831737"/>
          </a:xfrm>
        </p:spPr>
        <p:txBody>
          <a:bodyPr>
            <a:noAutofit/>
          </a:bodyPr>
          <a:lstStyle/>
          <a:p>
            <a:r>
              <a:rPr lang="ru-RU" sz="1300" b="1" dirty="0" smtClean="0">
                <a:latin typeface="+mn-lt"/>
              </a:rPr>
              <a:t>Четврти чин</a:t>
            </a:r>
            <a:r>
              <a:rPr lang="ru-RU" sz="1300" dirty="0" smtClean="0">
                <a:latin typeface="+mn-lt"/>
              </a:rPr>
              <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Четвртиот чин се случува во куќата на Митре, новоизградена, добро подредена, со нови рогозини и килими, со миндарлак и перници. Митре и Мара штотуку завршиле со вечерата и жетварките, па Митре се испружува да испуши тутун, а Мара средува.</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На портата доаѓа некој што се претставува како гурбетчија што му се расипал автомобилот и бара да преноќи кај нив. Тие го примаат, го понудуваат да јаде и разговараат. Зборуваат за својот син, кој сѐ уште е во Америка и во последно време ни писмо не им пратил. Тие ја искажуваат својата болка што 20 години не си го виделе синот. Туѓинецот, пак, се фали дека тој за пет-шест години многу спечалил и дека сигурно и нивниот син ќе дојде со пари.</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Откако Мара му ја мести постелата на туѓинецот, тој се повлекува да се одмори.</a:t>
            </a:r>
            <a:br>
              <a:rPr lang="ru-RU" sz="1300" dirty="0" smtClean="0">
                <a:latin typeface="+mn-lt"/>
              </a:rPr>
            </a:br>
            <a:r>
              <a:rPr lang="ru-RU" sz="1300" dirty="0" smtClean="0">
                <a:latin typeface="+mn-lt"/>
              </a:rPr>
              <a:t>Митре ѝ го покажува на Мара полното куферче со пари кое успева да го отвори. Златниците му го поматуваат умот на Митре. Тие почнуваат да се сомневаат дека туѓинецот можел да ги спечали парите, се сомневаат дека најверојатно ги нашол или ги украл. Мара му предлага да земе некој златник или целото куферче да го украде и да се прави како да не знае каде е. Но, Митре врие.</a:t>
            </a:r>
            <a:br>
              <a:rPr lang="ru-RU" sz="1300" dirty="0" smtClean="0">
                <a:latin typeface="+mn-lt"/>
              </a:rPr>
            </a:br>
            <a:r>
              <a:rPr lang="ru-RU" sz="1300" dirty="0">
                <a:latin typeface="+mn-lt"/>
              </a:rPr>
              <a:t/>
            </a:r>
            <a:br>
              <a:rPr lang="ru-RU" sz="1300" dirty="0">
                <a:latin typeface="+mn-lt"/>
              </a:rPr>
            </a:br>
            <a:r>
              <a:rPr lang="ru-RU" sz="1300" dirty="0" smtClean="0">
                <a:latin typeface="+mn-lt"/>
              </a:rPr>
              <a:t>Митре: Митрејце, жено, што мислиш ти, се печалат толку пари за пет-шест години?</a:t>
            </a:r>
            <a:br>
              <a:rPr lang="ru-RU" sz="1300" dirty="0" smtClean="0">
                <a:latin typeface="+mn-lt"/>
              </a:rPr>
            </a:br>
            <a:r>
              <a:rPr lang="ru-RU" sz="1300" dirty="0" smtClean="0">
                <a:latin typeface="+mn-lt"/>
              </a:rPr>
              <a:t>Мара: Мака…</a:t>
            </a:r>
            <a:br>
              <a:rPr lang="ru-RU" sz="1300" dirty="0" smtClean="0">
                <a:latin typeface="+mn-lt"/>
              </a:rPr>
            </a:br>
            <a:r>
              <a:rPr lang="ru-RU" sz="1300" dirty="0" smtClean="0">
                <a:latin typeface="+mn-lt"/>
              </a:rPr>
              <a:t>Митре: Мака ја! (Како на уше). Ова куче не ги има спечалено, слушај ме ти мене! Овој има отепано некого за да дојде до овие пари! А кога тој можел да отепа што јас не би го отепал него и да станам богат човек? Како ги спечалил — така нека ги загуби! Секирата на ова куче!Мара: (спискува). Ау!…</a:t>
            </a:r>
            <a:endParaRPr lang="mk-MK" sz="1300" dirty="0">
              <a:latin typeface="+mn-lt"/>
            </a:endParaRPr>
          </a:p>
        </p:txBody>
      </p:sp>
    </p:spTree>
    <p:extLst>
      <p:ext uri="{BB962C8B-B14F-4D97-AF65-F5344CB8AC3E}">
        <p14:creationId xmlns:p14="http://schemas.microsoft.com/office/powerpoint/2010/main" val="733691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3270" y="0"/>
            <a:ext cx="9024730" cy="3509963"/>
          </a:xfrm>
        </p:spPr>
        <p:txBody>
          <a:bodyPr>
            <a:normAutofit/>
          </a:bodyPr>
          <a:lstStyle/>
          <a:p>
            <a:pPr algn="l"/>
            <a:r>
              <a:rPr lang="ru-RU" sz="1300" b="1" dirty="0" smtClean="0">
                <a:latin typeface="+mn-lt"/>
              </a:rPr>
              <a:t>Васил Иљоски </a:t>
            </a:r>
            <a:r>
              <a:rPr lang="ru-RU" sz="1300" dirty="0" smtClean="0">
                <a:latin typeface="+mn-lt"/>
              </a:rPr>
              <a:t>(1902-1995) е продолжувач на започнатата драмска и театарска традиција во Македонија и поврзувачка нитка со современата македонска драма. Тој творел цели педесет години придонесувајќи во развојот на драмското творештво.</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Иљоски е роден во Крушево, една година пред Илинденското востание. По востанието, татко му отишол во Куманово да бара подобри услови за живот и работа. Десетина години подоцна целото семејство се преселило во Куманово. Таму го завршил основното училиште и гимназијата. Му помагал на татка си во неговата столарска работилница за да го продолжи неговиот занает. Но, тоа не се случило.</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Се запишал на Филозофскиот факултет во Скопје, по ослободувањето бил директор на Првата гимназија, потоа работел во Народната библиотека и како професор по македонски јазик во Вишата педагошка школа.</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Автор е на многу студии и публикации од областа на јазикот и литературата, поради што е еден од првите академици на МАНУ (Македонска академија на науки и уметности).</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Попознати драми на Иљоски се: „По матурата“, „Бегалка“, „Чорбаџи Теодос“, „Биро за безработни“, „Чест“, „Два спрема еден“, </a:t>
            </a:r>
            <a:br>
              <a:rPr lang="ru-RU" sz="1300" dirty="0" smtClean="0">
                <a:latin typeface="+mn-lt"/>
              </a:rPr>
            </a:br>
            <a:r>
              <a:rPr lang="ru-RU" sz="1300" dirty="0" smtClean="0">
                <a:latin typeface="+mn-lt"/>
              </a:rPr>
              <a:t>„Кузман Капидан“, „Окрвавен камен“ и др.</a:t>
            </a:r>
            <a:r>
              <a:rPr lang="ru-RU" sz="1300" dirty="0" smtClean="0"/>
              <a:t/>
            </a:r>
            <a:br>
              <a:rPr lang="ru-RU" sz="1300" dirty="0" smtClean="0"/>
            </a:br>
            <a:endParaRPr lang="mk-MK" sz="1300" dirty="0"/>
          </a:p>
        </p:txBody>
      </p:sp>
      <p:sp>
        <p:nvSpPr>
          <p:cNvPr id="3" name="Subtitle 2"/>
          <p:cNvSpPr>
            <a:spLocks noGrp="1"/>
          </p:cNvSpPr>
          <p:nvPr>
            <p:ph type="subTitle" idx="1"/>
          </p:nvPr>
        </p:nvSpPr>
        <p:spPr>
          <a:xfrm>
            <a:off x="1643270" y="3509963"/>
            <a:ext cx="9024729" cy="3262311"/>
          </a:xfrm>
        </p:spPr>
        <p:txBody>
          <a:bodyPr>
            <a:normAutofit fontScale="25000" lnSpcReduction="20000"/>
          </a:bodyPr>
          <a:lstStyle/>
          <a:p>
            <a:pPr algn="l"/>
            <a:r>
              <a:rPr lang="ru-RU" sz="5200" b="1" dirty="0" smtClean="0"/>
              <a:t>Карактеристики на драмата</a:t>
            </a:r>
          </a:p>
          <a:p>
            <a:pPr algn="l"/>
            <a:r>
              <a:rPr lang="ru-RU" sz="5200" b="1" dirty="0" smtClean="0"/>
              <a:t>„Чорбаџи Теодос“ </a:t>
            </a:r>
            <a:r>
              <a:rPr lang="ru-RU" sz="5200" dirty="0" smtClean="0"/>
              <a:t>е комедија на интригата што ќе ја подметне итриот Арсо за да го исмее чорбаџијата.</a:t>
            </a:r>
          </a:p>
          <a:p>
            <a:pPr algn="l"/>
            <a:r>
              <a:rPr lang="ru-RU" sz="5200" dirty="0" smtClean="0"/>
              <a:t>Инспирирана е од анегдотата за присилното кумство.</a:t>
            </a:r>
          </a:p>
          <a:p>
            <a:pPr algn="l"/>
            <a:r>
              <a:rPr lang="ru-RU" sz="5200" dirty="0" smtClean="0"/>
              <a:t>Во драмата има многу битово-социјални елементи.</a:t>
            </a:r>
          </a:p>
          <a:p>
            <a:pPr algn="l"/>
            <a:r>
              <a:rPr lang="ru-RU" sz="5200" dirty="0" smtClean="0"/>
              <a:t>Битови:</a:t>
            </a:r>
          </a:p>
          <a:p>
            <a:pPr algn="l"/>
            <a:r>
              <a:rPr lang="ru-RU" sz="5200" dirty="0" smtClean="0"/>
              <a:t>патријархалните односи во семејството — покорноста на сопругата, синот и сите останати кон главата на семејството;</a:t>
            </a:r>
          </a:p>
          <a:p>
            <a:pPr algn="l"/>
            <a:r>
              <a:rPr lang="ru-RU" sz="5200" dirty="0" smtClean="0"/>
              <a:t>избирањето на снаата од страна на родителите;</a:t>
            </a:r>
          </a:p>
          <a:p>
            <a:pPr algn="l"/>
            <a:r>
              <a:rPr lang="ru-RU" sz="5200" dirty="0" smtClean="0"/>
              <a:t>обичаите на кумството — пиењето, јадењето, песните, орото;</a:t>
            </a:r>
          </a:p>
          <a:p>
            <a:pPr algn="l"/>
            <a:r>
              <a:rPr lang="ru-RU" sz="5200" dirty="0" smtClean="0"/>
              <a:t>менталитетот на Ромите;</a:t>
            </a:r>
          </a:p>
          <a:p>
            <a:pPr algn="l"/>
            <a:r>
              <a:rPr lang="ru-RU" sz="5200" dirty="0" smtClean="0"/>
              <a:t>озборувањата во чаршијата;</a:t>
            </a:r>
          </a:p>
          <a:p>
            <a:pPr algn="l"/>
            <a:r>
              <a:rPr lang="ru-RU" sz="5200" dirty="0" smtClean="0"/>
              <a:t>итрината и ведрината на сиромашните и должниците итн.</a:t>
            </a:r>
          </a:p>
          <a:p>
            <a:pPr algn="l"/>
            <a:endParaRPr lang="ru-RU" dirty="0" smtClean="0"/>
          </a:p>
          <a:p>
            <a:pPr algn="l"/>
            <a:endParaRPr lang="ru-RU" dirty="0" smtClean="0"/>
          </a:p>
          <a:p>
            <a:pPr algn="l"/>
            <a:r>
              <a:rPr lang="ru-RU" dirty="0" smtClean="0"/>
              <a:t>.</a:t>
            </a:r>
            <a:endParaRPr lang="mk-MK" dirty="0"/>
          </a:p>
        </p:txBody>
      </p:sp>
    </p:spTree>
    <p:extLst>
      <p:ext uri="{BB962C8B-B14F-4D97-AF65-F5344CB8AC3E}">
        <p14:creationId xmlns:p14="http://schemas.microsoft.com/office/powerpoint/2010/main" val="21649271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573829"/>
          </a:xfrm>
        </p:spPr>
        <p:txBody>
          <a:bodyPr>
            <a:normAutofit/>
          </a:bodyPr>
          <a:lstStyle/>
          <a:p>
            <a:r>
              <a:rPr lang="ru-RU" sz="1300" dirty="0" smtClean="0">
                <a:latin typeface="+mn-lt"/>
              </a:rPr>
              <a:t>Митре: (и ја затвора со рака устата). Пс’с! Ами што, кум ли ќе го правам?</a:t>
            </a:r>
            <a:br>
              <a:rPr lang="ru-RU" sz="1300" dirty="0" smtClean="0">
                <a:latin typeface="+mn-lt"/>
              </a:rPr>
            </a:br>
            <a:r>
              <a:rPr lang="ru-RU" sz="1300" dirty="0" smtClean="0">
                <a:latin typeface="+mn-lt"/>
              </a:rPr>
              <a:t>Мара: (итро). Ако не да му ги сокриеме и да речеме ти не си донесол таква работа — пари во куќава.</a:t>
            </a:r>
            <a:br>
              <a:rPr lang="ru-RU" sz="1300" dirty="0" smtClean="0">
                <a:latin typeface="+mn-lt"/>
              </a:rPr>
            </a:br>
            <a:r>
              <a:rPr lang="ru-RU" sz="1300" dirty="0" smtClean="0">
                <a:latin typeface="+mn-lt"/>
              </a:rPr>
              <a:t>Митре: Не може, никој нас нè ќе ни верува. Секој ќе каже, кој што не оставил не бара… Овој не ги има спечалено со пот… Затоа ти велам: секирата на овега! (Брзо излегува).</a:t>
            </a:r>
            <a:br>
              <a:rPr lang="ru-RU" sz="1300" dirty="0" smtClean="0">
                <a:latin typeface="+mn-lt"/>
              </a:rPr>
            </a:br>
            <a:r>
              <a:rPr lang="ru-RU" sz="1300" dirty="0" smtClean="0">
                <a:latin typeface="+mn-lt"/>
              </a:rPr>
              <a:t/>
            </a:r>
            <a:br>
              <a:rPr lang="ru-RU" sz="1300" dirty="0" smtClean="0">
                <a:latin typeface="+mn-lt"/>
              </a:rPr>
            </a:br>
            <a:r>
              <a:rPr lang="ru-RU" sz="1300" b="1" dirty="0" smtClean="0">
                <a:latin typeface="+mn-lt"/>
              </a:rPr>
              <a:t>Петти чин</a:t>
            </a:r>
            <a:r>
              <a:rPr lang="ru-RU" sz="1300" dirty="0" smtClean="0">
                <a:latin typeface="+mn-lt"/>
              </a:rPr>
              <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Разврската во петтиот чин е трагична. Утрото Митре и Мара се соочуваат со гревот што го сториле. Старстите се стивнати, но од стореното не може да избегаат.</a:t>
            </a:r>
            <a:br>
              <a:rPr lang="ru-RU" sz="1300" dirty="0" smtClean="0">
                <a:latin typeface="+mn-lt"/>
              </a:rPr>
            </a:br>
            <a:r>
              <a:rPr lang="ru-RU" sz="1300" dirty="0" smtClean="0">
                <a:latin typeface="+mn-lt"/>
              </a:rPr>
              <a:t>Кога доаѓа Ката со семејството, тие почнуваат да се сомневаат дека направиле нешто уште пострашно. Ката ја открива вистината. Мајката не може да го издржи сознанието дека го убиле сопствениот син и умира од срцев удар, а таткото се прободува со нож.</a:t>
            </a:r>
            <a:br>
              <a:rPr lang="ru-RU" sz="1300" dirty="0" smtClean="0">
                <a:latin typeface="+mn-lt"/>
              </a:rPr>
            </a:br>
            <a:r>
              <a:rPr lang="ru-RU" sz="1300" dirty="0">
                <a:latin typeface="+mn-lt"/>
              </a:rPr>
              <a:t/>
            </a:r>
            <a:br>
              <a:rPr lang="ru-RU" sz="1300" dirty="0">
                <a:latin typeface="+mn-lt"/>
              </a:rPr>
            </a:br>
            <a:r>
              <a:rPr lang="ru-RU" sz="1300" dirty="0" smtClean="0">
                <a:latin typeface="+mn-lt"/>
              </a:rPr>
              <a:t/>
            </a:r>
            <a:br>
              <a:rPr lang="ru-RU" sz="1300" dirty="0" smtClean="0">
                <a:latin typeface="+mn-lt"/>
              </a:rPr>
            </a:br>
            <a:r>
              <a:rPr lang="ru-RU" sz="1300" dirty="0">
                <a:latin typeface="+mn-lt"/>
              </a:rPr>
              <a:t/>
            </a:r>
            <a:br>
              <a:rPr lang="ru-RU" sz="1300" dirty="0">
                <a:latin typeface="+mn-lt"/>
              </a:rPr>
            </a:br>
            <a:r>
              <a:rPr lang="ru-RU" sz="1300" dirty="0" smtClean="0">
                <a:latin typeface="+mn-lt"/>
              </a:rPr>
              <a:t/>
            </a:r>
            <a:br>
              <a:rPr lang="ru-RU" sz="1300" dirty="0" smtClean="0">
                <a:latin typeface="+mn-lt"/>
              </a:rPr>
            </a:br>
            <a:endParaRPr lang="mk-MK" sz="1300" dirty="0">
              <a:latin typeface="+mn-lt"/>
            </a:endParaRPr>
          </a:p>
        </p:txBody>
      </p:sp>
    </p:spTree>
    <p:extLst>
      <p:ext uri="{BB962C8B-B14F-4D97-AF65-F5344CB8AC3E}">
        <p14:creationId xmlns:p14="http://schemas.microsoft.com/office/powerpoint/2010/main" val="30118885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6740"/>
          </a:xfrm>
        </p:spPr>
        <p:txBody>
          <a:bodyPr>
            <a:normAutofit/>
          </a:bodyPr>
          <a:lstStyle/>
          <a:p>
            <a:r>
              <a:rPr lang="mk-MK" sz="2000" b="1" dirty="0" smtClean="0">
                <a:latin typeface="+mn-lt"/>
              </a:rPr>
              <a:t>ЗАДАЧИ</a:t>
            </a:r>
            <a:br>
              <a:rPr lang="mk-MK" sz="2000" b="1" dirty="0" smtClean="0">
                <a:latin typeface="+mn-lt"/>
              </a:rPr>
            </a:br>
            <a:r>
              <a:rPr lang="mk-MK" sz="2000" b="1" dirty="0" smtClean="0">
                <a:latin typeface="+mn-lt"/>
              </a:rPr>
              <a:t/>
            </a:r>
            <a:br>
              <a:rPr lang="mk-MK" sz="2000" b="1" dirty="0" smtClean="0">
                <a:latin typeface="+mn-lt"/>
              </a:rPr>
            </a:br>
            <a:r>
              <a:rPr lang="mk-MK" sz="2000" dirty="0" smtClean="0">
                <a:latin typeface="+mn-lt"/>
              </a:rPr>
              <a:t>1. На кој период припаѓаат драмите?</a:t>
            </a:r>
            <a:br>
              <a:rPr lang="mk-MK" sz="2000" dirty="0" smtClean="0">
                <a:latin typeface="+mn-lt"/>
              </a:rPr>
            </a:br>
            <a:r>
              <a:rPr lang="mk-MK" sz="2000" dirty="0" smtClean="0">
                <a:latin typeface="+mn-lt"/>
              </a:rPr>
              <a:t>2. Што е значајно за книжевното творештво на секој од авторите?</a:t>
            </a:r>
            <a:br>
              <a:rPr lang="mk-MK" sz="2000" dirty="0" smtClean="0">
                <a:latin typeface="+mn-lt"/>
              </a:rPr>
            </a:br>
            <a:r>
              <a:rPr lang="mk-MK" sz="2000" dirty="0" smtClean="0">
                <a:latin typeface="+mn-lt"/>
              </a:rPr>
              <a:t>3. Кои се темата, мотивот и идејата во секоја од драмите?</a:t>
            </a:r>
            <a:br>
              <a:rPr lang="mk-MK" sz="2000" dirty="0" smtClean="0">
                <a:latin typeface="+mn-lt"/>
              </a:rPr>
            </a:br>
            <a:r>
              <a:rPr lang="mk-MK" sz="2000" dirty="0" smtClean="0">
                <a:latin typeface="+mn-lt"/>
              </a:rPr>
              <a:t>4. Во колку чина е напишана секоја од драмите?</a:t>
            </a:r>
            <a:br>
              <a:rPr lang="mk-MK" sz="2000" dirty="0" smtClean="0">
                <a:latin typeface="+mn-lt"/>
              </a:rPr>
            </a:br>
            <a:r>
              <a:rPr lang="mk-MK" sz="2000" dirty="0" smtClean="0">
                <a:latin typeface="+mn-lt"/>
              </a:rPr>
              <a:t>5. Кои се етапите на драмското дејство во секоја од драмите?</a:t>
            </a:r>
            <a:br>
              <a:rPr lang="mk-MK" sz="2000" dirty="0" smtClean="0">
                <a:latin typeface="+mn-lt"/>
              </a:rPr>
            </a:br>
            <a:r>
              <a:rPr lang="mk-MK" sz="2000" dirty="0" smtClean="0">
                <a:latin typeface="+mn-lt"/>
              </a:rPr>
              <a:t>6. Кои се заедничките карактеристики на трите драми?</a:t>
            </a:r>
            <a:br>
              <a:rPr lang="mk-MK" sz="2000" dirty="0" smtClean="0">
                <a:latin typeface="+mn-lt"/>
              </a:rPr>
            </a:br>
            <a:r>
              <a:rPr lang="mk-MK" sz="2000" dirty="0" smtClean="0">
                <a:latin typeface="+mn-lt"/>
              </a:rPr>
              <a:t>7. Направи анализа на ликовите од секоја драма.</a:t>
            </a:r>
            <a:br>
              <a:rPr lang="mk-MK" sz="2000" dirty="0" smtClean="0">
                <a:latin typeface="+mn-lt"/>
              </a:rPr>
            </a:br>
            <a:r>
              <a:rPr lang="mk-MK" sz="2000" dirty="0" smtClean="0">
                <a:latin typeface="+mn-lt"/>
              </a:rPr>
              <a:t/>
            </a:r>
            <a:br>
              <a:rPr lang="mk-MK" sz="2000" dirty="0" smtClean="0">
                <a:latin typeface="+mn-lt"/>
              </a:rPr>
            </a:br>
            <a:r>
              <a:rPr lang="mk-MK" sz="2000" dirty="0">
                <a:latin typeface="+mn-lt"/>
              </a:rPr>
              <a:t/>
            </a:r>
            <a:br>
              <a:rPr lang="mk-MK" sz="2000" dirty="0">
                <a:latin typeface="+mn-lt"/>
              </a:rPr>
            </a:br>
            <a:r>
              <a:rPr lang="mk-MK" sz="2000" b="1" dirty="0" smtClean="0">
                <a:latin typeface="+mn-lt"/>
              </a:rPr>
              <a:t>ПРИЈАТНА РАБОТА! </a:t>
            </a:r>
            <a:r>
              <a:rPr lang="mk-MK" sz="2000" dirty="0">
                <a:latin typeface="+mn-lt"/>
              </a:rPr>
              <a:t/>
            </a:r>
            <a:br>
              <a:rPr lang="mk-MK" sz="2000" dirty="0">
                <a:latin typeface="+mn-lt"/>
              </a:rPr>
            </a:br>
            <a:r>
              <a:rPr lang="mk-MK" sz="2000" dirty="0" smtClean="0">
                <a:latin typeface="+mn-lt"/>
              </a:rPr>
              <a:t/>
            </a:r>
            <a:br>
              <a:rPr lang="mk-MK" sz="2000" dirty="0" smtClean="0">
                <a:latin typeface="+mn-lt"/>
              </a:rPr>
            </a:br>
            <a:r>
              <a:rPr lang="mk-MK" sz="2000" dirty="0">
                <a:latin typeface="+mn-lt"/>
              </a:rPr>
              <a:t/>
            </a:r>
            <a:br>
              <a:rPr lang="mk-MK" sz="2000" dirty="0">
                <a:latin typeface="+mn-lt"/>
              </a:rPr>
            </a:br>
            <a:r>
              <a:rPr lang="mk-MK" sz="2000" dirty="0" smtClean="0">
                <a:latin typeface="+mn-lt"/>
              </a:rPr>
              <a:t/>
            </a:r>
            <a:br>
              <a:rPr lang="mk-MK" sz="2000" dirty="0" smtClean="0">
                <a:latin typeface="+mn-lt"/>
              </a:rPr>
            </a:br>
            <a:r>
              <a:rPr lang="ru-RU" sz="1300" dirty="0">
                <a:latin typeface="+mn-lt"/>
              </a:rPr>
              <a:t>Подготвил: наставник Марија Тановска</a:t>
            </a:r>
            <a:br>
              <a:rPr lang="ru-RU" sz="1300" dirty="0">
                <a:latin typeface="+mn-lt"/>
              </a:rPr>
            </a:br>
            <a:r>
              <a:rPr lang="ru-RU" sz="1300" dirty="0">
                <a:latin typeface="+mn-lt"/>
              </a:rPr>
              <a:t>Материјалот е преземен од страната Македонски јазик и литература (https://makedonskijazik.mk/)</a:t>
            </a:r>
            <a:r>
              <a:rPr lang="mk-MK" sz="2000" dirty="0" smtClean="0">
                <a:latin typeface="+mn-lt"/>
              </a:rPr>
              <a:t/>
            </a:r>
            <a:br>
              <a:rPr lang="mk-MK" sz="2000" dirty="0" smtClean="0">
                <a:latin typeface="+mn-lt"/>
              </a:rPr>
            </a:br>
            <a:endParaRPr lang="mk-MK" sz="2000" b="1" dirty="0">
              <a:latin typeface="+mn-lt"/>
            </a:endParaRPr>
          </a:p>
        </p:txBody>
      </p:sp>
    </p:spTree>
    <p:extLst>
      <p:ext uri="{BB962C8B-B14F-4D97-AF65-F5344CB8AC3E}">
        <p14:creationId xmlns:p14="http://schemas.microsoft.com/office/powerpoint/2010/main" val="3262466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9287" y="323850"/>
            <a:ext cx="8918713" cy="3186113"/>
          </a:xfrm>
        </p:spPr>
        <p:txBody>
          <a:bodyPr>
            <a:normAutofit/>
          </a:bodyPr>
          <a:lstStyle/>
          <a:p>
            <a:pPr algn="l"/>
            <a:r>
              <a:rPr lang="ru-RU" sz="1300" dirty="0" smtClean="0">
                <a:latin typeface="+mn-lt"/>
              </a:rPr>
              <a:t>Социјални:</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поделеноста на луѓето на богати и сиромашни.</a:t>
            </a:r>
            <a:br>
              <a:rPr lang="ru-RU" sz="1300" dirty="0" smtClean="0">
                <a:latin typeface="+mn-lt"/>
              </a:rPr>
            </a:br>
            <a:r>
              <a:rPr lang="ru-RU" sz="1300" dirty="0" smtClean="0">
                <a:latin typeface="+mn-lt"/>
              </a:rPr>
              <a:t>Темата во драмата е забранетата љубов на двајца млади, а идејата е да се исмее надуениот чорбаџиски свет.</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Дејството се случува во Скопје, во турско време.</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Драмата е составена од три чина, а драмското дејствие е развиено во четири етапи:</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1. експозиција — семејната атмосфера и прикажување на доминантниот лик;</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2. заплет — воведување на конфликтот меѓу Арсо и Теодос;</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3. кулминација — подметнувањето на кумството;</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4. расплет — ослободување од кумството и дозволата за женидба.</a:t>
            </a:r>
            <a:endParaRPr lang="mk-MK" sz="1300" dirty="0">
              <a:latin typeface="+mn-lt"/>
            </a:endParaRPr>
          </a:p>
        </p:txBody>
      </p:sp>
      <p:sp>
        <p:nvSpPr>
          <p:cNvPr id="3" name="Subtitle 2"/>
          <p:cNvSpPr>
            <a:spLocks noGrp="1"/>
          </p:cNvSpPr>
          <p:nvPr>
            <p:ph type="subTitle" idx="1"/>
          </p:nvPr>
        </p:nvSpPr>
        <p:spPr>
          <a:xfrm>
            <a:off x="1749287" y="3602038"/>
            <a:ext cx="8918713" cy="3160712"/>
          </a:xfrm>
        </p:spPr>
        <p:txBody>
          <a:bodyPr>
            <a:noAutofit/>
          </a:bodyPr>
          <a:lstStyle/>
          <a:p>
            <a:pPr algn="l"/>
            <a:endParaRPr lang="ru-RU" sz="1300" dirty="0" smtClean="0"/>
          </a:p>
          <a:p>
            <a:pPr algn="l"/>
            <a:r>
              <a:rPr lang="ru-RU" sz="1300" b="1" dirty="0" smtClean="0"/>
              <a:t>Содржина на драмата</a:t>
            </a:r>
          </a:p>
          <a:p>
            <a:pPr algn="l"/>
            <a:r>
              <a:rPr lang="ru-RU" sz="1300" b="1" dirty="0" smtClean="0"/>
              <a:t>Прв чин</a:t>
            </a:r>
          </a:p>
          <a:p>
            <a:pPr algn="l"/>
            <a:r>
              <a:rPr lang="ru-RU" sz="1300" dirty="0" smtClean="0"/>
              <a:t>На почетокот од драмата е прикажана куќата на чорбаџијата Теодос, рано наутро, кога сите се будни, освен тој.</a:t>
            </a:r>
          </a:p>
          <a:p>
            <a:pPr algn="l"/>
            <a:r>
              <a:rPr lang="ru-RU" sz="1300" dirty="0" smtClean="0"/>
              <a:t>Преку смешните сцени се претставени односите во семејството.</a:t>
            </a:r>
          </a:p>
          <a:p>
            <a:pPr algn="l"/>
            <a:r>
              <a:rPr lang="ru-RU" sz="1300" dirty="0" smtClean="0"/>
              <a:t>Имено, часовникот застанал и на сите им е страв да го разудат чорбаџијата. Тој треба на време да стане за да оди да го види лозјето на Арсо, кое ќе му го земе заради неговите долгови.</a:t>
            </a:r>
          </a:p>
          <a:p>
            <a:pPr algn="l"/>
            <a:r>
              <a:rPr lang="ru-RU" sz="1300" dirty="0" smtClean="0"/>
              <a:t>Жена му на Теодос, Кева, се туфка дали да влезе кај мажа си. Таа знае дека тој секако ќе ѝ забележи, и ако го разбуди прерано и ако го разбуди предоцна.</a:t>
            </a:r>
          </a:p>
          <a:p>
            <a:pPr algn="l"/>
            <a:r>
              <a:rPr lang="ru-RU" sz="1300" dirty="0" smtClean="0"/>
              <a:t>И нивните слуги, Наца и Спиро, исто така, не сакаат да ризикуваат и тие да бидат виновни за нерасположението на господарот. Затоа, одбиваат да го разбудат.</a:t>
            </a:r>
            <a:endParaRPr lang="mk-MK" sz="1300" dirty="0"/>
          </a:p>
        </p:txBody>
      </p:sp>
    </p:spTree>
    <p:extLst>
      <p:ext uri="{BB962C8B-B14F-4D97-AF65-F5344CB8AC3E}">
        <p14:creationId xmlns:p14="http://schemas.microsoft.com/office/powerpoint/2010/main" val="3773573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1148" y="333375"/>
            <a:ext cx="10376452" cy="3176588"/>
          </a:xfrm>
        </p:spPr>
        <p:txBody>
          <a:bodyPr>
            <a:noAutofit/>
          </a:bodyPr>
          <a:lstStyle/>
          <a:p>
            <a:pPr algn="l"/>
            <a:r>
              <a:rPr lang="ru-RU" sz="1300" dirty="0" smtClean="0">
                <a:latin typeface="+mn-lt"/>
              </a:rPr>
              <a:t>Во куќата доаѓа и Ефка, тетката на Стојанка, која сака уште еднаш да ја помоли Кева да зборува со својот маж за остварувањето на љубовта на Стојанка и Томче. Стојанка е ќерка на самарџија, сиромашна, но убава и вредна девојка, а Томче е чорбаџискиот син, па затоа за нивната љубов Теодос не сака ни да слушне.</a:t>
            </a:r>
            <a:br>
              <a:rPr lang="ru-RU" sz="1300" dirty="0" smtClean="0">
                <a:latin typeface="+mn-lt"/>
              </a:rPr>
            </a:br>
            <a:r>
              <a:rPr lang="ru-RU" sz="1300" dirty="0" smtClean="0">
                <a:latin typeface="+mn-lt"/>
              </a:rPr>
              <a:t>При убедувањето Ефка ќе ѝ рече на Кева:</a:t>
            </a:r>
            <a:br>
              <a:rPr lang="ru-RU" sz="1300" dirty="0" smtClean="0">
                <a:latin typeface="+mn-lt"/>
              </a:rPr>
            </a:br>
            <a:r>
              <a:rPr lang="ru-RU" sz="1300" dirty="0" smtClean="0">
                <a:latin typeface="+mn-lt"/>
              </a:rPr>
              <a:t>„Другачки сме, сестро, се знаеме уште од малечки, можеме да си кажеме баре маките… Нѐ омажија за невидени и нечуени… А тие што си ги сакавме, ги оженија за други… Ете, толку години поминале, а меракот трае и тлее како запретан жар во срцето… И само пече и боли.“</a:t>
            </a:r>
            <a:br>
              <a:rPr lang="ru-RU" sz="1300" dirty="0" smtClean="0">
                <a:latin typeface="+mn-lt"/>
              </a:rPr>
            </a:br>
            <a:r>
              <a:rPr lang="ru-RU" sz="1300" dirty="0" smtClean="0">
                <a:latin typeface="+mn-lt"/>
              </a:rPr>
              <a:t>Преку овие зборови се гледа судирот на старото и новото, на традицијата која се почитува секаде, а особено во куќата на Теодос, и зачетокот на модерните сфаќања дека родителите не треба да ги одбираат сопружниците на своите деца, туку тие тоа треба самите да го сторат. Нив двете ги омажиле родителите за оние што им ги одбрале, но повеќе не мора да биде така.</a:t>
            </a:r>
            <a:br>
              <a:rPr lang="ru-RU" sz="1300" dirty="0" smtClean="0">
                <a:latin typeface="+mn-lt"/>
              </a:rPr>
            </a:br>
            <a:r>
              <a:rPr lang="ru-RU" sz="1300" dirty="0" smtClean="0">
                <a:latin typeface="+mn-lt"/>
              </a:rPr>
              <a:t>Тогаш се појавува и Томче, кој во разговорот со мајка си е решен одлучно да му се спротивстави на таткото и да ја земе за жена Стојанка. Се сили, дури и тргнува да го тепа. Но, кога му велат да го разбуди за на лозје, тој се повлекува, го покажува својот страв и нерешителност. Неговата младешка инаетливост, избрзаност и избувливост се гасат во моментот кога треба да се соочи со најсекојдневна работа — будењето на чорбаџијата.</a:t>
            </a:r>
            <a:br>
              <a:rPr lang="ru-RU" sz="1300" dirty="0" smtClean="0">
                <a:latin typeface="+mn-lt"/>
              </a:rPr>
            </a:br>
            <a:r>
              <a:rPr lang="ru-RU" sz="1300" dirty="0" smtClean="0">
                <a:latin typeface="+mn-lt"/>
              </a:rPr>
              <a:t>На крајот, никој не се осудува да го разбуди и одлучуваат да почекаат тој самиот да стане. Неговото будење и неговата личност се комични од почетокот до крајот на драмата. Всушност, и целта е таа: да се исмее чорбаџијата, неговото однесување, неговото претерување.</a:t>
            </a:r>
            <a:endParaRPr lang="mk-MK" sz="1300" dirty="0">
              <a:latin typeface="+mn-lt"/>
            </a:endParaRPr>
          </a:p>
        </p:txBody>
      </p:sp>
      <p:sp>
        <p:nvSpPr>
          <p:cNvPr id="3" name="Subtitle 2"/>
          <p:cNvSpPr>
            <a:spLocks noGrp="1"/>
          </p:cNvSpPr>
          <p:nvPr>
            <p:ph type="subTitle" idx="1"/>
          </p:nvPr>
        </p:nvSpPr>
        <p:spPr>
          <a:xfrm>
            <a:off x="901147" y="3602038"/>
            <a:ext cx="10628243" cy="2951162"/>
          </a:xfrm>
        </p:spPr>
        <p:txBody>
          <a:bodyPr>
            <a:noAutofit/>
          </a:bodyPr>
          <a:lstStyle/>
          <a:p>
            <a:pPr algn="l"/>
            <a:r>
              <a:rPr lang="ru-RU" sz="1300" dirty="0" smtClean="0"/>
              <a:t>Кога станува, Теодос сака сите да се вртат околу него, да му помагаат, да го облекуваат, да го четкаат до последното влакно, да не му остане ни една трошка нечистотија на него. Претерано е педантен и прецизен, со сите е груб, надмен, ги омаловажува и ги смета за многу пониски од себе. Тој е големиот газда.</a:t>
            </a:r>
          </a:p>
          <a:p>
            <a:pPr algn="l"/>
            <a:r>
              <a:rPr lang="ru-RU" sz="1300" dirty="0" smtClean="0"/>
              <a:t>Томче доаѓа да зборува со него, но не храбро како што посакува и како што се сили, туку со наведната глава. Иако ја искажува својата желба и намера, тој не може да му се спротивстави на татковото бескомпромисно НЕ. Затоа е комичен. Силен и бестрашен, целосно одлучен во остварувањето на намерата да се ожени со Стојанка, пред таткото спласнува и станува помал од зрнце.</a:t>
            </a:r>
          </a:p>
          <a:p>
            <a:pPr algn="l"/>
            <a:r>
              <a:rPr lang="ru-RU" sz="1300" dirty="0" smtClean="0"/>
              <a:t>Смешна е и појавата на слугата Спиро, кој понекогаш се заборава и зборува исто како Теодос, повторувајќи ги неговите зборови и имитирајќи му го гласот и начинот на зборување. Иако тој воопшто не мисли така, му вели на Томче дека Стојанка не е за него, дека таа имала црно под ноктите, дека е нечиста и недостојна.</a:t>
            </a:r>
          </a:p>
          <a:p>
            <a:pPr algn="l"/>
            <a:r>
              <a:rPr lang="ru-RU" sz="1300" dirty="0" smtClean="0"/>
              <a:t>Пред да тргне на лозје, Кева уште еднаш се обидува да зборува со Теодос за Стојанка, но тој и одвраќа:</a:t>
            </a:r>
          </a:p>
          <a:p>
            <a:pPr algn="l"/>
            <a:r>
              <a:rPr lang="ru-RU" sz="1300" dirty="0" smtClean="0"/>
              <a:t>„А и каква може да биде девојка од таква куќа? Татко ѝ самарџија. Со него ли да се засватам? Поарно самар на грбот да си ставам. Таа да ми влезе во куќава! Каков ред, каква чистота ќе биде? Не врткај ме повеќе, работа ме чека, не е ред!“</a:t>
            </a:r>
          </a:p>
          <a:p>
            <a:pPr algn="l"/>
            <a:r>
              <a:rPr lang="ru-RU" sz="1300" dirty="0" smtClean="0"/>
              <a:t>За Теодос е неприфатливо да се измешаат социјалните слоеви, неприфатливо е сиромашната (а со тоа и „валкана“) девојка да стане негова снаа.</a:t>
            </a:r>
            <a:endParaRPr lang="mk-MK" sz="1300" dirty="0"/>
          </a:p>
        </p:txBody>
      </p:sp>
    </p:spTree>
    <p:extLst>
      <p:ext uri="{BB962C8B-B14F-4D97-AF65-F5344CB8AC3E}">
        <p14:creationId xmlns:p14="http://schemas.microsoft.com/office/powerpoint/2010/main" val="3765813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7" y="0"/>
            <a:ext cx="10704442" cy="6858000"/>
          </a:xfrm>
        </p:spPr>
        <p:txBody>
          <a:bodyPr>
            <a:normAutofit/>
          </a:bodyPr>
          <a:lstStyle/>
          <a:p>
            <a:r>
              <a:rPr lang="ru-RU" sz="1300" b="1" dirty="0" smtClean="0">
                <a:latin typeface="+mn-lt"/>
              </a:rPr>
              <a:t>Втор чин</a:t>
            </a:r>
            <a:r>
              <a:rPr lang="ru-RU" sz="1300" dirty="0" smtClean="0"/>
              <a:t/>
            </a:r>
            <a:br>
              <a:rPr lang="ru-RU" sz="1300" dirty="0" smtClean="0"/>
            </a:br>
            <a:r>
              <a:rPr lang="ru-RU" sz="1300" dirty="0" smtClean="0">
                <a:latin typeface="+mn-lt"/>
              </a:rPr>
              <a:t>Hа почетокот од вториот чин е претставена чистата и силна љубов меѓу Томче и Стојанка, но и притисокот што таа го врши за побрзо разрешување на ситуацијата. Таа вели дека до вечер мора да знае дали тој ќе ја земе, зашто и други момчиња се интересираат за неа, а и за да не се посрамува пред светот.</a:t>
            </a:r>
            <a:br>
              <a:rPr lang="ru-RU" sz="1300" dirty="0" smtClean="0">
                <a:latin typeface="+mn-lt"/>
              </a:rPr>
            </a:br>
            <a:r>
              <a:rPr lang="ru-RU" sz="1300" dirty="0" smtClean="0">
                <a:latin typeface="+mn-lt"/>
              </a:rPr>
              <a:t>Арсо, пак, на пат кон лозјето што го загубил заради долгот кон Теодос, смислува начин како да си го задржи. Тој е ведар и расположен иако се наоѓа во таква ситуација.</a:t>
            </a:r>
            <a:br>
              <a:rPr lang="ru-RU" sz="1300" dirty="0" smtClean="0">
                <a:latin typeface="+mn-lt"/>
              </a:rPr>
            </a:br>
            <a:r>
              <a:rPr lang="ru-RU" sz="1300" dirty="0" smtClean="0">
                <a:latin typeface="+mn-lt"/>
              </a:rPr>
              <a:t>Дејствието се префрла на група Роми кои бараат нов кум за бебето што им се родило, бидејќи стариот умрел. Според христијанскиот обичај, првиот што ќе наиде треба да им стане кум.</a:t>
            </a:r>
            <a:br>
              <a:rPr lang="ru-RU" sz="1300" dirty="0" smtClean="0">
                <a:latin typeface="+mn-lt"/>
              </a:rPr>
            </a:br>
            <a:r>
              <a:rPr lang="ru-RU" sz="1300" dirty="0" smtClean="0">
                <a:latin typeface="+mn-lt"/>
              </a:rPr>
              <a:t>Арсо ги здогледува и почнува да си замислува колку би било убаво прв да нагази Теодос за да може да му се потсмева, да му се одмазди, да го види и него во безизлезна ситуација. Затоа, смислува начин да го намести „нагазувањето“.</a:t>
            </a:r>
            <a:br>
              <a:rPr lang="ru-RU" sz="1300" dirty="0" smtClean="0">
                <a:latin typeface="+mn-lt"/>
              </a:rPr>
            </a:br>
            <a:r>
              <a:rPr lang="ru-RU" sz="1300" dirty="0" smtClean="0">
                <a:latin typeface="+mn-lt"/>
              </a:rPr>
              <a:t>Прво налетува пијан селанец, кого Арсо едвај успева да го одврати, потоа се појавува и Спиро, слугата на Теодос, кого, исто така, многу тешко ќе го врати, но сепак успева. Конечно, патот е расчистен и се појавува Теодос. Тргнуваат заедно кон лозјето, но Арсо се подвраќа, божем заборавил нешто таму каде што прилегнал да го чека, а Теодос продолжува сам — нагазувајќи право на бебето од Циганите. Тој се наоѓа во небрано, но никако не сака да прифати да им биде кум.</a:t>
            </a:r>
            <a:br>
              <a:rPr lang="ru-RU" sz="1300" dirty="0" smtClean="0">
                <a:latin typeface="+mn-lt"/>
              </a:rPr>
            </a:br>
            <a:r>
              <a:rPr lang="ru-RU" sz="1300" dirty="0" smtClean="0">
                <a:latin typeface="+mn-lt"/>
              </a:rPr>
              <a:t/>
            </a:r>
            <a:br>
              <a:rPr lang="ru-RU" sz="1300" dirty="0" smtClean="0">
                <a:latin typeface="+mn-lt"/>
              </a:rPr>
            </a:br>
            <a:r>
              <a:rPr lang="ru-RU" sz="1300" b="1" dirty="0" smtClean="0">
                <a:latin typeface="+mn-lt"/>
              </a:rPr>
              <a:t>Трет чин</a:t>
            </a:r>
            <a:r>
              <a:rPr lang="ru-RU" sz="1300" dirty="0" smtClean="0">
                <a:latin typeface="+mn-lt"/>
              </a:rPr>
              <a:t/>
            </a:r>
            <a:br>
              <a:rPr lang="ru-RU" sz="1300" dirty="0" smtClean="0">
                <a:latin typeface="+mn-lt"/>
              </a:rPr>
            </a:br>
            <a:r>
              <a:rPr lang="ru-RU" sz="1300" dirty="0" smtClean="0">
                <a:latin typeface="+mn-lt"/>
              </a:rPr>
              <a:t>Дејствието на третиот чин се случува на Арсовото лозје, на Водно. Таму доаѓаат Ефка и Стојанка, а добродушниот и ведар Арсо се обидува да ѝ помогне на девојката и да го одоброволи Теодос. И покрај фалбите на Арсо, дека таа е убава, вредна, брза, чиста, Теодос се однесува надмено, не сака да ја погледне и луто ја навредува не прифаќајќи ја чашата со вода од нејзината рака.</a:t>
            </a:r>
            <a:br>
              <a:rPr lang="ru-RU" sz="1300" dirty="0" smtClean="0">
                <a:latin typeface="+mn-lt"/>
              </a:rPr>
            </a:br>
            <a:r>
              <a:rPr lang="ru-RU" sz="1300" dirty="0" smtClean="0">
                <a:latin typeface="+mn-lt"/>
              </a:rPr>
              <a:t>Се слушаат свирки од далеку и се приближуваат Циганите за да го развеселат својот нов кум. Арсо ликува заради чувството што тие го предизвикуваат кај Теодос. За уште повеќе да си поигра со него, му вели да се скрие во колипката која е нечиста и полна со болви. Теодос ќе мора и таа грозотија да ја истрпи, само за да избега од поголемото зло.</a:t>
            </a:r>
            <a:br>
              <a:rPr lang="ru-RU" sz="1300" dirty="0" smtClean="0">
                <a:latin typeface="+mn-lt"/>
              </a:rPr>
            </a:br>
            <a:r>
              <a:rPr lang="ru-RU" sz="1300" dirty="0" smtClean="0">
                <a:latin typeface="+mn-lt"/>
              </a:rPr>
              <a:t>Циганите со свирките, мезето и ракијата, се подготвуваат да си одат, бидејќи не го нашле Теодоса, но Арсо им дава знак дека тој е скриен, па тие ја прифаќаат играта и велат дека ќе одат кај него дома. Вознемирен, Чорбаџи Теодос излегува од колибата, целиот извалкан и прекриен со слама. Од мака, иако прво одбива, тој заседнува и почнува да пие со Циганите, прво од чаша, а потоа и од заедничкото шише. Тој никогаш не пиел алкохол, не пушел, а најмалку помислувал да седи со Цигани и да го прави тоа со нив.</a:t>
            </a:r>
            <a:br>
              <a:rPr lang="ru-RU" sz="1300" dirty="0" smtClean="0">
                <a:latin typeface="+mn-lt"/>
              </a:rPr>
            </a:br>
            <a:r>
              <a:rPr lang="ru-RU" sz="1300" dirty="0" smtClean="0">
                <a:latin typeface="+mn-lt"/>
              </a:rPr>
              <a:t>Не може да се помири со она што му се случува и вели:</a:t>
            </a:r>
            <a:br>
              <a:rPr lang="ru-RU" sz="1300" dirty="0" smtClean="0">
                <a:latin typeface="+mn-lt"/>
              </a:rPr>
            </a:br>
            <a:r>
              <a:rPr lang="ru-RU" sz="1300" dirty="0" smtClean="0">
                <a:latin typeface="+mn-lt"/>
              </a:rPr>
              <a:t>„Јас на овој ред! Јас ова да го дочекам во мојот живот… Е, што ти бил животот. Лажовен, лизгав: одиш, одиш, исправен, силен, чист и — одеднаш паднат во кал, извалкан, смачкан… Живот!…“</a:t>
            </a:r>
            <a:br>
              <a:rPr lang="ru-RU" sz="1300" dirty="0" smtClean="0">
                <a:latin typeface="+mn-lt"/>
              </a:rPr>
            </a:br>
            <a:r>
              <a:rPr lang="ru-RU" sz="1300" dirty="0" smtClean="0">
                <a:latin typeface="+mn-lt"/>
              </a:rPr>
              <a:t>Ситуацијата кулминира кога Циганите и Арсо успеваат да го фатат Теодоса на оро, па дури го натерале и да го заводи орото, како вистински кум.</a:t>
            </a:r>
            <a:br>
              <a:rPr lang="ru-RU" sz="1300" dirty="0" smtClean="0">
                <a:latin typeface="+mn-lt"/>
              </a:rPr>
            </a:br>
            <a:r>
              <a:rPr lang="ru-RU" sz="1300" dirty="0" smtClean="0">
                <a:latin typeface="+mn-lt"/>
              </a:rPr>
              <a:t>Кога доаѓаат жените, Кева и Наца со ручекот, не можат да им поверуваат на очите. Тогаш и Теодос се освестува и почнува да го негира и одбива кумството. Се појавува и Томче, и тој како татко му опијанет. Решен е да го истера своето по секоја цена. Тој дури се заканува дека ќе се избоде со нож, ако татко му не му даде благослов за Стојанка.</a:t>
            </a:r>
            <a:br>
              <a:rPr lang="ru-RU" sz="1300" dirty="0" smtClean="0">
                <a:latin typeface="+mn-lt"/>
              </a:rPr>
            </a:br>
            <a:r>
              <a:rPr lang="ru-RU" sz="1300" dirty="0" smtClean="0">
                <a:latin typeface="+mn-lt"/>
              </a:rPr>
              <a:t>Теодос, сосема избезумен, очаен, цигански кум и самарџиски сват, не може да најде излез. Тогаш итриот Арсо, во замена за лозјето, му нуди помош. Му предлага да му дозволи на Томче да ја земе Стојанка, но и да го земе кумството. Томче сѐ би направил за својата љубов и затоа ја прифаќа спогодбата.</a:t>
            </a:r>
            <a:br>
              <a:rPr lang="ru-RU" sz="1300" dirty="0" smtClean="0">
                <a:latin typeface="+mn-lt"/>
              </a:rPr>
            </a:br>
            <a:r>
              <a:rPr lang="ru-RU" sz="1300" dirty="0" smtClean="0">
                <a:latin typeface="+mn-lt"/>
              </a:rPr>
              <a:t>Теодос исмеан дури и од слугите си заминува да се скрие од срамот.</a:t>
            </a:r>
            <a:endParaRPr lang="mk-MK" sz="1300" dirty="0">
              <a:latin typeface="+mn-lt"/>
            </a:endParaRPr>
          </a:p>
        </p:txBody>
      </p:sp>
    </p:spTree>
    <p:extLst>
      <p:ext uri="{BB962C8B-B14F-4D97-AF65-F5344CB8AC3E}">
        <p14:creationId xmlns:p14="http://schemas.microsoft.com/office/powerpoint/2010/main" val="3734155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370998"/>
          </a:xfrm>
        </p:spPr>
        <p:txBody>
          <a:bodyPr>
            <a:normAutofit/>
          </a:bodyPr>
          <a:lstStyle/>
          <a:p>
            <a:pPr algn="ctr"/>
            <a:r>
              <a:rPr lang="mk-MK" sz="2000" dirty="0" smtClean="0">
                <a:effectLst>
                  <a:outerShdw blurRad="38100" dist="38100" dir="2700000" algn="tl">
                    <a:srgbClr val="000000">
                      <a:alpha val="43137"/>
                    </a:srgbClr>
                  </a:outerShdw>
                </a:effectLst>
                <a:latin typeface="+mn-lt"/>
              </a:rPr>
              <a:t/>
            </a:r>
            <a:br>
              <a:rPr lang="mk-MK" sz="2000" dirty="0" smtClean="0">
                <a:effectLst>
                  <a:outerShdw blurRad="38100" dist="38100" dir="2700000" algn="tl">
                    <a:srgbClr val="000000">
                      <a:alpha val="43137"/>
                    </a:srgbClr>
                  </a:outerShdw>
                </a:effectLst>
                <a:latin typeface="+mn-lt"/>
              </a:rPr>
            </a:br>
            <a:r>
              <a:rPr lang="mk-MK" sz="2000" dirty="0" smtClean="0">
                <a:effectLst>
                  <a:outerShdw blurRad="38100" dist="38100" dir="2700000" algn="tl">
                    <a:srgbClr val="000000">
                      <a:alpha val="43137"/>
                    </a:srgbClr>
                  </a:outerShdw>
                </a:effectLst>
                <a:latin typeface="+mn-lt"/>
              </a:rPr>
              <a:t/>
            </a:r>
            <a:br>
              <a:rPr lang="mk-MK" sz="2000" dirty="0" smtClean="0">
                <a:effectLst>
                  <a:outerShdw blurRad="38100" dist="38100" dir="2700000" algn="tl">
                    <a:srgbClr val="000000">
                      <a:alpha val="43137"/>
                    </a:srgbClr>
                  </a:outerShdw>
                </a:effectLst>
                <a:latin typeface="+mn-lt"/>
              </a:rPr>
            </a:br>
            <a:r>
              <a:rPr lang="mk-MK" sz="2000" dirty="0" smtClean="0">
                <a:effectLst>
                  <a:outerShdw blurRad="38100" dist="38100" dir="2700000" algn="tl">
                    <a:srgbClr val="000000">
                      <a:alpha val="43137"/>
                    </a:srgbClr>
                  </a:outerShdw>
                </a:effectLst>
                <a:latin typeface="+mn-lt"/>
              </a:rPr>
              <a:t>Печалбари – Антон Панов</a:t>
            </a:r>
            <a:endParaRPr lang="mk-MK" sz="2000"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764905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81675"/>
          </a:xfrm>
        </p:spPr>
        <p:txBody>
          <a:bodyPr>
            <a:noAutofit/>
          </a:bodyPr>
          <a:lstStyle/>
          <a:p>
            <a:r>
              <a:rPr lang="ru-RU" sz="1300" b="1" dirty="0" smtClean="0">
                <a:latin typeface="+mn-lt"/>
              </a:rPr>
              <a:t>Антон Панов </a:t>
            </a:r>
            <a:r>
              <a:rPr lang="ru-RU" sz="1300" dirty="0" smtClean="0">
                <a:latin typeface="+mn-lt"/>
              </a:rPr>
              <a:t>(1905/6—1968) е роден во Стар Дојран.</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Основното училиште го започнал во Дојран, а го завршил во Струмица, каде неговото семејство се преселило во текот на Првата светска војна, бидејќи нивната куќа била целосно разрушена.</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Гимназија учел во Белград, но паралелно го посетувал Музичкото училиште, каде учел виолина и соло пеење. Кога го прекинал гимназиското школување работел како хорист во Белградската опера. Ноќе, по претставите се враќал пешки дома и се соочувал со животот на земјаците, печалбарски работници. Тој се заинтересирал за нивниот живот и така дошол до мотивот на „Печалбари“.</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Во 1933 година Панов ќе ја предаде драмата на Народниот театар во Белград, но тие не биле заинтересирани и ја одбиле иако тамошниот режисер сакал да ја прифати. Кога режисерот ќе премине на работа во Скопскиот театар, ќе ја побара драмата. Премиерата се одржала на 3.3.1936 година. По театарската сезона, отишол во Петроварадин каде се оженил.</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За време на Втората светска војна Панов работи во Софискиот театар како помошник-режисер и ќе се разочара зашто ќе сфати дека бил искористен за политички цели. Ќе се повлече во Дојран каде уште претходно направил воденица со идеја да прави мало стопанство.</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По војната сметал дека треба да има водечки збор во тукушто оформениот Македонски народен театар, а кога во тоа не успеал, решил демонстративно да ја напушти Македонија. Отишол во Петроварадин, каде живеел до смртта на жена си во 1957 година. Се вратил во Скопје, каде по вторпат се оженил. 1967 година ќе ја добие наградата 11 Октомври — за животно дело, а следната година умира во Струмица, каде е и погребан.</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 </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Литературно творештво</a:t>
            </a:r>
            <a:br>
              <a:rPr lang="ru-RU" sz="1300" dirty="0" smtClean="0">
                <a:latin typeface="+mn-lt"/>
              </a:rPr>
            </a:br>
            <a:r>
              <a:rPr lang="ru-RU" sz="1300" dirty="0" smtClean="0">
                <a:latin typeface="+mn-lt"/>
              </a:rPr>
              <a:t>Панов пишувал:</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поезија: „Стихови“, „Роденденот на Серјожа Јегоркин“, „Беда во колибата“;</a:t>
            </a:r>
            <a:br>
              <a:rPr lang="ru-RU" sz="1300" dirty="0" smtClean="0">
                <a:latin typeface="+mn-lt"/>
              </a:rPr>
            </a:br>
            <a:r>
              <a:rPr lang="ru-RU" sz="1300" dirty="0" smtClean="0">
                <a:latin typeface="+mn-lt"/>
              </a:rPr>
              <a:t>раскази: „Тинка“, „Чапа“, „Белуши“, „Орденот на Св.Сава од петти степен“ и</a:t>
            </a:r>
            <a:br>
              <a:rPr lang="ru-RU" sz="1300" dirty="0" smtClean="0">
                <a:latin typeface="+mn-lt"/>
              </a:rPr>
            </a:br>
            <a:r>
              <a:rPr lang="ru-RU" sz="1300" dirty="0" smtClean="0">
                <a:latin typeface="+mn-lt"/>
              </a:rPr>
              <a:t>драми: „Пиликатник“, „Печалбари“, „Стега“, „Преродени“, „Градинар“. Сепак, најголем успех доживеал со драмата „Печалбари“.</a:t>
            </a:r>
            <a:br>
              <a:rPr lang="ru-RU" sz="1300" dirty="0" smtClean="0">
                <a:latin typeface="+mn-lt"/>
              </a:rPr>
            </a:br>
            <a:r>
              <a:rPr lang="ru-RU" sz="1300" dirty="0" smtClean="0">
                <a:latin typeface="+mn-lt"/>
              </a:rPr>
              <a:t> </a:t>
            </a:r>
            <a:endParaRPr lang="mk-MK" sz="1300" dirty="0">
              <a:latin typeface="+mn-lt"/>
            </a:endParaRPr>
          </a:p>
        </p:txBody>
      </p:sp>
    </p:spTree>
    <p:extLst>
      <p:ext uri="{BB962C8B-B14F-4D97-AF65-F5344CB8AC3E}">
        <p14:creationId xmlns:p14="http://schemas.microsoft.com/office/powerpoint/2010/main" val="1630737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5836383"/>
          </a:xfrm>
        </p:spPr>
        <p:txBody>
          <a:bodyPr>
            <a:normAutofit/>
          </a:bodyPr>
          <a:lstStyle/>
          <a:p>
            <a:r>
              <a:rPr lang="ru-RU" sz="1300" b="1" dirty="0" smtClean="0">
                <a:latin typeface="+mn-lt"/>
              </a:rPr>
              <a:t>Карактеристики на драмата</a:t>
            </a:r>
            <a:r>
              <a:rPr lang="ru-RU" sz="1300" dirty="0" smtClean="0">
                <a:latin typeface="+mn-lt"/>
              </a:rPr>
              <a:t/>
            </a:r>
            <a:br>
              <a:rPr lang="ru-RU" sz="1300" dirty="0" smtClean="0">
                <a:latin typeface="+mn-lt"/>
              </a:rPr>
            </a:br>
            <a:r>
              <a:rPr lang="ru-RU" sz="1300" dirty="0" smtClean="0">
                <a:latin typeface="+mn-lt"/>
              </a:rPr>
              <a:t> </a:t>
            </a:r>
            <a:br>
              <a:rPr lang="ru-RU" sz="1300" dirty="0" smtClean="0">
                <a:latin typeface="+mn-lt"/>
              </a:rPr>
            </a:br>
            <a:r>
              <a:rPr lang="ru-RU" sz="1300" dirty="0" smtClean="0">
                <a:latin typeface="+mn-lt"/>
              </a:rPr>
              <a:t/>
            </a:r>
            <a:br>
              <a:rPr lang="ru-RU" sz="1300" dirty="0" smtClean="0">
                <a:latin typeface="+mn-lt"/>
              </a:rPr>
            </a:br>
            <a:r>
              <a:rPr lang="ru-RU" sz="1300" b="1" dirty="0" smtClean="0">
                <a:latin typeface="+mn-lt"/>
              </a:rPr>
              <a:t>„Печалбари“ </a:t>
            </a:r>
            <a:r>
              <a:rPr lang="ru-RU" sz="1300" dirty="0" smtClean="0">
                <a:latin typeface="+mn-lt"/>
              </a:rPr>
              <a:t>е драма во четири чина и драмско дејство развиено во пет етапи.</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Етапите во драмата се:</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експозиција — запознавање со ликовите и Јордан како носител на семејната трагедија;</a:t>
            </a:r>
            <a:br>
              <a:rPr lang="ru-RU" sz="1300" dirty="0" smtClean="0">
                <a:latin typeface="+mn-lt"/>
              </a:rPr>
            </a:br>
            <a:r>
              <a:rPr lang="ru-RU" sz="1300" dirty="0" smtClean="0">
                <a:latin typeface="+mn-lt"/>
              </a:rPr>
              <a:t>заплет — Костадин, како носител на новите сфаќања (против купување на невестата и против печалбарството);</a:t>
            </a:r>
            <a:br>
              <a:rPr lang="ru-RU" sz="1300" dirty="0" smtClean="0">
                <a:latin typeface="+mn-lt"/>
              </a:rPr>
            </a:br>
            <a:r>
              <a:rPr lang="ru-RU" sz="1300" dirty="0" smtClean="0">
                <a:latin typeface="+mn-lt"/>
              </a:rPr>
              <a:t>кулминација — доаѓањето на Јордан да си ги земе парите;</a:t>
            </a:r>
            <a:br>
              <a:rPr lang="ru-RU" sz="1300" dirty="0" smtClean="0">
                <a:latin typeface="+mn-lt"/>
              </a:rPr>
            </a:br>
            <a:r>
              <a:rPr lang="ru-RU" sz="1300" dirty="0" smtClean="0">
                <a:latin typeface="+mn-lt"/>
              </a:rPr>
              <a:t>перипетија — печалбарскиот живот, болеста и смртта на Костадин;</a:t>
            </a:r>
            <a:br>
              <a:rPr lang="ru-RU" sz="1300" dirty="0" smtClean="0">
                <a:latin typeface="+mn-lt"/>
              </a:rPr>
            </a:br>
            <a:r>
              <a:rPr lang="ru-RU" sz="1300" dirty="0" smtClean="0">
                <a:latin typeface="+mn-lt"/>
              </a:rPr>
              <a:t>расплет — враќање на печалбарите, предавањето на парите и судбината на печалбарската жена.</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„Печалбари“ е битово-социјална драма со мотиви од печалбарскиот живот.</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Битово — значи дека е опфатен начинот на живеење, обичаите на Македонците; а социјална, бидејќи е прикажан судирот меѓу богатите и сиромашните и печалбарството — како нужност да се спечали.</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Темата во драмата е љубовта на двајца млади, поради која момчето е принудено да оди на печалба.</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Во драмата се испреплетуваат неколку мотиви: печалбарството, мотивот на парите, мотивот на љубовта и на традицијата. Парите се сепак движечкиот мотив, тие се средство за живот, за богатење, за купување невеста, за уништување на семејството, за одење на печалба и смисла за живеење (на Јордан му се и срце и душа).</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Идејата во драмата е да го прикаже животот на Македонците во првата половина на XX век.</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Дејствието се случува во едно село во Западна Македонија (освен една сцена во Белград) кон крајот на триесеттите години од XX век.</a:t>
            </a:r>
            <a:br>
              <a:rPr lang="ru-RU" sz="1300" dirty="0" smtClean="0">
                <a:latin typeface="+mn-lt"/>
              </a:rPr>
            </a:br>
            <a:r>
              <a:rPr lang="ru-RU" sz="1300" dirty="0" smtClean="0">
                <a:latin typeface="+mn-lt"/>
              </a:rPr>
              <a:t> </a:t>
            </a:r>
            <a:br>
              <a:rPr lang="ru-RU" sz="1300" dirty="0" smtClean="0">
                <a:latin typeface="+mn-lt"/>
              </a:rPr>
            </a:br>
            <a:endParaRPr lang="mk-MK" sz="1300" dirty="0">
              <a:latin typeface="+mn-lt"/>
            </a:endParaRPr>
          </a:p>
        </p:txBody>
      </p:sp>
    </p:spTree>
    <p:extLst>
      <p:ext uri="{BB962C8B-B14F-4D97-AF65-F5344CB8AC3E}">
        <p14:creationId xmlns:p14="http://schemas.microsoft.com/office/powerpoint/2010/main" val="22880799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6492875"/>
          </a:xfrm>
        </p:spPr>
        <p:txBody>
          <a:bodyPr>
            <a:normAutofit fontScale="90000"/>
          </a:bodyPr>
          <a:lstStyle/>
          <a:p>
            <a:r>
              <a:rPr lang="ru-RU" sz="1400" b="1" dirty="0" smtClean="0">
                <a:latin typeface="+mn-lt"/>
              </a:rPr>
              <a:t>Содржина на драмата</a:t>
            </a:r>
            <a:br>
              <a:rPr lang="ru-RU" sz="1400" b="1" dirty="0" smtClean="0">
                <a:latin typeface="+mn-lt"/>
              </a:rPr>
            </a:br>
            <a:r>
              <a:rPr lang="ru-RU" sz="1400" b="1" dirty="0" smtClean="0">
                <a:latin typeface="+mn-lt"/>
              </a:rPr>
              <a:t> </a:t>
            </a:r>
            <a:br>
              <a:rPr lang="ru-RU" sz="1400" b="1" dirty="0" smtClean="0">
                <a:latin typeface="+mn-lt"/>
              </a:rPr>
            </a:br>
            <a:r>
              <a:rPr lang="ru-RU" sz="1400" b="1" dirty="0" smtClean="0">
                <a:latin typeface="+mn-lt"/>
              </a:rPr>
              <a:t>Во првиот чин </a:t>
            </a:r>
            <a:r>
              <a:rPr lang="ru-RU" sz="1400" dirty="0" smtClean="0">
                <a:latin typeface="+mn-lt"/>
              </a:rPr>
              <a:t>од драмата е претставена богата македонска куќа, домот на девојката Симка.</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Преку разговорот на Симка со своето помало братче Стојче, авторот нè воведува во светот на драмата. Таа му дава да јаде и го распрашува што дознал. Тој кажува дека уште утрото се најавиле стројници од две страни: од Ѓурѓиновци за Јован (од богато семејство) и од Итромановци за Костадин (сиромашен, но кого Симка го сака).</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Братчето е наклонето кон побогатите бидејќи тие ќе му дадат повеќе подароци, на што Симка му одвраќа: „Магаре ниедно! Уште од малечко со татковите очи гледа…“</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Јордан е нивниот татко, богат лихвар, кој гледа сè низ призмата на парите.</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Во куќата доаѓа прво Божана, мајката на Костадин. Во разговорот со Рајна, мајката на Симка, дознаваме дека таа е вдовица и дека Костадин е нејзиното единствено дете за кое би направила сè.</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Се појавува Јордан, кој е многу љубезен со Божана. Таа веднаш му кажува за што е дојдена — да ја побара Симка за Костадин. Јордан се согласува, го пофалува Костадин како млад, здрав и работлив, но споменува дека тој не бил на печалба, па веројатно нема пари за да гледа семејство и да си ја откупи невестата. Тој ја кажува цената — триесет лири, облека, појас, сребрен саат итн.</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Божана го пренесува ставот на Костадин, дека не сака да плаќа за невестата, иако би ги направил сите адети, само да не ја купува жената како добиток. Јордан за тоа не сака ни да слушне. Освен што парите за него се најважни, важна е и традицијата и не сака да ја наруши.</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Веднаш по заминувањето на Божана доаѓа Ѓорше, сиромашен селанец, кој бара пари на заем од Јордан. Тој му дава, го запишува во лихварскиот тефтер и се договара по печалба да му ги врати со камата. Стојче, синчето, му помага на својот татко, му го носи тефтерот и всушност го учи занаетот.</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На крајот од првиот чин доаѓа стрико Кољо, како стројник за Јован. По вообичаените поздрави и понудената ракија, Кољо го тера редот и кажува за Јован, кој е сè уште во Белград на печалба. Го фали — здрав, млад, работлив.</a:t>
            </a:r>
            <a:br>
              <a:rPr lang="ru-RU" sz="1400" dirty="0" smtClean="0">
                <a:latin typeface="+mn-lt"/>
              </a:rPr>
            </a:br>
            <a:r>
              <a:rPr lang="ru-RU" sz="1400" dirty="0" smtClean="0">
                <a:latin typeface="+mn-lt"/>
              </a:rPr>
              <a:t/>
            </a:r>
            <a:br>
              <a:rPr lang="ru-RU" sz="1400" dirty="0" smtClean="0">
                <a:latin typeface="+mn-lt"/>
              </a:rPr>
            </a:br>
            <a:r>
              <a:rPr lang="ru-RU" sz="1400" dirty="0" smtClean="0">
                <a:latin typeface="+mn-lt"/>
              </a:rPr>
              <a:t>Јордан веднаш се сложува да ја даде Симка за него, повторно ја кажува својата цена, малку се ценкаат и на крај си подаваат рака. Ја повикуваат Симка, која заради редот ја прашуваат дали сака да се омажи за Јован. Таткото знае дека таа го сака Костадин, но за него тоа ништо не значи. Со солзи во очите, ќерката послушно прифаќа и стрико Кољо ја дарува. Нејзините другарки ја започнуваат обредната песна за свршувачка со што се доловува фолклорниот амбиент.</a:t>
            </a:r>
            <a:r>
              <a:rPr lang="ru-RU" sz="1300" dirty="0" smtClean="0">
                <a:latin typeface="+mn-lt"/>
              </a:rPr>
              <a:t/>
            </a:r>
            <a:br>
              <a:rPr lang="ru-RU" sz="1300" dirty="0" smtClean="0">
                <a:latin typeface="+mn-lt"/>
              </a:rPr>
            </a:br>
            <a:r>
              <a:rPr lang="ru-RU" sz="1300" dirty="0" smtClean="0">
                <a:latin typeface="+mn-lt"/>
              </a:rPr>
              <a:t/>
            </a:r>
            <a:br>
              <a:rPr lang="ru-RU" sz="1300" dirty="0" smtClean="0">
                <a:latin typeface="+mn-lt"/>
              </a:rPr>
            </a:br>
            <a:r>
              <a:rPr lang="ru-RU" sz="1300" dirty="0" smtClean="0">
                <a:latin typeface="+mn-lt"/>
              </a:rPr>
              <a:t> </a:t>
            </a:r>
            <a:endParaRPr lang="mk-MK" sz="1300" dirty="0">
              <a:latin typeface="+mn-lt"/>
            </a:endParaRPr>
          </a:p>
        </p:txBody>
      </p:sp>
    </p:spTree>
    <p:extLst>
      <p:ext uri="{BB962C8B-B14F-4D97-AF65-F5344CB8AC3E}">
        <p14:creationId xmlns:p14="http://schemas.microsoft.com/office/powerpoint/2010/main" val="3415429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973</Words>
  <Application>Microsoft Office PowerPoint</Application>
  <PresentationFormat>Widescreen</PresentationFormat>
  <Paragraphs>51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Тема:   МАКЕДОНСКАТА ЛИТЕРАТУРА МЕЃУ ДВЕТЕ СВЕТСКИ ВОЈНИ</vt:lpstr>
      <vt:lpstr>Васил Иљоски (1902-1995) е продолжувач на започнатата драмска и театарска традиција во Македонија и поврзувачка нитка со современата македонска драма. Тој творел цели педесет години придонесувајќи во развојот на драмското творештво.  Иљоски е роден во Крушево, една година пред Илинденското востание. По востанието, татко му отишол во Куманово да бара подобри услови за живот и работа. Десетина години подоцна целото семејство се преселило во Куманово. Таму го завршил основното училиште и гимназијата. Му помагал на татка си во неговата столарска работилница за да го продолжи неговиот занает. Но, тоа не се случило.  Се запишал на Филозофскиот факултет во Скопје, по ослободувањето бил директор на Првата гимназија, потоа работел во Народната библиотека и како професор по македонски јазик во Вишата педагошка школа.  Автор е на многу студии и публикации од областа на јазикот и литературата, поради што е еден од првите академици на МАНУ (Македонска академија на науки и уметности).  Попознати драми на Иљоски се: „По матурата“, „Бегалка“, „Чорбаџи Теодос“, „Биро за безработни“, „Чест“, „Два спрема еден“,  „Кузман Капидан“, „Окрвавен камен“ и др. </vt:lpstr>
      <vt:lpstr>Социјални:  поделеноста на луѓето на богати и сиромашни. Темата во драмата е забранетата љубов на двајца млади, а идејата е да се исмее надуениот чорбаџиски свет.  Дејството се случува во Скопје, во турско време.  Драмата е составена од три чина, а драмското дејствие е развиено во четири етапи:  1. експозиција — семејната атмосфера и прикажување на доминантниот лик;  2. заплет — воведување на конфликтот меѓу Арсо и Теодос;  3. кулминација — подметнувањето на кумството;  4. расплет — ослободување од кумството и дозволата за женидба.</vt:lpstr>
      <vt:lpstr>Во куќата доаѓа и Ефка, тетката на Стојанка, која сака уште еднаш да ја помоли Кева да зборува со својот маж за остварувањето на љубовта на Стојанка и Томче. Стојанка е ќерка на самарџија, сиромашна, но убава и вредна девојка, а Томче е чорбаџискиот син, па затоа за нивната љубов Теодос не сака ни да слушне. При убедувањето Ефка ќе ѝ рече на Кева: „Другачки сме, сестро, се знаеме уште од малечки, можеме да си кажеме баре маките… Нѐ омажија за невидени и нечуени… А тие што си ги сакавме, ги оженија за други… Ете, толку години поминале, а меракот трае и тлее како запретан жар во срцето… И само пече и боли.“ Преку овие зборови се гледа судирот на старото и новото, на традицијата која се почитува секаде, а особено во куќата на Теодос, и зачетокот на модерните сфаќања дека родителите не треба да ги одбираат сопружниците на своите деца, туку тие тоа треба самите да го сторат. Нив двете ги омажиле родителите за оние што им ги одбрале, но повеќе не мора да биде така. Тогаш се појавува и Томче, кој во разговорот со мајка си е решен одлучно да му се спротивстави на таткото и да ја земе за жена Стојанка. Се сили, дури и тргнува да го тепа. Но, кога му велат да го разбуди за на лозје, тој се повлекува, го покажува својот страв и нерешителност. Неговата младешка инаетливост, избрзаност и избувливост се гасат во моментот кога треба да се соочи со најсекојдневна работа — будењето на чорбаџијата. На крајот, никој не се осудува да го разбуди и одлучуваат да почекаат тој самиот да стане. Неговото будење и неговата личност се комични од почетокот до крајот на драмата. Всушност, и целта е таа: да се исмее чорбаџијата, неговото однесување, неговото претерување.</vt:lpstr>
      <vt:lpstr>Втор чин Hа почетокот од вториот чин е претставена чистата и силна љубов меѓу Томче и Стојанка, но и притисокот што таа го врши за побрзо разрешување на ситуацијата. Таа вели дека до вечер мора да знае дали тој ќе ја земе, зашто и други момчиња се интересираат за неа, а и за да не се посрамува пред светот. Арсо, пак, на пат кон лозјето што го загубил заради долгот кон Теодос, смислува начин како да си го задржи. Тој е ведар и расположен иако се наоѓа во таква ситуација. Дејствието се префрла на група Роми кои бараат нов кум за бебето што им се родило, бидејќи стариот умрел. Според христијанскиот обичај, првиот што ќе наиде треба да им стане кум. Арсо ги здогледува и почнува да си замислува колку би било убаво прв да нагази Теодос за да може да му се потсмева, да му се одмазди, да го види и него во безизлезна ситуација. Затоа, смислува начин да го намести „нагазувањето“. Прво налетува пијан селанец, кого Арсо едвај успева да го одврати, потоа се појавува и Спиро, слугата на Теодос, кого, исто така, многу тешко ќе го врати, но сепак успева. Конечно, патот е расчистен и се појавува Теодос. Тргнуваат заедно кон лозјето, но Арсо се подвраќа, божем заборавил нешто таму каде што прилегнал да го чека, а Теодос продолжува сам — нагазувајќи право на бебето од Циганите. Тој се наоѓа во небрано, но никако не сака да прифати да им биде кум.  Трет чин Дејствието на третиот чин се случува на Арсовото лозје, на Водно. Таму доаѓаат Ефка и Стојанка, а добродушниот и ведар Арсо се обидува да ѝ помогне на девојката и да го одоброволи Теодос. И покрај фалбите на Арсо, дека таа е убава, вредна, брза, чиста, Теодос се однесува надмено, не сака да ја погледне и луто ја навредува не прифаќајќи ја чашата со вода од нејзината рака. Се слушаат свирки од далеку и се приближуваат Циганите за да го развеселат својот нов кум. Арсо ликува заради чувството што тие го предизвикуваат кај Теодос. За уште повеќе да си поигра со него, му вели да се скрие во колипката која е нечиста и полна со болви. Теодос ќе мора и таа грозотија да ја истрпи, само за да избега од поголемото зло. Циганите со свирките, мезето и ракијата, се подготвуваат да си одат, бидејќи не го нашле Теодоса, но Арсо им дава знак дека тој е скриен, па тие ја прифаќаат играта и велат дека ќе одат кај него дома. Вознемирен, Чорбаџи Теодос излегува од колибата, целиот извалкан и прекриен со слама. Од мака, иако прво одбива, тој заседнува и почнува да пие со Циганите, прво од чаша, а потоа и од заедничкото шише. Тој никогаш не пиел алкохол, не пушел, а најмалку помислувал да седи со Цигани и да го прави тоа со нив. Не може да се помири со она што му се случува и вели: „Јас на овој ред! Јас ова да го дочекам во мојот живот… Е, што ти бил животот. Лажовен, лизгав: одиш, одиш, исправен, силен, чист и — одеднаш паднат во кал, извалкан, смачкан… Живот!…“ Ситуацијата кулминира кога Циганите и Арсо успеваат да го фатат Теодоса на оро, па дури го натерале и да го заводи орото, како вистински кум. Кога доаѓаат жените, Кева и Наца со ручекот, не можат да им поверуваат на очите. Тогаш и Теодос се освестува и почнува да го негира и одбива кумството. Се појавува и Томче, и тој како татко му опијанет. Решен е да го истера своето по секоја цена. Тој дури се заканува дека ќе се избоде со нож, ако татко му не му даде благослов за Стојанка. Теодос, сосема избезумен, очаен, цигански кум и самарџиски сват, не може да најде излез. Тогаш итриот Арсо, во замена за лозјето, му нуди помош. Му предлага да му дозволи на Томче да ја земе Стојанка, но и да го земе кумството. Томче сѐ би направил за својата љубов и затоа ја прифаќа спогодбата. Теодос исмеан дури и од слугите си заминува да се скрие од срамот.</vt:lpstr>
      <vt:lpstr>  Печалбари – Антон Панов</vt:lpstr>
      <vt:lpstr>Антон Панов (1905/6—1968) е роден во Стар Дојран.  Основното училиште го започнал во Дојран, а го завршил во Струмица, каде неговото семејство се преселило во текот на Првата светска војна, бидејќи нивната куќа била целосно разрушена.  Гимназија учел во Белград, но паралелно го посетувал Музичкото училиште, каде учел виолина и соло пеење. Кога го прекинал гимназиското школување работел како хорист во Белградската опера. Ноќе, по претставите се враќал пешки дома и се соочувал со животот на земјаците, печалбарски работници. Тој се заинтересирал за нивниот живот и така дошол до мотивот на „Печалбари“.  Во 1933 година Панов ќе ја предаде драмата на Народниот театар во Белград, но тие не биле заинтересирани и ја одбиле иако тамошниот режисер сакал да ја прифати. Кога режисерот ќе премине на работа во Скопскиот театар, ќе ја побара драмата. Премиерата се одржала на 3.3.1936 година. По театарската сезона, отишол во Петроварадин каде се оженил.  За време на Втората светска војна Панов работи во Софискиот театар како помошник-режисер и ќе се разочара зашто ќе сфати дека бил искористен за политички цели. Ќе се повлече во Дојран каде уште претходно направил воденица со идеја да прави мало стопанство.  По војната сметал дека треба да има водечки збор во тукушто оформениот Македонски народен театар, а кога во тоа не успеал, решил демонстративно да ја напушти Македонија. Отишол во Петроварадин, каде живеел до смртта на жена си во 1957 година. Се вратил во Скопје, каде по вторпат се оженил. 1967 година ќе ја добие наградата 11 Октомври — за животно дело, а следната година умира во Струмица, каде е и погребан.     Литературно творештво Панов пишувал:  поезија: „Стихови“, „Роденденот на Серјожа Јегоркин“, „Беда во колибата“; раскази: „Тинка“, „Чапа“, „Белуши“, „Орденот на Св.Сава од петти степен“ и драми: „Пиликатник“, „Печалбари“, „Стега“, „Преродени“, „Градинар“. Сепак, најголем успех доживеал со драмата „Печалбари“.  </vt:lpstr>
      <vt:lpstr>Карактеристики на драмата    „Печалбари“ е драма во четири чина и драмско дејство развиено во пет етапи.  Етапите во драмата се:  експозиција — запознавање со ликовите и Јордан како носител на семејната трагедија; заплет — Костадин, како носител на новите сфаќања (против купување на невестата и против печалбарството); кулминација — доаѓањето на Јордан да си ги земе парите; перипетија — печалбарскиот живот, болеста и смртта на Костадин; расплет — враќање на печалбарите, предавањето на парите и судбината на печалбарската жена.  „Печалбари“ е битово-социјална драма со мотиви од печалбарскиот живот.  Битово — значи дека е опфатен начинот на живеење, обичаите на Македонците; а социјална, бидејќи е прикажан судирот меѓу богатите и сиромашните и печалбарството — како нужност да се спечали.  Темата во драмата е љубовта на двајца млади, поради која момчето е принудено да оди на печалба.  Во драмата се испреплетуваат неколку мотиви: печалбарството, мотивот на парите, мотивот на љубовта и на традицијата. Парите се сепак движечкиот мотив, тие се средство за живот, за богатење, за купување невеста, за уништување на семејството, за одење на печалба и смисла за живеење (на Јордан му се и срце и душа).  Идејата во драмата е да го прикаже животот на Македонците во првата половина на XX век.  Дејствието се случува во едно село во Западна Македонија (освен една сцена во Белград) кон крајот на триесеттите години од XX век.   </vt:lpstr>
      <vt:lpstr>Содржина на драмата   Во првиот чин од драмата е претставена богата македонска куќа, домот на девојката Симка.  Преку разговорот на Симка со своето помало братче Стојче, авторот нè воведува во светот на драмата. Таа му дава да јаде и го распрашува што дознал. Тој кажува дека уште утрото се најавиле стројници од две страни: од Ѓурѓиновци за Јован (од богато семејство) и од Итромановци за Костадин (сиромашен, но кого Симка го сака).  Братчето е наклонето кон побогатите бидејќи тие ќе му дадат повеќе подароци, на што Симка му одвраќа: „Магаре ниедно! Уште од малечко со татковите очи гледа…“  Јордан е нивниот татко, богат лихвар, кој гледа сè низ призмата на парите.  Во куќата доаѓа прво Божана, мајката на Костадин. Во разговорот со Рајна, мајката на Симка, дознаваме дека таа е вдовица и дека Костадин е нејзиното единствено дете за кое би направила сè.  Се појавува Јордан, кој е многу љубезен со Божана. Таа веднаш му кажува за што е дојдена — да ја побара Симка за Костадин. Јордан се согласува, го пофалува Костадин како млад, здрав и работлив, но споменува дека тој не бил на печалба, па веројатно нема пари за да гледа семејство и да си ја откупи невестата. Тој ја кажува цената — триесет лири, облека, појас, сребрен саат итн.  Божана го пренесува ставот на Костадин, дека не сака да плаќа за невестата, иако би ги направил сите адети, само да не ја купува жената како добиток. Јордан за тоа не сака ни да слушне. Освен што парите за него се најважни, важна е и традицијата и не сака да ја наруши.  Веднаш по заминувањето на Божана доаѓа Ѓорше, сиромашен селанец, кој бара пари на заем од Јордан. Тој му дава, го запишува во лихварскиот тефтер и се договара по печалба да му ги врати со камата. Стојче, синчето, му помага на својот татко, му го носи тефтерот и всушност го учи занаетот.  На крајот од првиот чин доаѓа стрико Кољо, како стројник за Јован. По вообичаените поздрави и понудената ракија, Кољо го тера редот и кажува за Јован, кој е сè уште во Белград на печалба. Го фали — здрав, млад, работлив.  Јордан веднаш се сложува да ја даде Симка за него, повторно ја кажува својата цена, малку се ценкаат и на крај си подаваат рака. Ја повикуваат Симка, која заради редот ја прашуваат дали сака да се омажи за Јован. Таткото знае дека таа го сака Костадин, но за него тоа ништо не значи. Со солзи во очите, ќерката послушно прифаќа и стрико Кољо ја дарува. Нејзините другарки ја започнуваат обредната песна за свршувачка со што се доловува фолклорниот амбиент.   </vt:lpstr>
      <vt:lpstr>Во вториот чин е прикажана сиромашната куќа на Божана и Костадин каде мајката и синот разговараат за Симка. Костадин не може да се помири дека нема да живее со неа и ги проколнува парите — кои се најважни во светот на Јордан. Костадин како носител на новото сфаќање ги искажува следните зборови:  „Не, не сакам жена за пари! Јас милувам, Симка од чиста милост да ми дојде, не за пари! Сакам со неа век да векувам како со жена, не како со платен добиток. Ме разбираш ли? Јас сакам и таа да се праша! Зашто навистина ако таа се праша, право ќе си каже: Костадина го сакам! Сега дали е јасно? Сакам жена, не роб…“  Мајката го советува да оди на печалба, да заработи, за да може да ја оствари својата цел, но Костадин одбива. Не сака и тој како неговиот татко да ги остави коските на печалба. Го искажува својот став кон печалбарството — зло на сиромашните, кое од нив прави робови. Тогаш доаѓа пријателот на Костадин, Зафир, кој му кажува дека ја свршиле Симка за Јован.  Костадин, изреволтиран, трга да ја грабне Симка. Симка, пак, патријархално воспитана, не сака да бега, не сака да се посрамоти, му кажува дека сега е свршена, но сепак љубовта кон Костадин победува, и покрај сè, таа решава да избега за него. Но, во тој момент се појавува Јордан кој го спречува грабнувањето и се пазари со Костадин. Јордан му позајмува пари, а Костадин прифаќа поради молбите на Симка.  Во третиот чин е претставена семејната хармонија во домот на Костадин, љубовта меѓу младоженците и среќата заради бебето што го очекуваат.  Доаѓа Божана која најавува дека Јордан сака да ги посети. Тоа предизвикува вознемиреност кај младите. Неговото доаѓање и однесување кулминира во ужасна расправија. Тој си ги сака своите пари по секоја цена. Не му е важна среќата на ќерката, ниту се сожалува на молбите од Костадин да почека уште малку за да го види барем бебето кога ќе се роди. Расправијата го достигнува својот врв на крајот од оваа слика:                    </vt:lpstr>
      <vt:lpstr>Костадин: Ти немаш срце, Јордане!  Јордан (Потсмешливо): Море, парите ти се и срце и душа! Без нив ништо не можеш!… Секој чесен печалбар си ја стега торбата…  Костадин: Молчи, не зборувај!… Тие се толку чесни, та дури и не знаат дека за тебе работат, долг да ти отплатуваат. Молчи, Јордане! Засрами се!  Јордан: Зошто да молчам, пред кого да молчам, бре? Пари, пари ми требаат!…  Костадин: Трај! Во домот си ми!  Јордан: Не траам! Јас, или ти имаш за давање?…(скокнува) Море пари, пари, бре голтар! (крева рака на Костадин).  Костадин (Го зграпчува за гуша): А, куче чорбаџиско! Си дошол огништето да ми го растуриш!…  Јордан (И тој го фаќа Костадина за гуша): Пари, пари, бре!…  Костадин, немоќен, заради Симка и бебето, решава да оди на печалба.  Првата слика од четвртиот чин е слика на печалбарскиот живот и се случува во една фурна во Белград. Поминале пет години, а Костадин лежи, облеан во пот и болен од туберкулоза. Неговите другари се грижат за него колку што можат, но лекови не можат да купат бидејќи за нив треба пари.  Суровиот газда Арангел сака да го избрка од фурната, велејќи му дека тоа не е болница. Тој воопшто не чувствува вина за неговата болест која ја добил од неподносливите услови за работа. И тој како Јордан мисли само на парите и загубата што ја трпи чувајќи болен човек кој не може да работи.   </vt:lpstr>
      <vt:lpstr>Последните зборови на Костадин се носталгични, со желба за последен пат да ја види Симка, но и малку ѝ префрла велејќи:  Костадин: (Силно возбуден). Ах, Симке!… Не се согласи на бегање!… Не, не си ти крива… Требаше на сила!… (Се закашлува. Другарите се загрижуваат за него)  Зафир: (Му помага на Костадина).  Костадин: Што ми прави таа, мајка ми?  Зафир: Мисли на тебе.  Костадин: И плаче… Плаче Зафире… Плаче тивко, со неведена глава… Плаче и солзи рони…  Зафир: И ти плачеш…  Костадин: Дали ќе ја видам? Дали таа ќе ме види?… (Се закашлува силно. Другарите се стрчуваат кон него).  Последната слика е враќањето на печалбарите дома, со песна и радост.  Коле, синчето на Костадин со нетрпение го очекува татка си кој никогаш не го видел. Но, пред куќата на Костадин пеењето престанува. Тоа значи само едно — дека печалбарот умрел. Коле не сфаќа што се случило и кога Зафир, другарот на Костадин, влегува во куќата да ги даде спечалените пари, детето се стрчува кон него, го прегрнува за колената, мислејќи дека тоа е неговиот татко.  Коле: (Трча кон Зафира радосно) Еве го татко, мамо!… (Му ги опфаќа колената на Зафира. Молчење).  Божана: (Како не со свој глас) Каде ми е син ми Костадин?…  Зафир: (Молчи. Потем го вади од торбата појасот Костадинов и ќесето со пари; ги предава).  Симка: (Го прима ќесето и појасот) Ела, Коле… (Го прегрнува Колета). Татко ти не ќе си дојде… Никогаш не ќе си дојде… Ти пратил пари да го викнеш дедо ти Јордан на задуша…  Божана: (Со шепот кон Зафира). Умре?  Зафир: Умре… </vt:lpstr>
      <vt:lpstr> Парите се отепувачка – Ристо Крле</vt:lpstr>
      <vt:lpstr>Ристо Крле е роден во Струга на 3 сепетември 1900 година, во семејство на чевларски мајстор. Завршил основно училиште и први клас гимназија до 1912, а втори клас се запишал дури четири години подоцна, под бугарска окупација. Рано останал без татко, па повторно бил приморан да го напушти школувањето и да работи.  Од 1920 до 1924 активно учествува во аматерската театарска група „Црн Дрим“. Следната 1925 година заминува во Подградец, Албанија, каде работел како чевлар. Тогаш ја слушнал приказната која ќе го опседне и за која ќе се обидува да пишува десетина години. Во неговата чевларска работилница дошол селанец да бара евтини чевли за мртовец. Ја раскажал трагичната приказна дека синот кога по 20 години печалба се вратил од Америка домашните не го препознале и го убиле.  Без искуство, но постојано прогонуван од случката, на крајот ја напишал пиесата во еден здив. Тоа било 1937 година, кога Крле ја напишал својата неповторлива „Парите се отепувачка“. Скопскиот театар ја прифатил и премиерата се одржала на 27.12.1938 година.  Тој ги напишал и драмите: „Антица“, „Милиони маченици“, „Гроф Миливој“, „Велик ден“. До крајот на животот ја пишувал својата „Автобиографија“. По Втората светска војна работел и живеел во Скопје. Починал на 29 октомври 1975 година.  Добитник е на награда за животно дело.  Карактеристики на драмата  „Парите се отепувачка“ е битово-социјална драма со мотиви од печалбарскиот живот.  Темата е животот и трагедијата на едно македонско сиромашно семејство кое е принудено да го испрати својот единствен син на печалба, а идејата е јасно изразена во насловот — проклетството на парите.  Дејството се случува во дваесеттите години на XX век, некаде во Западна Македонија иако тоа може да се случи секаде. Но, амбиентот и битот се македонски.  </vt:lpstr>
      <vt:lpstr>Драмата е составена од пет чина и четири етапи.  Четирите етапи во драмата се:  експозиција — описот на куќата, обичаите за испраќање на печалбарот и испраќањето; заплет — враќање на печалбарот во куќата на сестра му; кулминација — планот да не се каже кој е и доаѓање во куќата на родителите; расплет — заслепеноста на таткото од парите, убиството на туѓинецот, откривањето на вистината и смрт на родителите.  Содржина на драмата  Прв чин  Во првиот чин на драмата е опишана сиромашната куќа на селанецот Митре, жена му Мара, синот Ангеле и ќерката Ката. Тие се будат рано, на првите петли, како што е обичајот кога се испраќа печалбар. Надвор е студено, снежно, два дена пред Свети Никола, што предизвикува страв кај домашните за патувањето на Ангеле.  Кај нив доаѓаат Коте и Депа за да го испратат печалбарот. Јадат, пијат и разговараат за печалбарскиот живот. Коте бил печалбар, па божем нешто повеќе знае и може да даде добри совети. Но, во разговорот се гледа нивната наивност, неукост, суеверие и заостанатост.  Доаѓа и Фроса, кумата, со погача, како што е обичајот. Софрата мора да е полна, за кога ќе се врати печалбарот да биде, исто така, полна, односно да го пречекаат на софра.  На крајот, доаѓа Панде кој ќе го испрати Ангеле на брод. И тој седнува на софрата и од негово искуство кажува дека во Америка, пред Њу Јорк имало некое островче каде ги симнувале сите новодојдени и доктори ги прегледувале. Ако не биле здрави, со здрави заби, со коса на темето — тогаш ги враќале. Домашните се вознемируваат, бидејќи Ангеле нема пари за назад, но сепак се надеваат дека сè добро ќе заврши, зашто нивниот Ангеле е млад и здрав. </vt:lpstr>
      <vt:lpstr>Ангеле: Готов сум… (Тргнува). Мара: (се пушта го фаќа за рака). Чекај чедо, не брзај, земи збогум со сестра ти, таа нема да дојде со нас, не чини да ја затвораме куќава сама. Депа: Кога се испраќа на туѓина куќа не се затвара, клуч не се става. Мара: Земи ја ризата, стави му ја и речи му со здравје да си оди. (Ката ја зема ризата и му ја става околу вратот и ја спушта главата на неговото рамо, плаче).  Коте: Што било тоа — плачење, пак ќе си дојде! Ката: Со… со… со… здравје, ба… ба… бате, да… да… да си о… одиш… Да не не за… за… заборавиш… (Го загрлува и го бацува). Коте: Женска работа, што требало плачење, не го испраќате на бесење, на печалба го праќате. Речи му тука со здравје да си одиш, повеќе пари да спечалиш и побрзо да си се вратиш… Фроса: Така е, многу да не седи зашто ќе се заборави за ваму. Мара: Кате, софрава да не ја креваш додека не се вратиме. Вака нека стои. Депа: Не ами, никогаш не сме ја кревале додека не сме се вратиле од попратувачка. Мара: Вратава од одајчето и портата да не ги затвораш, вака ќе останат дури до вечер. Ката: (со плачење). Убаво… Панде: (се појавува на вратата). Кинисувајте бре, луѓе, што сакате да го остави дружината! Депа: У господ да брани!… Што зборуваш така? Мара: (зема стомна со вода и ја става на прагот). Ангеле кинисувај, срце, прв ти и кошни ја стомнава со ногата.  Ангеле: Адет ли е? Мара: Еми, адет е штом ти велам! Депа: Слушај постари што те учат и прави, не прашувај. Безбели е адет штом ти вели. Сите така си правиме. Мара: (го загрлува) Ај, со здравје да ми одиш, жив и здрав да ми се вратиш. Коте: Тоа ќе му го кажеш кога ќе се разделите кај Плачиврби, кај што е местото за плачење… Депа: Ти не и се мешај на жената, сака од куќи да му рече со здравје. Таму ќе биде повторно. Мара: (го бакнува). Писма да ми праќаш, срце, понабрзо, мајка да не ми те дума. Коте: Море, пари — речи — да праќаш понабргу, та за писма ќе ти праќа. Депа: И писма и пари, златен! Мара: Многу години да не сеиш. Спечали што ќе спечалиш, прави економија, пак дојди си да те жениме. Гледај побрзо пуштај пари да ја омажиме сестра ти, да одбереме едно гајле, оти еве и таа дваесет на Митровден ги наполни. Еве, ние со татка ти четириесет ги поминавме, сто години не ќе сме живи, дојди си побргу. Така, синко, да ми си прокопсан да не ни се ситат душмани.  .</vt:lpstr>
      <vt:lpstr>Испраќањето го прават со сите адети. Мара става стомна со вода на прагот, а Ангеле кога ќе излегува треба да ја кошне. Мајката го советува да праќа писма, да не седи многу години, да се врати за да го женат. Ангеле ветува дека ќе праќа пари, татко му да купи и ниви и нова куќа да направи. Ветува дека ќе оди кај кумот (мажот на Фроса) и ќе пренесе поздрави. Ангеле трга, а Мара му фрла пченица преку главата, тој ја кошнува стомната и сите плачат, а особено домашните.  Втор чин  И дејствието на вториот чин се случува во куќата на Митре, каде сите (Митре, Мара, Ката, Депа, Коте, Фроса и нејзините две деца) седат покрај огништето и разговараат. Разговараат за обични домашни работи и за тоа како Ангеле сега ќе почне да праќа пари.  Иако имаат домашни обврски, тие сепак седат и всушност го чекаат да се врати Панде и да раскаже како поминале по пат. Кога доаѓа, му даваат вруќа ракија и едвај чекаат да слушнат што има да каже. Тој на долго и широко им раскажува како уште кога тргнале црна мачка им претрчала преку патот. Тие од страв, од суеверното сфаќање дека тоа носи несреќа си помислиле да се вратат назад, но сепак продолжиле. Стигнале во градот, ги нашле другите гурбетчии и Ангеле тргнал заедно со нив. </vt:lpstr>
      <vt:lpstr>Трет чин  Во тертиот чин имаме временски скок од 20 години.  Претставена е куќата на Софре, маж на Ката и нивната ќерка Ана, која е убаво облечена и се дотерува. Таа има веќе 15 години и мисли на момчиња што фрлаат око на неа. Дотрчуваат деца кои ѝ кажуваат дека дошол вујко ѝ Ангеле од Америка. Таа ги дарува со по едно јаболко и шамивче за убавата вест.  Ангеле влегува во куќата со големи куфери и убаво облечен. Од нива ги викнале Ката и Софре и тие брзо доаѓаат во куќата. Ката е пресреќна што го гледа брат ѝ по толку години и што прво кај неа дошол, а не дома. Од куферот тој вади дарови за сите: на Софре му дава златен саат, на Ката чевли, копринени чорапи и златен прстен, за Ана исто, но и медалјон со пет златника кој ѝ го става на вратот. Разговараат за Америка, за тамошната слобода, за кината, театрите, парковите, но и за гангстерите.  Потоа почнуваат да се договараат како и кога да одат кај родителите. На крај решаваат Ангеле тука да вечера, па да оди кај родителите, но да не им каже кој е, а утрото да дојде Ката со семејството и заедно да се радуваат. Вечерата поминува убаво и весело со песната на жетварките кои се дојдени за работа на нивата на Софре. Ангеле е воодушевен што зборува и пее на свој јазик, што е меѓу блиски и што девојките се убави, па се надева дека брзо ќе си најде жена за себе. На крај, Ангеле тргнува дома испратен со песна. </vt:lpstr>
      <vt:lpstr>Четврти чин  Четвртиот чин се случува во куќата на Митре, новоизградена, добро подредена, со нови рогозини и килими, со миндарлак и перници. Митре и Мара штотуку завршиле со вечерата и жетварките, па Митре се испружува да испуши тутун, а Мара средува.  На портата доаѓа некој што се претставува како гурбетчија што му се расипал автомобилот и бара да преноќи кај нив. Тие го примаат, го понудуваат да јаде и разговараат. Зборуваат за својот син, кој сѐ уште е во Америка и во последно време ни писмо не им пратил. Тие ја искажуваат својата болка што 20 години не си го виделе синот. Туѓинецот, пак, се фали дека тој за пет-шест години многу спечалил и дека сигурно и нивниот син ќе дојде со пари.  Откако Мара му ја мести постелата на туѓинецот, тој се повлекува да се одмори. Митре ѝ го покажува на Мара полното куферче со пари кое успева да го отвори. Златниците му го поматуваат умот на Митре. Тие почнуваат да се сомневаат дека туѓинецот можел да ги спечали парите, се сомневаат дека најверојатно ги нашол или ги украл. Мара му предлага да земе некој златник или целото куферче да го украде и да се прави како да не знае каде е. Но, Митре врие.  Митре: Митрејце, жено, што мислиш ти, се печалат толку пари за пет-шест години? Мара: Мака… Митре: Мака ја! (Како на уше). Ова куче не ги има спечалено, слушај ме ти мене! Овој има отепано некого за да дојде до овие пари! А кога тој можел да отепа што јас не би го отепал него и да станам богат човек? Како ги спечалил — така нека ги загуби! Секирата на ова куче!Мара: (спискува). Ау!…</vt:lpstr>
      <vt:lpstr>Митре: (и ја затвора со рака устата). Пс’с! Ами што, кум ли ќе го правам? Мара: (итро). Ако не да му ги сокриеме и да речеме ти не си донесол таква работа — пари во куќава. Митре: Не може, никој нас нè ќе ни верува. Секој ќе каже, кој што не оставил не бара… Овој не ги има спечалено со пот… Затоа ти велам: секирата на овега! (Брзо излегува).  Петти чин  Разврската во петтиот чин е трагична. Утрото Митре и Мара се соочуваат со гревот што го сториле. Старстите се стивнати, но од стореното не може да избегаат. Кога доаѓа Ката со семејството, тие почнуваат да се сомневаат дека направиле нешто уште пострашно. Ката ја открива вистината. Мајката не може да го издржи сознанието дека го убиле сопствениот син и умира од срцев удар, а таткото се прободува со нож.     </vt:lpstr>
      <vt:lpstr>ЗАДАЧИ  1. На кој период припаѓаат драмите? 2. Што е значајно за книжевното творештво на секој од авторите? 3. Кои се темата, мотивот и идејата во секоја од драмите? 4. Во колку чина е напишана секоја од драмите? 5. Кои се етапите на драмското дејство во секоја од драмите? 6. Кои се заедничките карактеристики на трите драми? 7. Направи анализа на ликовите од секоја драма.   ПРИЈАТНА РАБОТА!     Подготвил: наставник Марија Тановска Материјалот е преземен од страната Македонски јазик и литература (https://makedonskijazik.mk/)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МАКЕДОНСКАТА ЛИТЕРАТУРА МЕЃУ ДВЕТЕ СВЕТСКИ ВОЈНИ</dc:title>
  <dc:creator>tanovskam@hotmail.com</dc:creator>
  <cp:lastModifiedBy>tanovskam@hotmail.com</cp:lastModifiedBy>
  <cp:revision>19</cp:revision>
  <dcterms:created xsi:type="dcterms:W3CDTF">2020-03-17T16:53:00Z</dcterms:created>
  <dcterms:modified xsi:type="dcterms:W3CDTF">2020-03-17T19:38:34Z</dcterms:modified>
</cp:coreProperties>
</file>