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914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29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496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51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7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54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9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8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5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1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7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3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0622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LE PASSÉ</a:t>
            </a:r>
            <a:r>
              <a:rPr spc="-530" dirty="0"/>
              <a:t> </a:t>
            </a:r>
            <a:r>
              <a:rPr spc="70" dirty="0"/>
              <a:t>COMPOSÉ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19401" y="3630108"/>
            <a:ext cx="5094604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spc="15" dirty="0">
                <a:solidFill>
                  <a:srgbClr val="FF0000"/>
                </a:solidFill>
                <a:latin typeface="Nimbus Roman No9 L"/>
                <a:cs typeface="Nimbus Roman No9 L"/>
              </a:rPr>
              <a:t>FORMATION </a:t>
            </a:r>
            <a:r>
              <a:rPr sz="3400" spc="90" dirty="0">
                <a:solidFill>
                  <a:srgbClr val="FF0000"/>
                </a:solidFill>
                <a:latin typeface="Nimbus Roman No9 L"/>
                <a:cs typeface="Nimbus Roman No9 L"/>
              </a:rPr>
              <a:t>ET </a:t>
            </a:r>
            <a:r>
              <a:rPr sz="3400" spc="-5" dirty="0">
                <a:solidFill>
                  <a:srgbClr val="FF0000"/>
                </a:solidFill>
                <a:latin typeface="Nimbus Roman No9 L"/>
                <a:cs typeface="Nimbus Roman No9 L"/>
              </a:rPr>
              <a:t>EMP</a:t>
            </a:r>
            <a:r>
              <a:rPr sz="3400" spc="-445" dirty="0">
                <a:solidFill>
                  <a:srgbClr val="FF0000"/>
                </a:solidFill>
                <a:latin typeface="Nimbus Roman No9 L"/>
                <a:cs typeface="Nimbus Roman No9 L"/>
              </a:rPr>
              <a:t> </a:t>
            </a:r>
            <a:r>
              <a:rPr sz="3400" spc="-10" dirty="0">
                <a:solidFill>
                  <a:srgbClr val="FF0000"/>
                </a:solidFill>
                <a:latin typeface="Nimbus Roman No9 L"/>
                <a:cs typeface="Nimbus Roman No9 L"/>
              </a:rPr>
              <a:t>LOI</a:t>
            </a:r>
            <a:endParaRPr sz="3400" dirty="0">
              <a:latin typeface="Nimbus Roman No9 L"/>
              <a:cs typeface="Nimbus Roman No9 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879" y="621029"/>
            <a:ext cx="43592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30" dirty="0"/>
              <a:t>Le </a:t>
            </a:r>
            <a:r>
              <a:rPr sz="4200" spc="-295" dirty="0"/>
              <a:t>participe</a:t>
            </a:r>
            <a:r>
              <a:rPr sz="4200" spc="-265" dirty="0"/>
              <a:t> </a:t>
            </a:r>
            <a:r>
              <a:rPr sz="4200" spc="-200" dirty="0"/>
              <a:t>passé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2509520" y="1845310"/>
            <a:ext cx="5039995" cy="366776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40"/>
              </a:spcBef>
              <a:tabLst>
                <a:tab pos="2202180" algn="l"/>
              </a:tabLst>
            </a:pPr>
            <a:r>
              <a:rPr sz="3000" spc="-15" dirty="0">
                <a:latin typeface="DejaVu Sans"/>
                <a:cs typeface="DejaVu Sans"/>
              </a:rPr>
              <a:t>AUXILIARE	</a:t>
            </a:r>
            <a:r>
              <a:rPr sz="3000" b="1" spc="-280" dirty="0">
                <a:solidFill>
                  <a:srgbClr val="FF0000"/>
                </a:solidFill>
                <a:latin typeface="DejaVu Sans"/>
                <a:cs typeface="DejaVu Sans"/>
              </a:rPr>
              <a:t>avoir</a:t>
            </a:r>
            <a:endParaRPr sz="30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740"/>
              </a:spcBef>
            </a:pPr>
            <a:r>
              <a:rPr sz="3000" b="1" spc="-1015" dirty="0">
                <a:solidFill>
                  <a:srgbClr val="FF0000"/>
                </a:solidFill>
                <a:latin typeface="DejaVu Sans"/>
                <a:cs typeface="DejaVu Sans"/>
              </a:rPr>
              <a:t>↓↓↓↓</a:t>
            </a:r>
            <a:endParaRPr sz="30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z="3000" b="1" spc="-229" dirty="0">
                <a:latin typeface="DejaVu Sans"/>
                <a:cs typeface="DejaVu Sans"/>
              </a:rPr>
              <a:t>Le </a:t>
            </a:r>
            <a:r>
              <a:rPr sz="3000" b="1" spc="-295" dirty="0">
                <a:latin typeface="DejaVu Sans"/>
                <a:cs typeface="DejaVu Sans"/>
              </a:rPr>
              <a:t>participe </a:t>
            </a:r>
            <a:r>
              <a:rPr sz="3000" b="1" spc="-260" dirty="0">
                <a:latin typeface="DejaVu Sans"/>
                <a:cs typeface="DejaVu Sans"/>
              </a:rPr>
              <a:t>passé</a:t>
            </a:r>
            <a:r>
              <a:rPr sz="3000" b="1" spc="-140" dirty="0">
                <a:latin typeface="DejaVu Sans"/>
                <a:cs typeface="DejaVu Sans"/>
              </a:rPr>
              <a:t> </a:t>
            </a:r>
            <a:r>
              <a:rPr sz="3000" b="1" spc="-325" dirty="0">
                <a:latin typeface="DejaVu Sans"/>
                <a:cs typeface="DejaVu Sans"/>
              </a:rPr>
              <a:t>reste</a:t>
            </a:r>
            <a:endParaRPr sz="3000">
              <a:latin typeface="DejaVu Sans"/>
              <a:cs typeface="DejaVu Sans"/>
            </a:endParaRPr>
          </a:p>
          <a:p>
            <a:pPr marL="105410" algn="ctr">
              <a:lnSpc>
                <a:spcPct val="100000"/>
              </a:lnSpc>
              <a:spcBef>
                <a:spcPts val="750"/>
              </a:spcBef>
            </a:pPr>
            <a:r>
              <a:rPr sz="3000" b="1" u="heavy" spc="-30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*invariable</a:t>
            </a:r>
            <a:endParaRPr sz="30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2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</a:pPr>
            <a:r>
              <a:rPr sz="2400" spc="-135" dirty="0">
                <a:solidFill>
                  <a:srgbClr val="3333CC"/>
                </a:solidFill>
                <a:latin typeface="DejaVu Sans"/>
                <a:cs typeface="DejaVu Sans"/>
              </a:rPr>
              <a:t>Marie </a:t>
            </a:r>
            <a:r>
              <a:rPr sz="2400" spc="-140" dirty="0">
                <a:solidFill>
                  <a:srgbClr val="3333CC"/>
                </a:solidFill>
                <a:latin typeface="DejaVu Sans"/>
                <a:cs typeface="DejaVu Sans"/>
              </a:rPr>
              <a:t>a </a:t>
            </a:r>
            <a:r>
              <a:rPr sz="2400" b="1" spc="-290" dirty="0">
                <a:solidFill>
                  <a:srgbClr val="3333CC"/>
                </a:solidFill>
                <a:latin typeface="DejaVu Sans"/>
                <a:cs typeface="DejaVu Sans"/>
              </a:rPr>
              <a:t>mangé </a:t>
            </a:r>
            <a:r>
              <a:rPr sz="2400" spc="-220" dirty="0">
                <a:solidFill>
                  <a:srgbClr val="3333CC"/>
                </a:solidFill>
                <a:latin typeface="DejaVu Sans"/>
                <a:cs typeface="DejaVu Sans"/>
              </a:rPr>
              <a:t>tout </a:t>
            </a:r>
            <a:r>
              <a:rPr sz="2400" spc="-145" dirty="0">
                <a:solidFill>
                  <a:srgbClr val="3333CC"/>
                </a:solidFill>
                <a:latin typeface="DejaVu Sans"/>
                <a:cs typeface="DejaVu Sans"/>
              </a:rPr>
              <a:t>le</a:t>
            </a:r>
            <a:r>
              <a:rPr sz="2400" spc="17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400" spc="-170" dirty="0">
                <a:solidFill>
                  <a:srgbClr val="3333CC"/>
                </a:solidFill>
                <a:latin typeface="DejaVu Sans"/>
                <a:cs typeface="DejaVu Sans"/>
              </a:rPr>
              <a:t>gâteau.</a:t>
            </a:r>
            <a:endParaRPr sz="24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400" spc="-75" dirty="0">
                <a:solidFill>
                  <a:srgbClr val="3333CC"/>
                </a:solidFill>
                <a:latin typeface="DejaVu Sans"/>
                <a:cs typeface="DejaVu Sans"/>
              </a:rPr>
              <a:t>Les </a:t>
            </a:r>
            <a:r>
              <a:rPr sz="2400" spc="-170" dirty="0">
                <a:solidFill>
                  <a:srgbClr val="3333CC"/>
                </a:solidFill>
                <a:latin typeface="DejaVu Sans"/>
                <a:cs typeface="DejaVu Sans"/>
              </a:rPr>
              <a:t>enfants </a:t>
            </a:r>
            <a:r>
              <a:rPr sz="2400" spc="-204" dirty="0">
                <a:solidFill>
                  <a:srgbClr val="3333CC"/>
                </a:solidFill>
                <a:latin typeface="DejaVu Sans"/>
                <a:cs typeface="DejaVu Sans"/>
              </a:rPr>
              <a:t>ont </a:t>
            </a:r>
            <a:r>
              <a:rPr sz="2400" b="1" spc="-245" dirty="0">
                <a:solidFill>
                  <a:srgbClr val="3333CC"/>
                </a:solidFill>
                <a:latin typeface="DejaVu Sans"/>
                <a:cs typeface="DejaVu Sans"/>
              </a:rPr>
              <a:t>raconté </a:t>
            </a:r>
            <a:r>
              <a:rPr sz="2400" spc="-175" dirty="0">
                <a:solidFill>
                  <a:srgbClr val="3333CC"/>
                </a:solidFill>
                <a:latin typeface="DejaVu Sans"/>
                <a:cs typeface="DejaVu Sans"/>
              </a:rPr>
              <a:t>une</a:t>
            </a:r>
            <a:r>
              <a:rPr sz="2400" spc="110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400" spc="-155" dirty="0">
                <a:solidFill>
                  <a:srgbClr val="3333CC"/>
                </a:solidFill>
                <a:latin typeface="DejaVu Sans"/>
                <a:cs typeface="DejaVu Sans"/>
              </a:rPr>
              <a:t>histoire.</a:t>
            </a:r>
            <a:endParaRPr sz="24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6150" y="621029"/>
            <a:ext cx="56273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30" dirty="0"/>
              <a:t>AUXILIAIRE </a:t>
            </a:r>
            <a:r>
              <a:rPr sz="4200" spc="-330" dirty="0">
                <a:solidFill>
                  <a:srgbClr val="FF0000"/>
                </a:solidFill>
              </a:rPr>
              <a:t>être </a:t>
            </a:r>
            <a:r>
              <a:rPr sz="4200" spc="-250" dirty="0">
                <a:solidFill>
                  <a:srgbClr val="FF0000"/>
                </a:solidFill>
              </a:rPr>
              <a:t>/</a:t>
            </a:r>
            <a:r>
              <a:rPr sz="4200" spc="-195" dirty="0">
                <a:solidFill>
                  <a:srgbClr val="FF0000"/>
                </a:solidFill>
              </a:rPr>
              <a:t> </a:t>
            </a:r>
            <a:r>
              <a:rPr sz="4200" spc="-285" dirty="0">
                <a:solidFill>
                  <a:srgbClr val="FF0000"/>
                </a:solidFill>
              </a:rPr>
              <a:t>avoir</a:t>
            </a:r>
            <a:endParaRPr sz="4200"/>
          </a:p>
        </p:txBody>
      </p:sp>
      <p:sp>
        <p:nvSpPr>
          <p:cNvPr id="3" name="object 3"/>
          <p:cNvSpPr/>
          <p:nvPr/>
        </p:nvSpPr>
        <p:spPr>
          <a:xfrm>
            <a:off x="4467859" y="2385060"/>
            <a:ext cx="1123950" cy="1019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51989" y="3958590"/>
            <a:ext cx="6155690" cy="163068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0"/>
              </a:spcBef>
            </a:pPr>
            <a:r>
              <a:rPr sz="3600" b="1" spc="-505" dirty="0">
                <a:latin typeface="DejaVu Sans"/>
                <a:cs typeface="DejaVu Sans"/>
              </a:rPr>
              <a:t>6</a:t>
            </a:r>
            <a:r>
              <a:rPr sz="3600" b="1" spc="-270" dirty="0">
                <a:latin typeface="DejaVu Sans"/>
                <a:cs typeface="DejaVu Sans"/>
              </a:rPr>
              <a:t> </a:t>
            </a:r>
            <a:r>
              <a:rPr sz="3600" b="1" spc="-355" dirty="0">
                <a:latin typeface="DejaVu Sans"/>
                <a:cs typeface="DejaVu Sans"/>
              </a:rPr>
              <a:t>verbes</a:t>
            </a:r>
            <a:endParaRPr sz="3600">
              <a:latin typeface="DejaVu Sans"/>
              <a:cs typeface="DejaVu Sans"/>
            </a:endParaRPr>
          </a:p>
          <a:p>
            <a:pPr marL="1736089" marR="5080" indent="-1723389">
              <a:lnSpc>
                <a:spcPct val="100000"/>
              </a:lnSpc>
              <a:spcBef>
                <a:spcPts val="700"/>
              </a:spcBef>
            </a:pPr>
            <a:r>
              <a:rPr sz="2800" b="1" spc="-335" dirty="0">
                <a:solidFill>
                  <a:srgbClr val="007F00"/>
                </a:solidFill>
                <a:latin typeface="DejaVu Sans"/>
                <a:cs typeface="DejaVu Sans"/>
              </a:rPr>
              <a:t>monter </a:t>
            </a:r>
            <a:r>
              <a:rPr sz="2800" b="1" spc="-245" dirty="0">
                <a:solidFill>
                  <a:srgbClr val="007F00"/>
                </a:solidFill>
                <a:latin typeface="DejaVu Sans"/>
                <a:cs typeface="DejaVu Sans"/>
              </a:rPr>
              <a:t>/ </a:t>
            </a:r>
            <a:r>
              <a:rPr sz="2800" b="1" spc="-270" dirty="0">
                <a:solidFill>
                  <a:srgbClr val="007F00"/>
                </a:solidFill>
                <a:latin typeface="DejaVu Sans"/>
                <a:cs typeface="DejaVu Sans"/>
              </a:rPr>
              <a:t>descendre </a:t>
            </a:r>
            <a:r>
              <a:rPr sz="2800" b="1" spc="-245" dirty="0">
                <a:solidFill>
                  <a:srgbClr val="007F00"/>
                </a:solidFill>
                <a:latin typeface="DejaVu Sans"/>
                <a:cs typeface="DejaVu Sans"/>
              </a:rPr>
              <a:t>/ </a:t>
            </a:r>
            <a:r>
              <a:rPr sz="2800" b="1" spc="-254" dirty="0">
                <a:solidFill>
                  <a:srgbClr val="007F00"/>
                </a:solidFill>
                <a:latin typeface="DejaVu Sans"/>
                <a:cs typeface="DejaVu Sans"/>
              </a:rPr>
              <a:t>sortir </a:t>
            </a:r>
            <a:r>
              <a:rPr sz="2800" b="1" spc="-245" dirty="0">
                <a:solidFill>
                  <a:srgbClr val="007F00"/>
                </a:solidFill>
                <a:latin typeface="DejaVu Sans"/>
                <a:cs typeface="DejaVu Sans"/>
              </a:rPr>
              <a:t>/ </a:t>
            </a:r>
            <a:r>
              <a:rPr sz="2800" b="1" spc="-325" dirty="0">
                <a:solidFill>
                  <a:srgbClr val="007F00"/>
                </a:solidFill>
                <a:latin typeface="DejaVu Sans"/>
                <a:cs typeface="DejaVu Sans"/>
              </a:rPr>
              <a:t>rentrer </a:t>
            </a:r>
            <a:r>
              <a:rPr sz="2800" b="1" spc="-245" dirty="0">
                <a:solidFill>
                  <a:srgbClr val="007F00"/>
                </a:solidFill>
                <a:latin typeface="DejaVu Sans"/>
                <a:cs typeface="DejaVu Sans"/>
              </a:rPr>
              <a:t>/  </a:t>
            </a:r>
            <a:r>
              <a:rPr sz="2800" b="1" spc="-310" dirty="0">
                <a:solidFill>
                  <a:srgbClr val="007F00"/>
                </a:solidFill>
                <a:latin typeface="DejaVu Sans"/>
                <a:cs typeface="DejaVu Sans"/>
              </a:rPr>
              <a:t>retourner </a:t>
            </a:r>
            <a:r>
              <a:rPr sz="2800" b="1" spc="-245" dirty="0">
                <a:solidFill>
                  <a:srgbClr val="007F00"/>
                </a:solidFill>
                <a:latin typeface="DejaVu Sans"/>
                <a:cs typeface="DejaVu Sans"/>
              </a:rPr>
              <a:t>/</a:t>
            </a:r>
            <a:r>
              <a:rPr sz="2800" b="1" spc="-90" dirty="0">
                <a:solidFill>
                  <a:srgbClr val="007F00"/>
                </a:solidFill>
                <a:latin typeface="DejaVu Sans"/>
                <a:cs typeface="DejaVu Sans"/>
              </a:rPr>
              <a:t> </a:t>
            </a:r>
            <a:r>
              <a:rPr sz="2800" b="1" spc="-250" dirty="0">
                <a:solidFill>
                  <a:srgbClr val="007F00"/>
                </a:solidFill>
                <a:latin typeface="DejaVu Sans"/>
                <a:cs typeface="DejaVu Sans"/>
              </a:rPr>
              <a:t>passer</a:t>
            </a:r>
            <a:endParaRPr sz="2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2389" rIns="0" bIns="0" rtlCol="0">
            <a:spAutoFit/>
          </a:bodyPr>
          <a:lstStyle/>
          <a:p>
            <a:pPr marL="2012314" marR="5080" indent="-1003300">
              <a:lnSpc>
                <a:spcPct val="100000"/>
              </a:lnSpc>
              <a:spcBef>
                <a:spcPts val="100"/>
              </a:spcBef>
            </a:pPr>
            <a:r>
              <a:rPr sz="3600" spc="55" dirty="0">
                <a:solidFill>
                  <a:srgbClr val="FF0000"/>
                </a:solidFill>
              </a:rPr>
              <a:t>LE </a:t>
            </a:r>
            <a:r>
              <a:rPr sz="3600" spc="60" dirty="0">
                <a:solidFill>
                  <a:srgbClr val="FF0000"/>
                </a:solidFill>
              </a:rPr>
              <a:t>PARTICIPE</a:t>
            </a:r>
            <a:r>
              <a:rPr sz="3600" spc="-420" dirty="0">
                <a:solidFill>
                  <a:srgbClr val="FF0000"/>
                </a:solidFill>
              </a:rPr>
              <a:t> </a:t>
            </a:r>
            <a:r>
              <a:rPr sz="3600" spc="105" dirty="0">
                <a:solidFill>
                  <a:srgbClr val="FF0000"/>
                </a:solidFill>
              </a:rPr>
              <a:t>PASSÉ  </a:t>
            </a:r>
            <a:r>
              <a:rPr sz="3600" spc="-25" dirty="0"/>
              <a:t>FORMATION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01469" y="1982469"/>
            <a:ext cx="215900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840" dirty="0">
                <a:latin typeface="DejaVu Sans"/>
                <a:cs typeface="DejaVu Sans"/>
              </a:rPr>
              <a:t></a:t>
            </a:r>
            <a:endParaRPr sz="165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4370" y="1863090"/>
            <a:ext cx="6509384" cy="21435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340">
              <a:lnSpc>
                <a:spcPct val="120800"/>
              </a:lnSpc>
              <a:spcBef>
                <a:spcPts val="100"/>
              </a:spcBef>
              <a:tabLst>
                <a:tab pos="4234815" algn="l"/>
                <a:tab pos="4638675" algn="l"/>
                <a:tab pos="4873625" algn="l"/>
              </a:tabLst>
            </a:pPr>
            <a:r>
              <a:rPr sz="2400" b="1" spc="-245" dirty="0">
                <a:latin typeface="DejaVu Sans"/>
                <a:cs typeface="DejaVu Sans"/>
              </a:rPr>
              <a:t>Verbes </a:t>
            </a:r>
            <a:r>
              <a:rPr sz="2400" b="1" spc="-275" dirty="0">
                <a:latin typeface="DejaVu Sans"/>
                <a:cs typeface="DejaVu Sans"/>
              </a:rPr>
              <a:t>en </a:t>
            </a:r>
            <a:r>
              <a:rPr sz="2400" b="1" spc="-10" dirty="0">
                <a:latin typeface="DejaVu Sans"/>
                <a:cs typeface="DejaVu Sans"/>
              </a:rPr>
              <a:t>–ER </a:t>
            </a:r>
            <a:r>
              <a:rPr sz="2400" b="1" spc="-615" dirty="0">
                <a:latin typeface="DejaVu Sans"/>
                <a:cs typeface="DejaVu Sans"/>
              </a:rPr>
              <a:t>&gt;&gt;   </a:t>
            </a:r>
            <a:r>
              <a:rPr sz="2400" b="1" spc="-254" dirty="0">
                <a:solidFill>
                  <a:srgbClr val="FF0000"/>
                </a:solidFill>
                <a:latin typeface="DejaVu Sans"/>
                <a:cs typeface="DejaVu Sans"/>
              </a:rPr>
              <a:t>p </a:t>
            </a:r>
            <a:r>
              <a:rPr sz="2400" b="1" spc="-210" dirty="0">
                <a:solidFill>
                  <a:srgbClr val="FF0000"/>
                </a:solidFill>
                <a:latin typeface="DejaVu Sans"/>
                <a:cs typeface="DejaVu Sans"/>
              </a:rPr>
              <a:t>passé</a:t>
            </a:r>
            <a:r>
              <a:rPr sz="2400" b="1" spc="-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b="1" spc="-275" dirty="0">
                <a:solidFill>
                  <a:srgbClr val="FF0000"/>
                </a:solidFill>
                <a:latin typeface="DejaVu Sans"/>
                <a:cs typeface="DejaVu Sans"/>
              </a:rPr>
              <a:t>en</a:t>
            </a:r>
            <a:r>
              <a:rPr sz="2400" b="1" spc="-16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b="1" spc="40" dirty="0">
                <a:solidFill>
                  <a:srgbClr val="FF0000"/>
                </a:solidFill>
                <a:latin typeface="DejaVu Sans"/>
                <a:cs typeface="DejaVu Sans"/>
              </a:rPr>
              <a:t>–É	</a:t>
            </a:r>
            <a:r>
              <a:rPr sz="2400" spc="-190" dirty="0">
                <a:solidFill>
                  <a:srgbClr val="3333CC"/>
                </a:solidFill>
                <a:latin typeface="DejaVu Sans"/>
                <a:cs typeface="DejaVu Sans"/>
              </a:rPr>
              <a:t>mangé, </a:t>
            </a:r>
            <a:r>
              <a:rPr sz="2400" spc="-145" dirty="0">
                <a:solidFill>
                  <a:srgbClr val="3333CC"/>
                </a:solidFill>
                <a:latin typeface="DejaVu Sans"/>
                <a:cs typeface="DejaVu Sans"/>
              </a:rPr>
              <a:t>allé  </a:t>
            </a:r>
            <a:r>
              <a:rPr sz="2400" b="1" spc="-245" dirty="0">
                <a:latin typeface="DejaVu Sans"/>
                <a:cs typeface="DejaVu Sans"/>
              </a:rPr>
              <a:t>Verbes </a:t>
            </a:r>
            <a:r>
              <a:rPr sz="2400" b="1" spc="-275" dirty="0">
                <a:latin typeface="DejaVu Sans"/>
                <a:cs typeface="DejaVu Sans"/>
              </a:rPr>
              <a:t>en </a:t>
            </a:r>
            <a:r>
              <a:rPr sz="2400" b="1" spc="-70" dirty="0">
                <a:latin typeface="DejaVu Sans"/>
                <a:cs typeface="DejaVu Sans"/>
              </a:rPr>
              <a:t>–IR </a:t>
            </a:r>
            <a:r>
              <a:rPr sz="2400" b="1" spc="-615" dirty="0">
                <a:latin typeface="DejaVu Sans"/>
                <a:cs typeface="DejaVu Sans"/>
              </a:rPr>
              <a:t>&gt;&gt;   </a:t>
            </a:r>
            <a:r>
              <a:rPr sz="2400" b="1" spc="-254" dirty="0">
                <a:solidFill>
                  <a:srgbClr val="FF0000"/>
                </a:solidFill>
                <a:latin typeface="DejaVu Sans"/>
                <a:cs typeface="DejaVu Sans"/>
              </a:rPr>
              <a:t>p </a:t>
            </a:r>
            <a:r>
              <a:rPr sz="2400" b="1" spc="-210" dirty="0">
                <a:solidFill>
                  <a:srgbClr val="FF0000"/>
                </a:solidFill>
                <a:latin typeface="DejaVu Sans"/>
                <a:cs typeface="DejaVu Sans"/>
              </a:rPr>
              <a:t>passé</a:t>
            </a:r>
            <a:r>
              <a:rPr sz="2400" b="1" spc="4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b="1" spc="-275" dirty="0">
                <a:solidFill>
                  <a:srgbClr val="FF0000"/>
                </a:solidFill>
                <a:latin typeface="DejaVu Sans"/>
                <a:cs typeface="DejaVu Sans"/>
              </a:rPr>
              <a:t>en</a:t>
            </a:r>
            <a:r>
              <a:rPr sz="2400" b="1" spc="-17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b="1" spc="-55" dirty="0">
                <a:solidFill>
                  <a:srgbClr val="FF0000"/>
                </a:solidFill>
                <a:latin typeface="DejaVu Sans"/>
                <a:cs typeface="DejaVu Sans"/>
              </a:rPr>
              <a:t>–I	</a:t>
            </a:r>
            <a:r>
              <a:rPr sz="2400" spc="-150" dirty="0">
                <a:solidFill>
                  <a:srgbClr val="3333CC"/>
                </a:solidFill>
                <a:latin typeface="DejaVu Sans"/>
                <a:cs typeface="DejaVu Sans"/>
              </a:rPr>
              <a:t>fini, </a:t>
            </a:r>
            <a:r>
              <a:rPr sz="2400" spc="-120" dirty="0">
                <a:solidFill>
                  <a:srgbClr val="3333CC"/>
                </a:solidFill>
                <a:latin typeface="DejaVu Sans"/>
                <a:cs typeface="DejaVu Sans"/>
              </a:rPr>
              <a:t>résussi  </a:t>
            </a:r>
            <a:r>
              <a:rPr sz="2400" b="1" spc="-245" dirty="0">
                <a:latin typeface="DejaVu Sans"/>
                <a:cs typeface="DejaVu Sans"/>
              </a:rPr>
              <a:t>Verbes </a:t>
            </a:r>
            <a:r>
              <a:rPr sz="2400" b="1" spc="-275" dirty="0">
                <a:latin typeface="DejaVu Sans"/>
                <a:cs typeface="DejaVu Sans"/>
              </a:rPr>
              <a:t>en </a:t>
            </a:r>
            <a:r>
              <a:rPr sz="2400" b="1" spc="-120" dirty="0">
                <a:latin typeface="DejaVu Sans"/>
                <a:cs typeface="DejaVu Sans"/>
              </a:rPr>
              <a:t>–IR, </a:t>
            </a:r>
            <a:r>
              <a:rPr sz="2400" b="1" spc="-200" dirty="0">
                <a:latin typeface="DejaVu Sans"/>
                <a:cs typeface="DejaVu Sans"/>
              </a:rPr>
              <a:t>- </a:t>
            </a:r>
            <a:r>
              <a:rPr sz="2400" b="1" spc="-195" dirty="0">
                <a:latin typeface="DejaVu Sans"/>
                <a:cs typeface="DejaVu Sans"/>
              </a:rPr>
              <a:t>OIR,</a:t>
            </a:r>
            <a:r>
              <a:rPr sz="2400" b="1" spc="55" dirty="0">
                <a:latin typeface="DejaVu Sans"/>
                <a:cs typeface="DejaVu Sans"/>
              </a:rPr>
              <a:t> </a:t>
            </a:r>
            <a:r>
              <a:rPr sz="2400" b="1" spc="-120" dirty="0">
                <a:latin typeface="DejaVu Sans"/>
                <a:cs typeface="DejaVu Sans"/>
              </a:rPr>
              <a:t>-RE</a:t>
            </a:r>
            <a:r>
              <a:rPr sz="2400" b="1" spc="-165" dirty="0">
                <a:latin typeface="DejaVu Sans"/>
                <a:cs typeface="DejaVu Sans"/>
              </a:rPr>
              <a:t> </a:t>
            </a:r>
            <a:r>
              <a:rPr sz="2400" b="1" spc="-615" dirty="0" smtClean="0">
                <a:latin typeface="DejaVu Sans"/>
                <a:cs typeface="DejaVu Sans"/>
              </a:rPr>
              <a:t>&gt;&gt;</a:t>
            </a:r>
            <a:r>
              <a:rPr lang="en-US" sz="2400" b="1" spc="-615" dirty="0" smtClean="0">
                <a:latin typeface="DejaVu Sans"/>
                <a:cs typeface="DejaVu Sans"/>
              </a:rPr>
              <a:t>                                          </a:t>
            </a:r>
            <a:r>
              <a:rPr sz="2400" b="1" spc="-254" dirty="0" smtClean="0">
                <a:solidFill>
                  <a:srgbClr val="FF0000"/>
                </a:solidFill>
                <a:latin typeface="DejaVu Sans"/>
                <a:cs typeface="DejaVu Sans"/>
              </a:rPr>
              <a:t>p</a:t>
            </a:r>
            <a:r>
              <a:rPr sz="2400" b="1" spc="-170" dirty="0" smtClean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b="1" spc="-210" dirty="0" smtClean="0">
                <a:solidFill>
                  <a:srgbClr val="FF0000"/>
                </a:solidFill>
                <a:latin typeface="DejaVu Sans"/>
                <a:cs typeface="DejaVu Sans"/>
              </a:rPr>
              <a:t>passé</a:t>
            </a:r>
            <a:r>
              <a:rPr lang="en-US" sz="2400" dirty="0">
                <a:latin typeface="DejaVu Sans"/>
                <a:cs typeface="DejaVu Sans"/>
              </a:rPr>
              <a:t> </a:t>
            </a:r>
            <a:r>
              <a:rPr lang="en-US" sz="2400" dirty="0" smtClean="0">
                <a:latin typeface="DejaVu Sans"/>
                <a:cs typeface="DejaVu Sans"/>
              </a:rPr>
              <a:t> </a:t>
            </a:r>
            <a:r>
              <a:rPr sz="2400" b="1" spc="-235" dirty="0" err="1" smtClean="0">
                <a:solidFill>
                  <a:srgbClr val="FF0000"/>
                </a:solidFill>
                <a:latin typeface="DejaVu Sans"/>
                <a:cs typeface="DejaVu Sans"/>
              </a:rPr>
              <a:t>irrégulier</a:t>
            </a:r>
            <a:endParaRPr sz="2400" dirty="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lang="en-US" sz="2400" spc="-155" dirty="0" smtClean="0">
                <a:solidFill>
                  <a:srgbClr val="3333CC"/>
                </a:solidFill>
                <a:latin typeface="DejaVu Sans"/>
                <a:cs typeface="DejaVu Sans"/>
              </a:rPr>
              <a:t>                                                   </a:t>
            </a:r>
            <a:r>
              <a:rPr lang="en-US" sz="2400" spc="-155" dirty="0" err="1" smtClean="0">
                <a:solidFill>
                  <a:srgbClr val="3333CC"/>
                </a:solidFill>
                <a:latin typeface="DejaVu Sans"/>
                <a:cs typeface="DejaVu Sans"/>
              </a:rPr>
              <a:t>A</a:t>
            </a:r>
            <a:r>
              <a:rPr sz="2400" spc="-155" dirty="0" err="1" smtClean="0">
                <a:solidFill>
                  <a:srgbClr val="3333CC"/>
                </a:solidFill>
                <a:latin typeface="DejaVu Sans"/>
                <a:cs typeface="DejaVu Sans"/>
              </a:rPr>
              <a:t>ppris</a:t>
            </a:r>
            <a:r>
              <a:rPr lang="en-US" sz="2400" dirty="0" smtClean="0">
                <a:latin typeface="DejaVu Sans"/>
                <a:cs typeface="DejaVu Sans"/>
              </a:rPr>
              <a:t>   </a:t>
            </a:r>
            <a:r>
              <a:rPr sz="2400" spc="-120" dirty="0" err="1" smtClean="0">
                <a:solidFill>
                  <a:srgbClr val="3333CC"/>
                </a:solidFill>
                <a:latin typeface="DejaVu Sans"/>
                <a:cs typeface="DejaVu Sans"/>
              </a:rPr>
              <a:t>c</a:t>
            </a:r>
            <a:r>
              <a:rPr sz="2400" spc="-140" dirty="0" err="1" smtClean="0">
                <a:solidFill>
                  <a:srgbClr val="3333CC"/>
                </a:solidFill>
                <a:latin typeface="DejaVu Sans"/>
                <a:cs typeface="DejaVu Sans"/>
              </a:rPr>
              <a:t>o</a:t>
            </a:r>
            <a:r>
              <a:rPr sz="2400" spc="-200" dirty="0" err="1" smtClean="0">
                <a:solidFill>
                  <a:srgbClr val="3333CC"/>
                </a:solidFill>
                <a:latin typeface="DejaVu Sans"/>
                <a:cs typeface="DejaVu Sans"/>
              </a:rPr>
              <a:t>nn</a:t>
            </a:r>
            <a:r>
              <a:rPr sz="2400" spc="-125" dirty="0" err="1" smtClean="0">
                <a:solidFill>
                  <a:srgbClr val="3333CC"/>
                </a:solidFill>
                <a:latin typeface="DejaVu Sans"/>
                <a:cs typeface="DejaVu Sans"/>
              </a:rPr>
              <a:t>u</a:t>
            </a:r>
            <a:r>
              <a:rPr sz="2400" spc="-125" dirty="0" smtClean="0">
                <a:solidFill>
                  <a:srgbClr val="3333CC"/>
                </a:solidFill>
                <a:latin typeface="DejaVu Sans"/>
                <a:cs typeface="DejaVu Sans"/>
              </a:rPr>
              <a:t>  </a:t>
            </a:r>
            <a:r>
              <a:rPr sz="2400" spc="-204" dirty="0">
                <a:solidFill>
                  <a:srgbClr val="3333CC"/>
                </a:solidFill>
                <a:latin typeface="DejaVu Sans"/>
                <a:cs typeface="DejaVu Sans"/>
              </a:rPr>
              <a:t>dit  </a:t>
            </a:r>
            <a:r>
              <a:rPr sz="2400" spc="-185" dirty="0">
                <a:solidFill>
                  <a:srgbClr val="3333CC"/>
                </a:solidFill>
                <a:latin typeface="DejaVu Sans"/>
                <a:cs typeface="DejaVu Sans"/>
              </a:rPr>
              <a:t>offert</a:t>
            </a:r>
            <a:endParaRPr sz="2400" dirty="0">
              <a:latin typeface="DejaVu Sans"/>
              <a:cs typeface="DejaVu Sans"/>
            </a:endParaRPr>
          </a:p>
          <a:p>
            <a:pPr marL="6070600">
              <a:lnSpc>
                <a:spcPct val="100000"/>
              </a:lnSpc>
              <a:spcBef>
                <a:spcPts val="385"/>
              </a:spcBef>
            </a:pPr>
            <a:r>
              <a:rPr sz="2400" dirty="0">
                <a:solidFill>
                  <a:srgbClr val="3333CC"/>
                </a:solidFill>
                <a:latin typeface="DejaVu Sans"/>
                <a:cs typeface="DejaVu Sans"/>
              </a:rPr>
              <a:t>…</a:t>
            </a:r>
            <a:endParaRPr sz="2400" dirty="0">
              <a:latin typeface="DejaVu Sans"/>
              <a:cs typeface="DejaVu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01469" y="2424430"/>
            <a:ext cx="215900" cy="723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840" dirty="0">
                <a:latin typeface="DejaVu Sans"/>
                <a:cs typeface="DejaVu Sans"/>
              </a:rPr>
              <a:t></a:t>
            </a:r>
            <a:endParaRPr sz="165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1650" spc="840" dirty="0">
                <a:latin typeface="DejaVu Sans"/>
                <a:cs typeface="DejaVu Sans"/>
              </a:rPr>
              <a:t></a:t>
            </a:r>
            <a:endParaRPr sz="165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8305" marR="5080" indent="-103124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LE </a:t>
            </a:r>
            <a:r>
              <a:rPr spc="110" dirty="0"/>
              <a:t>PASSÉ</a:t>
            </a:r>
            <a:r>
              <a:rPr spc="-459" dirty="0"/>
              <a:t> </a:t>
            </a:r>
            <a:r>
              <a:rPr spc="55" dirty="0"/>
              <a:t>COMPOSÉ  </a:t>
            </a:r>
            <a:r>
              <a:rPr spc="-45" dirty="0">
                <a:solidFill>
                  <a:srgbClr val="FF0000"/>
                </a:solidFill>
              </a:rPr>
              <a:t>LA</a:t>
            </a:r>
            <a:r>
              <a:rPr spc="-165" dirty="0">
                <a:solidFill>
                  <a:srgbClr val="FF0000"/>
                </a:solidFill>
              </a:rPr>
              <a:t> </a:t>
            </a:r>
            <a:r>
              <a:rPr spc="-35" dirty="0">
                <a:solidFill>
                  <a:srgbClr val="FF0000"/>
                </a:solidFill>
              </a:rPr>
              <a:t>NÉGATION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62984" y="1813382"/>
            <a:ext cx="5700395" cy="3044190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50"/>
              </a:spcBef>
              <a:tabLst>
                <a:tab pos="949325" algn="l"/>
              </a:tabLst>
            </a:pPr>
            <a:r>
              <a:rPr sz="2600" spc="-145" dirty="0">
                <a:latin typeface="DejaVu Sans"/>
                <a:cs typeface="DejaVu Sans"/>
              </a:rPr>
              <a:t>Sujet	</a:t>
            </a:r>
            <a:r>
              <a:rPr sz="2600" b="1" spc="-170" dirty="0">
                <a:solidFill>
                  <a:srgbClr val="FF0000"/>
                </a:solidFill>
                <a:latin typeface="DejaVu Sans"/>
                <a:cs typeface="DejaVu Sans"/>
              </a:rPr>
              <a:t>NE </a:t>
            </a:r>
            <a:r>
              <a:rPr sz="2600" spc="-665" dirty="0">
                <a:latin typeface="DejaVu Sans"/>
                <a:cs typeface="DejaVu Sans"/>
              </a:rPr>
              <a:t>+ </a:t>
            </a:r>
            <a:r>
              <a:rPr sz="2600" spc="-170" dirty="0">
                <a:latin typeface="DejaVu Sans"/>
                <a:cs typeface="DejaVu Sans"/>
              </a:rPr>
              <a:t>auxiliaire </a:t>
            </a:r>
            <a:r>
              <a:rPr sz="2600" spc="-665" dirty="0">
                <a:latin typeface="DejaVu Sans"/>
                <a:cs typeface="DejaVu Sans"/>
              </a:rPr>
              <a:t>+ </a:t>
            </a:r>
            <a:r>
              <a:rPr lang="en-US" sz="2600" spc="-665" dirty="0" smtClean="0">
                <a:latin typeface="DejaVu Sans"/>
                <a:cs typeface="DejaVu Sans"/>
              </a:rPr>
              <a:t>                     </a:t>
            </a:r>
            <a:r>
              <a:rPr sz="2600" b="1" spc="-150" dirty="0" smtClean="0">
                <a:solidFill>
                  <a:srgbClr val="FF0000"/>
                </a:solidFill>
                <a:latin typeface="DejaVu Sans"/>
                <a:cs typeface="DejaVu Sans"/>
              </a:rPr>
              <a:t>PAS </a:t>
            </a:r>
            <a:r>
              <a:rPr sz="2600" spc="-665" dirty="0">
                <a:latin typeface="DejaVu Sans"/>
                <a:cs typeface="DejaVu Sans"/>
              </a:rPr>
              <a:t>+ </a:t>
            </a:r>
            <a:r>
              <a:rPr lang="en-US" sz="2600" spc="-665" dirty="0" smtClean="0">
                <a:latin typeface="DejaVu Sans"/>
                <a:cs typeface="DejaVu Sans"/>
              </a:rPr>
              <a:t>                 </a:t>
            </a:r>
            <a:r>
              <a:rPr sz="2600" spc="-204" dirty="0" smtClean="0">
                <a:latin typeface="DejaVu Sans"/>
                <a:cs typeface="DejaVu Sans"/>
              </a:rPr>
              <a:t>p</a:t>
            </a:r>
            <a:r>
              <a:rPr sz="2600" spc="-355" dirty="0" smtClean="0">
                <a:latin typeface="DejaVu Sans"/>
                <a:cs typeface="DejaVu Sans"/>
              </a:rPr>
              <a:t> </a:t>
            </a:r>
            <a:r>
              <a:rPr sz="2600" spc="-125" dirty="0">
                <a:latin typeface="DejaVu Sans"/>
                <a:cs typeface="DejaVu Sans"/>
              </a:rPr>
              <a:t>passé</a:t>
            </a:r>
            <a:endParaRPr sz="2600" dirty="0">
              <a:latin typeface="DejaVu Sans"/>
              <a:cs typeface="DejaVu Sans"/>
            </a:endParaRPr>
          </a:p>
          <a:p>
            <a:pPr marL="3395979" marR="1339850">
              <a:lnSpc>
                <a:spcPct val="120800"/>
              </a:lnSpc>
            </a:pPr>
            <a:r>
              <a:rPr sz="2600" spc="-155" dirty="0">
                <a:solidFill>
                  <a:srgbClr val="FF0000"/>
                </a:solidFill>
                <a:latin typeface="DejaVu Sans"/>
                <a:cs typeface="DejaVu Sans"/>
              </a:rPr>
              <a:t>j</a:t>
            </a:r>
            <a:r>
              <a:rPr sz="2600" spc="-150" dirty="0">
                <a:solidFill>
                  <a:srgbClr val="FF0000"/>
                </a:solidFill>
                <a:latin typeface="DejaVu Sans"/>
                <a:cs typeface="DejaVu Sans"/>
              </a:rPr>
              <a:t>a</a:t>
            </a:r>
            <a:r>
              <a:rPr sz="2600" spc="-360" dirty="0">
                <a:solidFill>
                  <a:srgbClr val="FF0000"/>
                </a:solidFill>
                <a:latin typeface="DejaVu Sans"/>
                <a:cs typeface="DejaVu Sans"/>
              </a:rPr>
              <a:t>m</a:t>
            </a:r>
            <a:r>
              <a:rPr sz="2600" spc="-150" dirty="0">
                <a:solidFill>
                  <a:srgbClr val="FF0000"/>
                </a:solidFill>
                <a:latin typeface="DejaVu Sans"/>
                <a:cs typeface="DejaVu Sans"/>
              </a:rPr>
              <a:t>a</a:t>
            </a:r>
            <a:r>
              <a:rPr sz="2600" spc="-145" dirty="0">
                <a:solidFill>
                  <a:srgbClr val="FF0000"/>
                </a:solidFill>
                <a:latin typeface="DejaVu Sans"/>
                <a:cs typeface="DejaVu Sans"/>
              </a:rPr>
              <a:t>i</a:t>
            </a:r>
            <a:r>
              <a:rPr sz="2600" spc="-45" dirty="0">
                <a:solidFill>
                  <a:srgbClr val="FF0000"/>
                </a:solidFill>
                <a:latin typeface="DejaVu Sans"/>
                <a:cs typeface="DejaVu Sans"/>
              </a:rPr>
              <a:t>s  </a:t>
            </a:r>
            <a:r>
              <a:rPr sz="2600" spc="-180" dirty="0">
                <a:solidFill>
                  <a:srgbClr val="FF0000"/>
                </a:solidFill>
                <a:latin typeface="DejaVu Sans"/>
                <a:cs typeface="DejaVu Sans"/>
              </a:rPr>
              <a:t>rien  </a:t>
            </a:r>
            <a:r>
              <a:rPr sz="2600" spc="-155" dirty="0">
                <a:solidFill>
                  <a:srgbClr val="FF0000"/>
                </a:solidFill>
                <a:latin typeface="DejaVu Sans"/>
                <a:cs typeface="DejaVu Sans"/>
              </a:rPr>
              <a:t>plus</a:t>
            </a:r>
            <a:endParaRPr sz="26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50" dirty="0">
              <a:latin typeface="DejaVu Sans"/>
              <a:cs typeface="DejaVu Sans"/>
            </a:endParaRPr>
          </a:p>
          <a:p>
            <a:pPr marL="1390650" marR="226695" indent="64769">
              <a:lnSpc>
                <a:spcPct val="120800"/>
              </a:lnSpc>
              <a:spcBef>
                <a:spcPts val="5"/>
              </a:spcBef>
            </a:pPr>
            <a:r>
              <a:rPr sz="2000" spc="-30" dirty="0">
                <a:solidFill>
                  <a:srgbClr val="3333CC"/>
                </a:solidFill>
                <a:latin typeface="DejaVu Sans"/>
                <a:cs typeface="DejaVu Sans"/>
              </a:rPr>
              <a:t>EX: </a:t>
            </a:r>
            <a:r>
              <a:rPr sz="2000" spc="-70" dirty="0">
                <a:solidFill>
                  <a:srgbClr val="3333CC"/>
                </a:solidFill>
                <a:latin typeface="DejaVu Sans"/>
                <a:cs typeface="DejaVu Sans"/>
              </a:rPr>
              <a:t>Elle </a:t>
            </a:r>
            <a:r>
              <a:rPr sz="2000" spc="-145" dirty="0">
                <a:solidFill>
                  <a:srgbClr val="3333CC"/>
                </a:solidFill>
                <a:latin typeface="DejaVu Sans"/>
                <a:cs typeface="DejaVu Sans"/>
              </a:rPr>
              <a:t>n’est </a:t>
            </a:r>
            <a:r>
              <a:rPr sz="2000" spc="-105" dirty="0">
                <a:solidFill>
                  <a:srgbClr val="3333CC"/>
                </a:solidFill>
                <a:latin typeface="DejaVu Sans"/>
                <a:cs typeface="DejaVu Sans"/>
              </a:rPr>
              <a:t>pas </a:t>
            </a:r>
            <a:r>
              <a:rPr sz="2000" spc="-150" dirty="0">
                <a:solidFill>
                  <a:srgbClr val="3333CC"/>
                </a:solidFill>
                <a:latin typeface="DejaVu Sans"/>
                <a:cs typeface="DejaVu Sans"/>
              </a:rPr>
              <a:t>rentrée </a:t>
            </a:r>
            <a:r>
              <a:rPr sz="2000" spc="-140" dirty="0">
                <a:solidFill>
                  <a:srgbClr val="3333CC"/>
                </a:solidFill>
                <a:latin typeface="DejaVu Sans"/>
                <a:cs typeface="DejaVu Sans"/>
              </a:rPr>
              <a:t>de </a:t>
            </a:r>
            <a:r>
              <a:rPr sz="2000" spc="-65" dirty="0">
                <a:solidFill>
                  <a:srgbClr val="3333CC"/>
                </a:solidFill>
                <a:latin typeface="DejaVu Sans"/>
                <a:cs typeface="DejaVu Sans"/>
              </a:rPr>
              <a:t>Paris.  </a:t>
            </a:r>
            <a:r>
              <a:rPr sz="2000" spc="10" dirty="0">
                <a:solidFill>
                  <a:srgbClr val="3333CC"/>
                </a:solidFill>
                <a:latin typeface="DejaVu Sans"/>
                <a:cs typeface="DejaVu Sans"/>
              </a:rPr>
              <a:t>EX </a:t>
            </a:r>
            <a:r>
              <a:rPr sz="2000" spc="-70" dirty="0">
                <a:solidFill>
                  <a:srgbClr val="3333CC"/>
                </a:solidFill>
                <a:latin typeface="DejaVu Sans"/>
                <a:cs typeface="DejaVu Sans"/>
              </a:rPr>
              <a:t>Ils </a:t>
            </a:r>
            <a:r>
              <a:rPr sz="2000" spc="-155" dirty="0">
                <a:solidFill>
                  <a:srgbClr val="3333CC"/>
                </a:solidFill>
                <a:latin typeface="DejaVu Sans"/>
                <a:cs typeface="DejaVu Sans"/>
              </a:rPr>
              <a:t>n’on </a:t>
            </a:r>
            <a:r>
              <a:rPr sz="2000" spc="-135" dirty="0">
                <a:solidFill>
                  <a:srgbClr val="3333CC"/>
                </a:solidFill>
                <a:latin typeface="DejaVu Sans"/>
                <a:cs typeface="DejaVu Sans"/>
              </a:rPr>
              <a:t>jamais </a:t>
            </a:r>
            <a:r>
              <a:rPr sz="2000" spc="-114" dirty="0">
                <a:solidFill>
                  <a:srgbClr val="3333CC"/>
                </a:solidFill>
                <a:latin typeface="DejaVu Sans"/>
                <a:cs typeface="DejaVu Sans"/>
              </a:rPr>
              <a:t>pris </a:t>
            </a:r>
            <a:r>
              <a:rPr sz="2000" spc="-145" dirty="0">
                <a:solidFill>
                  <a:srgbClr val="3333CC"/>
                </a:solidFill>
                <a:latin typeface="DejaVu Sans"/>
                <a:cs typeface="DejaVu Sans"/>
              </a:rPr>
              <a:t>de</a:t>
            </a:r>
            <a:r>
              <a:rPr sz="2000" spc="-3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000" spc="-110" dirty="0">
                <a:solidFill>
                  <a:srgbClr val="3333CC"/>
                </a:solidFill>
                <a:latin typeface="DejaVu Sans"/>
                <a:cs typeface="DejaVu Sans"/>
              </a:rPr>
              <a:t>vacances.</a:t>
            </a:r>
            <a:endParaRPr sz="20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2515" marR="5080" indent="-42545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LE </a:t>
            </a:r>
            <a:r>
              <a:rPr spc="110" dirty="0"/>
              <a:t>PASSÉ</a:t>
            </a:r>
            <a:r>
              <a:rPr spc="-459" dirty="0"/>
              <a:t> </a:t>
            </a:r>
            <a:r>
              <a:rPr spc="55" dirty="0"/>
              <a:t>COMPOSÉ  </a:t>
            </a:r>
            <a:r>
              <a:rPr spc="-40" dirty="0">
                <a:solidFill>
                  <a:srgbClr val="FF0000"/>
                </a:solidFill>
              </a:rPr>
              <a:t>L’INTÉRROGATION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6069" y="2395220"/>
            <a:ext cx="6737984" cy="1892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0"/>
              </a:spcBef>
            </a:pPr>
            <a:r>
              <a:rPr sz="3150" spc="1522" baseline="13227" dirty="0">
                <a:latin typeface="DejaVu Sans"/>
                <a:cs typeface="DejaVu Sans"/>
              </a:rPr>
              <a:t> </a:t>
            </a:r>
            <a:r>
              <a:rPr sz="3000" spc="-215" dirty="0">
                <a:latin typeface="DejaVu Sans"/>
                <a:cs typeface="DejaVu Sans"/>
              </a:rPr>
              <a:t>Intonation </a:t>
            </a:r>
            <a:r>
              <a:rPr sz="3000" spc="-210" dirty="0">
                <a:latin typeface="DejaVu Sans"/>
                <a:cs typeface="DejaVu Sans"/>
              </a:rPr>
              <a:t>de </a:t>
            </a:r>
            <a:r>
              <a:rPr sz="3000" spc="-170" dirty="0">
                <a:latin typeface="DejaVu Sans"/>
                <a:cs typeface="DejaVu Sans"/>
              </a:rPr>
              <a:t>la </a:t>
            </a:r>
            <a:r>
              <a:rPr sz="3000" spc="-215" dirty="0">
                <a:latin typeface="DejaVu Sans"/>
                <a:cs typeface="DejaVu Sans"/>
              </a:rPr>
              <a:t>voix:</a:t>
            </a:r>
            <a:r>
              <a:rPr sz="3000" spc="-695" dirty="0">
                <a:latin typeface="DejaVu Sans"/>
                <a:cs typeface="DejaVu Sans"/>
              </a:rPr>
              <a:t> </a:t>
            </a:r>
            <a:r>
              <a:rPr sz="2000" spc="-85" dirty="0">
                <a:solidFill>
                  <a:srgbClr val="3333CC"/>
                </a:solidFill>
                <a:latin typeface="DejaVu Sans"/>
                <a:cs typeface="DejaVu Sans"/>
              </a:rPr>
              <a:t>Tu </a:t>
            </a:r>
            <a:r>
              <a:rPr sz="2000" spc="-80" dirty="0">
                <a:solidFill>
                  <a:srgbClr val="3333CC"/>
                </a:solidFill>
                <a:latin typeface="DejaVu Sans"/>
                <a:cs typeface="DejaVu Sans"/>
              </a:rPr>
              <a:t>es </a:t>
            </a:r>
            <a:r>
              <a:rPr sz="2000" spc="-114" dirty="0">
                <a:solidFill>
                  <a:srgbClr val="3333CC"/>
                </a:solidFill>
                <a:latin typeface="DejaVu Sans"/>
                <a:cs typeface="DejaVu Sans"/>
              </a:rPr>
              <a:t>allé à la </a:t>
            </a:r>
            <a:r>
              <a:rPr sz="2000" spc="-80" dirty="0">
                <a:solidFill>
                  <a:srgbClr val="3333CC"/>
                </a:solidFill>
                <a:latin typeface="DejaVu Sans"/>
                <a:cs typeface="DejaVu Sans"/>
              </a:rPr>
              <a:t>fac?</a:t>
            </a:r>
            <a:endParaRPr sz="20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sz="3150" spc="1522" baseline="13227" dirty="0">
                <a:latin typeface="DejaVu Sans"/>
                <a:cs typeface="DejaVu Sans"/>
              </a:rPr>
              <a:t> </a:t>
            </a:r>
            <a:r>
              <a:rPr sz="3000" spc="-165" dirty="0">
                <a:latin typeface="DejaVu Sans"/>
                <a:cs typeface="DejaVu Sans"/>
              </a:rPr>
              <a:t>Avec </a:t>
            </a:r>
            <a:r>
              <a:rPr sz="3000" spc="-225" dirty="0">
                <a:latin typeface="DejaVu Sans"/>
                <a:cs typeface="DejaVu Sans"/>
              </a:rPr>
              <a:t>“est-ce </a:t>
            </a:r>
            <a:r>
              <a:rPr sz="3000" spc="-280" dirty="0">
                <a:latin typeface="DejaVu Sans"/>
                <a:cs typeface="DejaVu Sans"/>
              </a:rPr>
              <a:t>que”: </a:t>
            </a:r>
            <a:r>
              <a:rPr sz="2000" spc="-80" dirty="0">
                <a:solidFill>
                  <a:srgbClr val="3333CC"/>
                </a:solidFill>
                <a:latin typeface="DejaVu Sans"/>
                <a:cs typeface="DejaVu Sans"/>
              </a:rPr>
              <a:t>Est-ce </a:t>
            </a:r>
            <a:r>
              <a:rPr sz="2000" spc="-145" dirty="0">
                <a:solidFill>
                  <a:srgbClr val="3333CC"/>
                </a:solidFill>
                <a:latin typeface="DejaVu Sans"/>
                <a:cs typeface="DejaVu Sans"/>
              </a:rPr>
              <a:t>que </a:t>
            </a:r>
            <a:r>
              <a:rPr sz="2000" spc="-200" dirty="0">
                <a:solidFill>
                  <a:srgbClr val="3333CC"/>
                </a:solidFill>
                <a:latin typeface="DejaVu Sans"/>
                <a:cs typeface="DejaVu Sans"/>
              </a:rPr>
              <a:t>tu </a:t>
            </a:r>
            <a:r>
              <a:rPr sz="2000" spc="-80" dirty="0">
                <a:solidFill>
                  <a:srgbClr val="3333CC"/>
                </a:solidFill>
                <a:latin typeface="DejaVu Sans"/>
                <a:cs typeface="DejaVu Sans"/>
              </a:rPr>
              <a:t>as </a:t>
            </a:r>
            <a:r>
              <a:rPr sz="2000" spc="-165" dirty="0">
                <a:solidFill>
                  <a:srgbClr val="3333CC"/>
                </a:solidFill>
                <a:latin typeface="DejaVu Sans"/>
                <a:cs typeface="DejaVu Sans"/>
              </a:rPr>
              <a:t>vu </a:t>
            </a:r>
            <a:r>
              <a:rPr sz="2000" spc="-105" dirty="0">
                <a:solidFill>
                  <a:srgbClr val="3333CC"/>
                </a:solidFill>
                <a:latin typeface="DejaVu Sans"/>
                <a:cs typeface="DejaVu Sans"/>
              </a:rPr>
              <a:t>ce</a:t>
            </a:r>
            <a:r>
              <a:rPr sz="2000" spc="-400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000" spc="-315" dirty="0">
                <a:solidFill>
                  <a:srgbClr val="3333CC"/>
                </a:solidFill>
                <a:latin typeface="DejaVu Sans"/>
                <a:cs typeface="DejaVu Sans"/>
              </a:rPr>
              <a:t>film?</a:t>
            </a:r>
            <a:endParaRPr sz="2000">
              <a:latin typeface="DejaVu Sans"/>
              <a:cs typeface="DejaVu Sans"/>
            </a:endParaRPr>
          </a:p>
          <a:p>
            <a:pPr marL="38100">
              <a:lnSpc>
                <a:spcPct val="100000"/>
              </a:lnSpc>
              <a:spcBef>
                <a:spcPts val="500"/>
              </a:spcBef>
            </a:pPr>
            <a:r>
              <a:rPr sz="3150" spc="1522" baseline="13227" dirty="0">
                <a:latin typeface="DejaVu Sans"/>
                <a:cs typeface="DejaVu Sans"/>
              </a:rPr>
              <a:t> </a:t>
            </a:r>
            <a:r>
              <a:rPr sz="3000" spc="-180" dirty="0">
                <a:latin typeface="DejaVu Sans"/>
                <a:cs typeface="DejaVu Sans"/>
              </a:rPr>
              <a:t>Inversion </a:t>
            </a:r>
            <a:r>
              <a:rPr sz="3000" spc="-240" dirty="0">
                <a:latin typeface="DejaVu Sans"/>
                <a:cs typeface="DejaVu Sans"/>
              </a:rPr>
              <a:t>du </a:t>
            </a:r>
            <a:r>
              <a:rPr sz="3000" spc="-195" dirty="0">
                <a:latin typeface="DejaVu Sans"/>
                <a:cs typeface="DejaVu Sans"/>
              </a:rPr>
              <a:t>sujet:</a:t>
            </a:r>
            <a:r>
              <a:rPr sz="3000" spc="-705" dirty="0">
                <a:latin typeface="DejaVu Sans"/>
                <a:cs typeface="DejaVu Sans"/>
              </a:rPr>
              <a:t> </a:t>
            </a:r>
            <a:r>
              <a:rPr sz="2000" spc="-105" dirty="0">
                <a:solidFill>
                  <a:srgbClr val="3333CC"/>
                </a:solidFill>
                <a:latin typeface="DejaVu Sans"/>
                <a:cs typeface="DejaVu Sans"/>
              </a:rPr>
              <a:t>Ont-ils </a:t>
            </a:r>
            <a:r>
              <a:rPr sz="2000" spc="-140" dirty="0">
                <a:solidFill>
                  <a:srgbClr val="3333CC"/>
                </a:solidFill>
                <a:latin typeface="DejaVu Sans"/>
                <a:cs typeface="DejaVu Sans"/>
              </a:rPr>
              <a:t>acheté une </a:t>
            </a:r>
            <a:r>
              <a:rPr sz="2000" spc="-215" dirty="0">
                <a:solidFill>
                  <a:srgbClr val="3333CC"/>
                </a:solidFill>
                <a:latin typeface="DejaVu Sans"/>
                <a:cs typeface="DejaVu Sans"/>
              </a:rPr>
              <a:t>nouvelle</a:t>
            </a:r>
            <a:endParaRPr sz="2000">
              <a:latin typeface="DejaVu Sans"/>
              <a:cs typeface="DejaVu Sans"/>
            </a:endParaRPr>
          </a:p>
          <a:p>
            <a:pPr marR="1286510" algn="r">
              <a:lnSpc>
                <a:spcPct val="100000"/>
              </a:lnSpc>
            </a:pPr>
            <a:r>
              <a:rPr sz="2000" spc="-175" dirty="0">
                <a:solidFill>
                  <a:srgbClr val="3333CC"/>
                </a:solidFill>
                <a:latin typeface="DejaVu Sans"/>
                <a:cs typeface="DejaVu Sans"/>
              </a:rPr>
              <a:t>v</a:t>
            </a:r>
            <a:r>
              <a:rPr sz="2000" spc="-110" dirty="0">
                <a:solidFill>
                  <a:srgbClr val="3333CC"/>
                </a:solidFill>
                <a:latin typeface="DejaVu Sans"/>
                <a:cs typeface="DejaVu Sans"/>
              </a:rPr>
              <a:t>o</a:t>
            </a:r>
            <a:r>
              <a:rPr sz="2000" spc="-120" dirty="0">
                <a:solidFill>
                  <a:srgbClr val="3333CC"/>
                </a:solidFill>
                <a:latin typeface="DejaVu Sans"/>
                <a:cs typeface="DejaVu Sans"/>
              </a:rPr>
              <a:t>i</a:t>
            </a:r>
            <a:r>
              <a:rPr sz="2000" spc="-240" dirty="0">
                <a:solidFill>
                  <a:srgbClr val="3333CC"/>
                </a:solidFill>
                <a:latin typeface="DejaVu Sans"/>
                <a:cs typeface="DejaVu Sans"/>
              </a:rPr>
              <a:t>t</a:t>
            </a:r>
            <a:r>
              <a:rPr sz="2000" spc="-155" dirty="0">
                <a:solidFill>
                  <a:srgbClr val="3333CC"/>
                </a:solidFill>
                <a:latin typeface="DejaVu Sans"/>
                <a:cs typeface="DejaVu Sans"/>
              </a:rPr>
              <a:t>u</a:t>
            </a:r>
            <a:r>
              <a:rPr sz="2000" spc="-160" dirty="0">
                <a:solidFill>
                  <a:srgbClr val="3333CC"/>
                </a:solidFill>
                <a:latin typeface="DejaVu Sans"/>
                <a:cs typeface="DejaVu Sans"/>
              </a:rPr>
              <a:t>r</a:t>
            </a:r>
            <a:r>
              <a:rPr sz="2000" spc="-114" dirty="0">
                <a:solidFill>
                  <a:srgbClr val="3333CC"/>
                </a:solidFill>
                <a:latin typeface="DejaVu Sans"/>
                <a:cs typeface="DejaVu Sans"/>
              </a:rPr>
              <a:t>e</a:t>
            </a:r>
            <a:r>
              <a:rPr sz="2000" spc="50" dirty="0">
                <a:solidFill>
                  <a:srgbClr val="3333CC"/>
                </a:solidFill>
                <a:latin typeface="DejaVu Sans"/>
                <a:cs typeface="DejaVu Sans"/>
              </a:rPr>
              <a:t>?</a:t>
            </a:r>
            <a:endParaRPr sz="2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College “dame </a:t>
            </a:r>
            <a:r>
              <a:rPr lang="en-US" dirty="0" err="1" smtClean="0"/>
              <a:t>gruev</a:t>
            </a:r>
            <a:r>
              <a:rPr lang="en-US" smtClean="0"/>
              <a:t>” </a:t>
            </a:r>
            <a:r>
              <a:rPr lang="en-US" dirty="0" smtClean="0"/>
              <a:t>–Bitola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300" y="621029"/>
            <a:ext cx="322643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45" dirty="0"/>
              <a:t>F</a:t>
            </a:r>
            <a:r>
              <a:rPr sz="4200" spc="-50" dirty="0"/>
              <a:t>O</a:t>
            </a:r>
            <a:r>
              <a:rPr sz="4200" spc="114" dirty="0"/>
              <a:t>R</a:t>
            </a:r>
            <a:r>
              <a:rPr sz="4200" spc="-120" dirty="0"/>
              <a:t>M</a:t>
            </a:r>
            <a:r>
              <a:rPr sz="4200" spc="-90" dirty="0"/>
              <a:t>A</a:t>
            </a:r>
            <a:r>
              <a:rPr sz="4200" dirty="0"/>
              <a:t>T</a:t>
            </a:r>
            <a:r>
              <a:rPr sz="4200" spc="-85" dirty="0"/>
              <a:t>I</a:t>
            </a:r>
            <a:r>
              <a:rPr sz="4200" spc="-40" dirty="0"/>
              <a:t>O</a:t>
            </a:r>
            <a:r>
              <a:rPr sz="4200" spc="-110" dirty="0"/>
              <a:t>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2213610" y="2468879"/>
            <a:ext cx="5633720" cy="1755139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R="97155" algn="ctr">
              <a:lnSpc>
                <a:spcPct val="100000"/>
              </a:lnSpc>
              <a:spcBef>
                <a:spcPts val="1000"/>
              </a:spcBef>
            </a:pPr>
            <a:r>
              <a:rPr sz="3600" b="1" spc="-175" dirty="0">
                <a:solidFill>
                  <a:srgbClr val="FF0000"/>
                </a:solidFill>
                <a:latin typeface="DejaVu Sans"/>
                <a:cs typeface="DejaVu Sans"/>
              </a:rPr>
              <a:t>PASSÉ</a:t>
            </a:r>
            <a:r>
              <a:rPr sz="3600" b="1" spc="-280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3600" b="1" spc="-235" dirty="0">
                <a:solidFill>
                  <a:srgbClr val="FF0000"/>
                </a:solidFill>
                <a:latin typeface="DejaVu Sans"/>
                <a:cs typeface="DejaVu Sans"/>
              </a:rPr>
              <a:t>COMPOSÉ</a:t>
            </a:r>
            <a:endParaRPr sz="36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750"/>
              </a:spcBef>
            </a:pPr>
            <a:r>
              <a:rPr sz="3000" spc="-765" dirty="0">
                <a:solidFill>
                  <a:srgbClr val="FF0000"/>
                </a:solidFill>
                <a:latin typeface="DejaVu Sans"/>
                <a:cs typeface="DejaVu Sans"/>
              </a:rPr>
              <a:t>=</a:t>
            </a:r>
            <a:endParaRPr sz="300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690"/>
              </a:spcBef>
              <a:tabLst>
                <a:tab pos="2415540" algn="l"/>
              </a:tabLst>
            </a:pPr>
            <a:r>
              <a:rPr sz="2800" b="1" spc="-185" dirty="0">
                <a:latin typeface="DejaVu Sans"/>
                <a:cs typeface="DejaVu Sans"/>
              </a:rPr>
              <a:t>AUXILIARE</a:t>
            </a:r>
            <a:r>
              <a:rPr sz="2800" b="1" spc="-204" dirty="0">
                <a:latin typeface="DejaVu Sans"/>
                <a:cs typeface="DejaVu Sans"/>
              </a:rPr>
              <a:t> </a:t>
            </a:r>
            <a:r>
              <a:rPr sz="2800" b="1" spc="-715" dirty="0">
                <a:latin typeface="DejaVu Sans"/>
                <a:cs typeface="DejaVu Sans"/>
              </a:rPr>
              <a:t>+	</a:t>
            </a:r>
            <a:r>
              <a:rPr sz="2800" b="1" spc="-170" dirty="0">
                <a:latin typeface="DejaVu Sans"/>
                <a:cs typeface="DejaVu Sans"/>
              </a:rPr>
              <a:t>PARTICIPE</a:t>
            </a:r>
            <a:r>
              <a:rPr sz="2800" b="1" spc="-260" dirty="0">
                <a:latin typeface="DejaVu Sans"/>
                <a:cs typeface="DejaVu Sans"/>
              </a:rPr>
              <a:t> </a:t>
            </a:r>
            <a:r>
              <a:rPr sz="2800" b="1" spc="-145" dirty="0">
                <a:latin typeface="DejaVu Sans"/>
                <a:cs typeface="DejaVu Sans"/>
              </a:rPr>
              <a:t>PASSÉ</a:t>
            </a:r>
            <a:endParaRPr sz="28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6779" y="621029"/>
            <a:ext cx="31667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75" dirty="0"/>
              <a:t>A</a:t>
            </a:r>
            <a:r>
              <a:rPr sz="4200" spc="-50" dirty="0"/>
              <a:t>U</a:t>
            </a:r>
            <a:r>
              <a:rPr sz="4200" spc="-80" dirty="0"/>
              <a:t>X</a:t>
            </a:r>
            <a:r>
              <a:rPr sz="4200" spc="-85" dirty="0"/>
              <a:t>I</a:t>
            </a:r>
            <a:r>
              <a:rPr sz="4200" spc="10" dirty="0"/>
              <a:t>L</a:t>
            </a:r>
            <a:r>
              <a:rPr sz="4200" spc="-85" dirty="0"/>
              <a:t>I</a:t>
            </a:r>
            <a:r>
              <a:rPr sz="4200" spc="-75" dirty="0"/>
              <a:t>A</a:t>
            </a:r>
            <a:r>
              <a:rPr sz="4200" spc="105" dirty="0"/>
              <a:t>R</a:t>
            </a:r>
            <a:r>
              <a:rPr sz="4200" spc="145" dirty="0"/>
              <a:t>E</a:t>
            </a:r>
            <a:r>
              <a:rPr sz="4200" spc="135" dirty="0"/>
              <a:t>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3056889" y="2522220"/>
            <a:ext cx="3945890" cy="232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>
              <a:lnSpc>
                <a:spcPct val="100000"/>
              </a:lnSpc>
              <a:spcBef>
                <a:spcPts val="100"/>
              </a:spcBef>
            </a:pPr>
            <a:r>
              <a:rPr sz="5400" b="1" spc="-425" dirty="0">
                <a:solidFill>
                  <a:srgbClr val="FF0000"/>
                </a:solidFill>
                <a:latin typeface="DejaVu Sans"/>
                <a:cs typeface="DejaVu Sans"/>
              </a:rPr>
              <a:t>Avoir </a:t>
            </a:r>
            <a:r>
              <a:rPr sz="5400" b="1" spc="-475" dirty="0">
                <a:solidFill>
                  <a:srgbClr val="FF0000"/>
                </a:solidFill>
                <a:latin typeface="DejaVu Sans"/>
                <a:cs typeface="DejaVu Sans"/>
              </a:rPr>
              <a:t>/</a:t>
            </a:r>
            <a:r>
              <a:rPr sz="5400" b="1" spc="-39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5400" b="1" spc="-525" dirty="0">
                <a:solidFill>
                  <a:srgbClr val="FF0000"/>
                </a:solidFill>
                <a:latin typeface="DejaVu Sans"/>
                <a:cs typeface="DejaVu Sans"/>
              </a:rPr>
              <a:t>Être</a:t>
            </a:r>
            <a:endParaRPr sz="540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8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</a:pPr>
            <a:r>
              <a:rPr sz="4000" b="1" spc="-375" dirty="0">
                <a:latin typeface="DejaVu Sans"/>
                <a:cs typeface="DejaVu Sans"/>
              </a:rPr>
              <a:t>Indicatif</a:t>
            </a:r>
            <a:r>
              <a:rPr sz="4000" b="1" spc="-325" dirty="0">
                <a:latin typeface="DejaVu Sans"/>
                <a:cs typeface="DejaVu Sans"/>
              </a:rPr>
              <a:t> </a:t>
            </a:r>
            <a:r>
              <a:rPr sz="4000" b="1" spc="-430" dirty="0">
                <a:latin typeface="DejaVu Sans"/>
                <a:cs typeface="DejaVu Sans"/>
              </a:rPr>
              <a:t>présent</a:t>
            </a:r>
            <a:endParaRPr sz="4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533400"/>
            <a:ext cx="271017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390" dirty="0">
                <a:solidFill>
                  <a:srgbClr val="FF0000"/>
                </a:solidFill>
                <a:latin typeface="DejaVu Sans"/>
                <a:cs typeface="DejaVu Sans"/>
              </a:rPr>
              <a:t>avoir</a:t>
            </a:r>
            <a:endParaRPr sz="42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5400" y="1600200"/>
            <a:ext cx="6166485" cy="3242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85" dirty="0">
                <a:latin typeface="DejaVu Sans"/>
                <a:cs typeface="DejaVu Sans"/>
              </a:rPr>
              <a:t>Auxiliare </a:t>
            </a:r>
            <a:r>
              <a:rPr sz="3000" spc="-210" dirty="0">
                <a:latin typeface="DejaVu Sans"/>
                <a:cs typeface="DejaVu Sans"/>
              </a:rPr>
              <a:t>de </a:t>
            </a:r>
            <a:r>
              <a:rPr sz="3000" spc="-200" dirty="0">
                <a:latin typeface="DejaVu Sans"/>
                <a:cs typeface="DejaVu Sans"/>
              </a:rPr>
              <a:t>presque </a:t>
            </a:r>
            <a:r>
              <a:rPr sz="3000" spc="-210" dirty="0">
                <a:latin typeface="DejaVu Sans"/>
                <a:cs typeface="DejaVu Sans"/>
              </a:rPr>
              <a:t>tous </a:t>
            </a:r>
            <a:r>
              <a:rPr sz="3000" spc="-140" dirty="0">
                <a:latin typeface="DejaVu Sans"/>
                <a:cs typeface="DejaVu Sans"/>
              </a:rPr>
              <a:t>les</a:t>
            </a:r>
            <a:r>
              <a:rPr sz="3000" spc="195" dirty="0">
                <a:latin typeface="DejaVu Sans"/>
                <a:cs typeface="DejaVu Sans"/>
              </a:rPr>
              <a:t> </a:t>
            </a:r>
            <a:r>
              <a:rPr sz="3000" spc="-200" dirty="0">
                <a:latin typeface="DejaVu Sans"/>
                <a:cs typeface="DejaVu Sans"/>
              </a:rPr>
              <a:t>verbes</a:t>
            </a:r>
            <a:endParaRPr sz="3000" dirty="0">
              <a:latin typeface="DejaVu Sans"/>
              <a:cs typeface="DejaVu San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 dirty="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</a:pPr>
            <a:r>
              <a:rPr sz="3000" spc="-5" dirty="0">
                <a:solidFill>
                  <a:srgbClr val="3333CC"/>
                </a:solidFill>
                <a:latin typeface="DejaVu Sans"/>
                <a:cs typeface="DejaVu Sans"/>
              </a:rPr>
              <a:t>J’ai</a:t>
            </a:r>
            <a:r>
              <a:rPr sz="3000" spc="-130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3000" spc="-229" dirty="0">
                <a:solidFill>
                  <a:srgbClr val="3333CC"/>
                </a:solidFill>
                <a:latin typeface="DejaVu Sans"/>
                <a:cs typeface="DejaVu Sans"/>
              </a:rPr>
              <a:t>mangé.</a:t>
            </a:r>
            <a:endParaRPr sz="3000" dirty="0">
              <a:latin typeface="DejaVu Sans"/>
              <a:cs typeface="DejaVu Sans"/>
            </a:endParaRPr>
          </a:p>
          <a:p>
            <a:pPr marL="355600" marR="2668270">
              <a:lnSpc>
                <a:spcPts val="4350"/>
              </a:lnSpc>
              <a:spcBef>
                <a:spcPts val="260"/>
              </a:spcBef>
            </a:pPr>
            <a:r>
              <a:rPr sz="3000" spc="-140" dirty="0">
                <a:solidFill>
                  <a:srgbClr val="3333CC"/>
                </a:solidFill>
                <a:latin typeface="DejaVu Sans"/>
                <a:cs typeface="DejaVu Sans"/>
              </a:rPr>
              <a:t>Nous </a:t>
            </a:r>
            <a:r>
              <a:rPr sz="3000" spc="-185" dirty="0">
                <a:solidFill>
                  <a:srgbClr val="3333CC"/>
                </a:solidFill>
                <a:latin typeface="DejaVu Sans"/>
                <a:cs typeface="DejaVu Sans"/>
              </a:rPr>
              <a:t>avons </a:t>
            </a:r>
            <a:r>
              <a:rPr sz="3000" spc="-204" dirty="0">
                <a:solidFill>
                  <a:srgbClr val="3333CC"/>
                </a:solidFill>
                <a:latin typeface="DejaVu Sans"/>
                <a:cs typeface="DejaVu Sans"/>
              </a:rPr>
              <a:t>voulu.  </a:t>
            </a:r>
            <a:r>
              <a:rPr sz="3000" spc="-100" dirty="0">
                <a:solidFill>
                  <a:srgbClr val="3333CC"/>
                </a:solidFill>
                <a:latin typeface="DejaVu Sans"/>
                <a:cs typeface="DejaVu Sans"/>
              </a:rPr>
              <a:t>Elle </a:t>
            </a:r>
            <a:r>
              <a:rPr sz="3000" spc="-170" dirty="0">
                <a:solidFill>
                  <a:srgbClr val="3333CC"/>
                </a:solidFill>
                <a:latin typeface="DejaVu Sans"/>
                <a:cs typeface="DejaVu Sans"/>
              </a:rPr>
              <a:t>a</a:t>
            </a:r>
            <a:r>
              <a:rPr sz="3000" spc="-17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3000" spc="-185" dirty="0">
                <a:solidFill>
                  <a:srgbClr val="3333CC"/>
                </a:solidFill>
                <a:latin typeface="DejaVu Sans"/>
                <a:cs typeface="DejaVu Sans"/>
              </a:rPr>
              <a:t>fini.</a:t>
            </a:r>
            <a:endParaRPr sz="3000" dirty="0">
              <a:latin typeface="DejaVu Sans"/>
              <a:cs typeface="DejaVu Sans"/>
            </a:endParaRPr>
          </a:p>
          <a:p>
            <a:pPr marL="355600">
              <a:lnSpc>
                <a:spcPct val="100000"/>
              </a:lnSpc>
              <a:spcBef>
                <a:spcPts val="470"/>
              </a:spcBef>
            </a:pPr>
            <a:r>
              <a:rPr sz="3000" spc="-114" dirty="0">
                <a:solidFill>
                  <a:srgbClr val="3333CC"/>
                </a:solidFill>
                <a:latin typeface="DejaVu Sans"/>
                <a:cs typeface="DejaVu Sans"/>
              </a:rPr>
              <a:t>Tu </a:t>
            </a:r>
            <a:r>
              <a:rPr sz="3000" spc="-120" dirty="0">
                <a:solidFill>
                  <a:srgbClr val="3333CC"/>
                </a:solidFill>
                <a:latin typeface="DejaVu Sans"/>
                <a:cs typeface="DejaVu Sans"/>
              </a:rPr>
              <a:t>as</a:t>
            </a:r>
            <a:r>
              <a:rPr sz="3000" spc="-150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3000" spc="-220" dirty="0">
                <a:solidFill>
                  <a:srgbClr val="3333CC"/>
                </a:solidFill>
                <a:latin typeface="DejaVu Sans"/>
                <a:cs typeface="DejaVu Sans"/>
              </a:rPr>
              <a:t>marché.</a:t>
            </a:r>
            <a:endParaRPr sz="30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542277"/>
            <a:ext cx="248666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1" spc="-500" dirty="0">
                <a:solidFill>
                  <a:srgbClr val="FF0000"/>
                </a:solidFill>
                <a:latin typeface="DejaVu Sans"/>
                <a:cs typeface="DejaVu Sans"/>
              </a:rPr>
              <a:t>ê</a:t>
            </a:r>
            <a:r>
              <a:rPr sz="4200" b="1" spc="-515" dirty="0">
                <a:solidFill>
                  <a:srgbClr val="FF0000"/>
                </a:solidFill>
                <a:latin typeface="DejaVu Sans"/>
                <a:cs typeface="DejaVu Sans"/>
              </a:rPr>
              <a:t>t</a:t>
            </a:r>
            <a:r>
              <a:rPr sz="4200" b="1" spc="-540" dirty="0">
                <a:solidFill>
                  <a:srgbClr val="FF0000"/>
                </a:solidFill>
                <a:latin typeface="DejaVu Sans"/>
                <a:cs typeface="DejaVu Sans"/>
              </a:rPr>
              <a:t>r</a:t>
            </a:r>
            <a:r>
              <a:rPr sz="4200" b="1" spc="-515" dirty="0">
                <a:solidFill>
                  <a:srgbClr val="FF0000"/>
                </a:solidFill>
                <a:latin typeface="DejaVu Sans"/>
                <a:cs typeface="DejaVu Sans"/>
              </a:rPr>
              <a:t>e</a:t>
            </a:r>
            <a:endParaRPr sz="4200" dirty="0">
              <a:latin typeface="DejaVu Sans"/>
              <a:cs typeface="DejaVu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469" y="2395220"/>
            <a:ext cx="4978400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850"/>
              </a:spcBef>
              <a:buSzPct val="70000"/>
              <a:buAutoNum type="alphaUcParenR" startAt="2"/>
              <a:tabLst>
                <a:tab pos="583565" algn="l"/>
                <a:tab pos="584200" algn="l"/>
              </a:tabLst>
            </a:pPr>
            <a:r>
              <a:rPr sz="3000" b="1" spc="-420" dirty="0">
                <a:latin typeface="DejaVu Sans"/>
                <a:cs typeface="DejaVu Sans"/>
              </a:rPr>
              <a:t>15</a:t>
            </a:r>
            <a:r>
              <a:rPr sz="3000" b="1" spc="-229" dirty="0">
                <a:latin typeface="DejaVu Sans"/>
                <a:cs typeface="DejaVu Sans"/>
              </a:rPr>
              <a:t> </a:t>
            </a:r>
            <a:r>
              <a:rPr sz="3000" b="1" spc="-295" dirty="0">
                <a:latin typeface="DejaVu Sans"/>
                <a:cs typeface="DejaVu Sans"/>
              </a:rPr>
              <a:t>verbes</a:t>
            </a:r>
            <a:endParaRPr sz="3000">
              <a:latin typeface="DejaVu Sans"/>
              <a:cs typeface="DejaVu Sans"/>
            </a:endParaRPr>
          </a:p>
          <a:p>
            <a:pPr marL="584200" indent="-571500">
              <a:lnSpc>
                <a:spcPct val="100000"/>
              </a:lnSpc>
              <a:spcBef>
                <a:spcPts val="750"/>
              </a:spcBef>
              <a:buSzPct val="70000"/>
              <a:buAutoNum type="alphaUcParenR" startAt="2"/>
              <a:tabLst>
                <a:tab pos="583565" algn="l"/>
                <a:tab pos="584200" algn="l"/>
              </a:tabLst>
            </a:pPr>
            <a:r>
              <a:rPr sz="3000" b="1" spc="-229" dirty="0">
                <a:latin typeface="DejaVu Sans"/>
                <a:cs typeface="DejaVu Sans"/>
              </a:rPr>
              <a:t>les </a:t>
            </a:r>
            <a:r>
              <a:rPr sz="3000" b="1" spc="-295" dirty="0">
                <a:latin typeface="DejaVu Sans"/>
                <a:cs typeface="DejaVu Sans"/>
              </a:rPr>
              <a:t>verbes </a:t>
            </a:r>
            <a:r>
              <a:rPr sz="3000" b="1" spc="-300" dirty="0">
                <a:latin typeface="DejaVu Sans"/>
                <a:cs typeface="DejaVu Sans"/>
              </a:rPr>
              <a:t>pronominaux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621029"/>
            <a:ext cx="30524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60" dirty="0"/>
              <a:t>A) </a:t>
            </a:r>
            <a:r>
              <a:rPr sz="4200" spc="-330" dirty="0"/>
              <a:t>15</a:t>
            </a:r>
            <a:r>
              <a:rPr sz="4200" spc="-254" dirty="0"/>
              <a:t> </a:t>
            </a:r>
            <a:r>
              <a:rPr sz="4200" spc="-275" dirty="0"/>
              <a:t>verbes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944370" y="1845310"/>
            <a:ext cx="6325235" cy="388747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3000" spc="-200" dirty="0">
                <a:latin typeface="DejaVu Sans"/>
                <a:cs typeface="DejaVu Sans"/>
              </a:rPr>
              <a:t>naître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40" dirty="0">
                <a:latin typeface="DejaVu Sans"/>
                <a:cs typeface="DejaVu Sans"/>
              </a:rPr>
              <a:t>mourir/</a:t>
            </a:r>
            <a:r>
              <a:rPr sz="3000" spc="-25" dirty="0">
                <a:latin typeface="DejaVu Sans"/>
                <a:cs typeface="DejaVu Sans"/>
              </a:rPr>
              <a:t> </a:t>
            </a:r>
            <a:r>
              <a:rPr sz="3000" spc="-200" dirty="0">
                <a:latin typeface="DejaVu Sans"/>
                <a:cs typeface="DejaVu Sans"/>
              </a:rPr>
              <a:t>décéder</a:t>
            </a:r>
            <a:endParaRPr sz="3000">
              <a:latin typeface="DejaVu Sans"/>
              <a:cs typeface="DejaVu Sans"/>
            </a:endParaRPr>
          </a:p>
          <a:p>
            <a:pPr marL="12700" marR="5080">
              <a:lnSpc>
                <a:spcPts val="4350"/>
              </a:lnSpc>
              <a:spcBef>
                <a:spcPts val="259"/>
              </a:spcBef>
            </a:pPr>
            <a:r>
              <a:rPr sz="3000" spc="-185" dirty="0">
                <a:latin typeface="DejaVu Sans"/>
                <a:cs typeface="DejaVu Sans"/>
              </a:rPr>
              <a:t>aller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35" dirty="0">
                <a:latin typeface="DejaVu Sans"/>
                <a:cs typeface="DejaVu Sans"/>
              </a:rPr>
              <a:t>partir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15" dirty="0">
                <a:latin typeface="DejaVu Sans"/>
                <a:cs typeface="DejaVu Sans"/>
              </a:rPr>
              <a:t>arriver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20" dirty="0">
                <a:latin typeface="DejaVu Sans"/>
                <a:cs typeface="DejaVu Sans"/>
              </a:rPr>
              <a:t>venir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29" dirty="0">
                <a:latin typeface="DejaVu Sans"/>
                <a:cs typeface="DejaVu Sans"/>
              </a:rPr>
              <a:t>retourner  </a:t>
            </a:r>
            <a:r>
              <a:rPr sz="3000" spc="-270" dirty="0">
                <a:latin typeface="DejaVu Sans"/>
                <a:cs typeface="DejaVu Sans"/>
              </a:rPr>
              <a:t>monter </a:t>
            </a:r>
            <a:r>
              <a:rPr sz="3000" spc="-180" dirty="0">
                <a:latin typeface="DejaVu Sans"/>
                <a:cs typeface="DejaVu Sans"/>
              </a:rPr>
              <a:t>/</a:t>
            </a:r>
            <a:r>
              <a:rPr sz="3000" dirty="0">
                <a:latin typeface="DejaVu Sans"/>
                <a:cs typeface="DejaVu Sans"/>
              </a:rPr>
              <a:t> </a:t>
            </a:r>
            <a:r>
              <a:rPr sz="3000" spc="-190" dirty="0">
                <a:latin typeface="DejaVu Sans"/>
                <a:cs typeface="DejaVu Sans"/>
              </a:rPr>
              <a:t>descendre</a:t>
            </a:r>
            <a:endParaRPr sz="3000">
              <a:latin typeface="DejaVu Sans"/>
              <a:cs typeface="DejaVu Sans"/>
            </a:endParaRPr>
          </a:p>
          <a:p>
            <a:pPr marL="12700" marR="4149090">
              <a:lnSpc>
                <a:spcPts val="4340"/>
              </a:lnSpc>
              <a:spcBef>
                <a:spcPts val="5"/>
              </a:spcBef>
            </a:pPr>
            <a:r>
              <a:rPr sz="3000" spc="-240" dirty="0">
                <a:latin typeface="DejaVu Sans"/>
                <a:cs typeface="DejaVu Sans"/>
              </a:rPr>
              <a:t>entrer </a:t>
            </a:r>
            <a:r>
              <a:rPr sz="3000" spc="-180" dirty="0">
                <a:latin typeface="DejaVu Sans"/>
                <a:cs typeface="DejaVu Sans"/>
              </a:rPr>
              <a:t>/ </a:t>
            </a:r>
            <a:r>
              <a:rPr sz="3000" spc="-204" dirty="0">
                <a:latin typeface="DejaVu Sans"/>
                <a:cs typeface="DejaVu Sans"/>
              </a:rPr>
              <a:t>sortir  </a:t>
            </a:r>
            <a:r>
              <a:rPr sz="3000" spc="-160" dirty="0">
                <a:latin typeface="DejaVu Sans"/>
                <a:cs typeface="DejaVu Sans"/>
              </a:rPr>
              <a:t>passer</a:t>
            </a:r>
            <a:endParaRPr sz="3000">
              <a:latin typeface="DejaVu Sans"/>
              <a:cs typeface="DejaVu Sans"/>
            </a:endParaRPr>
          </a:p>
          <a:p>
            <a:pPr marL="12700" marR="5119370">
              <a:lnSpc>
                <a:spcPts val="4340"/>
              </a:lnSpc>
              <a:spcBef>
                <a:spcPts val="10"/>
              </a:spcBef>
            </a:pPr>
            <a:r>
              <a:rPr sz="3000" spc="-204" dirty="0">
                <a:latin typeface="DejaVu Sans"/>
                <a:cs typeface="DejaVu Sans"/>
              </a:rPr>
              <a:t>t</a:t>
            </a:r>
            <a:r>
              <a:rPr sz="3000" spc="-315" dirty="0">
                <a:latin typeface="DejaVu Sans"/>
                <a:cs typeface="DejaVu Sans"/>
              </a:rPr>
              <a:t>o</a:t>
            </a:r>
            <a:r>
              <a:rPr sz="3000" spc="-434" dirty="0">
                <a:latin typeface="DejaVu Sans"/>
                <a:cs typeface="DejaVu Sans"/>
              </a:rPr>
              <a:t>m</a:t>
            </a:r>
            <a:r>
              <a:rPr sz="3000" spc="-240" dirty="0">
                <a:latin typeface="DejaVu Sans"/>
                <a:cs typeface="DejaVu Sans"/>
              </a:rPr>
              <a:t>b</a:t>
            </a:r>
            <a:r>
              <a:rPr sz="3000" spc="-180" dirty="0">
                <a:latin typeface="DejaVu Sans"/>
                <a:cs typeface="DejaVu Sans"/>
              </a:rPr>
              <a:t>e</a:t>
            </a:r>
            <a:r>
              <a:rPr sz="3000" spc="-200" dirty="0">
                <a:latin typeface="DejaVu Sans"/>
                <a:cs typeface="DejaVu Sans"/>
              </a:rPr>
              <a:t>r  </a:t>
            </a:r>
            <a:r>
              <a:rPr sz="3000" spc="-210" dirty="0">
                <a:latin typeface="DejaVu Sans"/>
                <a:cs typeface="DejaVu Sans"/>
              </a:rPr>
              <a:t>rester</a:t>
            </a:r>
            <a:endParaRPr sz="300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250" y="621029"/>
            <a:ext cx="4025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25" dirty="0"/>
              <a:t>AUXILIAIRE</a:t>
            </a:r>
            <a:r>
              <a:rPr sz="4200" spc="-250" dirty="0"/>
              <a:t> </a:t>
            </a:r>
            <a:r>
              <a:rPr sz="4200" spc="-330" dirty="0">
                <a:solidFill>
                  <a:srgbClr val="FF0000"/>
                </a:solidFill>
              </a:rPr>
              <a:t>être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600200" y="2411729"/>
            <a:ext cx="2769235" cy="786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600" spc="-35" dirty="0">
                <a:solidFill>
                  <a:srgbClr val="3333CC"/>
                </a:solidFill>
                <a:latin typeface="DejaVu Sans"/>
                <a:cs typeface="DejaVu Sans"/>
              </a:rPr>
              <a:t>EX: </a:t>
            </a:r>
            <a:r>
              <a:rPr sz="2400" spc="-155" dirty="0">
                <a:solidFill>
                  <a:srgbClr val="3333CC"/>
                </a:solidFill>
                <a:latin typeface="DejaVu Sans"/>
                <a:cs typeface="DejaVu Sans"/>
              </a:rPr>
              <a:t>Victor </a:t>
            </a:r>
            <a:r>
              <a:rPr sz="2400" spc="-160" dirty="0">
                <a:solidFill>
                  <a:srgbClr val="3333CC"/>
                </a:solidFill>
                <a:latin typeface="DejaVu Sans"/>
                <a:cs typeface="DejaVu Sans"/>
              </a:rPr>
              <a:t>est </a:t>
            </a:r>
            <a:r>
              <a:rPr sz="2400" spc="-170" dirty="0">
                <a:solidFill>
                  <a:srgbClr val="3333CC"/>
                </a:solidFill>
                <a:latin typeface="DejaVu Sans"/>
                <a:cs typeface="DejaVu Sans"/>
              </a:rPr>
              <a:t>né en  </a:t>
            </a:r>
            <a:r>
              <a:rPr sz="2400" spc="-180" dirty="0">
                <a:solidFill>
                  <a:srgbClr val="3333CC"/>
                </a:solidFill>
                <a:latin typeface="DejaVu Sans"/>
                <a:cs typeface="DejaVu Sans"/>
              </a:rPr>
              <a:t>2007.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0200" y="4169409"/>
            <a:ext cx="315912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600" spc="-35" dirty="0">
                <a:solidFill>
                  <a:srgbClr val="3333CC"/>
                </a:solidFill>
                <a:latin typeface="DejaVu Sans"/>
                <a:cs typeface="DejaVu Sans"/>
              </a:rPr>
              <a:t>EX: </a:t>
            </a:r>
            <a:r>
              <a:rPr sz="2400" spc="-170" dirty="0">
                <a:solidFill>
                  <a:srgbClr val="3333CC"/>
                </a:solidFill>
                <a:latin typeface="DejaVu Sans"/>
                <a:cs typeface="DejaVu Sans"/>
              </a:rPr>
              <a:t>Mamie </a:t>
            </a:r>
            <a:r>
              <a:rPr sz="2400" spc="-160" dirty="0">
                <a:solidFill>
                  <a:srgbClr val="3333CC"/>
                </a:solidFill>
                <a:latin typeface="DejaVu Sans"/>
                <a:cs typeface="DejaVu Sans"/>
              </a:rPr>
              <a:t>est </a:t>
            </a:r>
            <a:r>
              <a:rPr sz="2400" spc="-210" dirty="0">
                <a:solidFill>
                  <a:srgbClr val="3333CC"/>
                </a:solidFill>
                <a:latin typeface="DejaVu Sans"/>
                <a:cs typeface="DejaVu Sans"/>
              </a:rPr>
              <a:t>tombée  </a:t>
            </a:r>
            <a:r>
              <a:rPr sz="2400" spc="-180" dirty="0">
                <a:solidFill>
                  <a:srgbClr val="3333CC"/>
                </a:solidFill>
                <a:latin typeface="DejaVu Sans"/>
                <a:cs typeface="DejaVu Sans"/>
              </a:rPr>
              <a:t>par </a:t>
            </a:r>
            <a:r>
              <a:rPr sz="2400" spc="-114" dirty="0">
                <a:solidFill>
                  <a:srgbClr val="3333CC"/>
                </a:solidFill>
                <a:latin typeface="DejaVu Sans"/>
                <a:cs typeface="DejaVu Sans"/>
              </a:rPr>
              <a:t>les</a:t>
            </a:r>
            <a:r>
              <a:rPr sz="2400" spc="-1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400" spc="-125" dirty="0">
                <a:solidFill>
                  <a:srgbClr val="3333CC"/>
                </a:solidFill>
                <a:latin typeface="DejaVu Sans"/>
                <a:cs typeface="DejaVu Sans"/>
              </a:rPr>
              <a:t>escaliers.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867400" y="1979929"/>
            <a:ext cx="1626079" cy="1421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10629" y="3738879"/>
            <a:ext cx="1861820" cy="17754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16250" y="621029"/>
            <a:ext cx="4025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25" dirty="0"/>
              <a:t>AUXILIAIRE</a:t>
            </a:r>
            <a:r>
              <a:rPr sz="4200" spc="-250" dirty="0"/>
              <a:t> </a:t>
            </a:r>
            <a:r>
              <a:rPr sz="4200" spc="-330" dirty="0">
                <a:solidFill>
                  <a:srgbClr val="FF0000"/>
                </a:solidFill>
              </a:rPr>
              <a:t>être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1600200" y="2399029"/>
            <a:ext cx="260159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600" spc="-35" dirty="0">
                <a:solidFill>
                  <a:srgbClr val="3333CC"/>
                </a:solidFill>
                <a:latin typeface="DejaVu Sans"/>
                <a:cs typeface="DejaVu Sans"/>
              </a:rPr>
              <a:t>EX: </a:t>
            </a:r>
            <a:r>
              <a:rPr sz="2000" spc="-55" dirty="0">
                <a:solidFill>
                  <a:srgbClr val="3333CC"/>
                </a:solidFill>
                <a:latin typeface="DejaVu Sans"/>
                <a:cs typeface="DejaVu Sans"/>
              </a:rPr>
              <a:t>Les </a:t>
            </a:r>
            <a:r>
              <a:rPr sz="2000" spc="-110" dirty="0">
                <a:solidFill>
                  <a:srgbClr val="3333CC"/>
                </a:solidFill>
                <a:latin typeface="DejaVu Sans"/>
                <a:cs typeface="DejaVu Sans"/>
              </a:rPr>
              <a:t>filles </a:t>
            </a:r>
            <a:r>
              <a:rPr sz="2000" b="1" spc="-160" dirty="0">
                <a:solidFill>
                  <a:srgbClr val="3333CC"/>
                </a:solidFill>
                <a:latin typeface="DejaVu Sans"/>
                <a:cs typeface="DejaVu Sans"/>
              </a:rPr>
              <a:t>se</a:t>
            </a:r>
            <a:r>
              <a:rPr sz="2000" b="1" spc="-28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000" b="1" spc="-185" dirty="0">
                <a:solidFill>
                  <a:srgbClr val="3333CC"/>
                </a:solidFill>
                <a:latin typeface="DejaVu Sans"/>
                <a:cs typeface="DejaVu Sans"/>
              </a:rPr>
              <a:t>sont  </a:t>
            </a:r>
            <a:r>
              <a:rPr sz="2000" b="1" spc="-200" dirty="0">
                <a:solidFill>
                  <a:srgbClr val="3333CC"/>
                </a:solidFill>
                <a:latin typeface="DejaVu Sans"/>
                <a:cs typeface="DejaVu Sans"/>
              </a:rPr>
              <a:t>baignées </a:t>
            </a:r>
            <a:r>
              <a:rPr sz="2000" spc="-120" dirty="0">
                <a:solidFill>
                  <a:srgbClr val="3333CC"/>
                </a:solidFill>
                <a:latin typeface="DejaVu Sans"/>
                <a:cs typeface="DejaVu Sans"/>
              </a:rPr>
              <a:t>dans </a:t>
            </a:r>
            <a:r>
              <a:rPr sz="2000" spc="-114" dirty="0">
                <a:solidFill>
                  <a:srgbClr val="3333CC"/>
                </a:solidFill>
                <a:latin typeface="DejaVu Sans"/>
                <a:cs typeface="DejaVu Sans"/>
              </a:rPr>
              <a:t>la  </a:t>
            </a:r>
            <a:r>
              <a:rPr sz="2000" spc="-110" dirty="0">
                <a:solidFill>
                  <a:srgbClr val="3333CC"/>
                </a:solidFill>
                <a:latin typeface="DejaVu Sans"/>
                <a:cs typeface="DejaVu Sans"/>
              </a:rPr>
              <a:t>piscine.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0200" y="4573270"/>
            <a:ext cx="28886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800" spc="-50" dirty="0">
                <a:solidFill>
                  <a:srgbClr val="3333CC"/>
                </a:solidFill>
                <a:latin typeface="DejaVu Sans"/>
                <a:cs typeface="DejaVu Sans"/>
              </a:rPr>
              <a:t>EX: </a:t>
            </a:r>
            <a:r>
              <a:rPr sz="2000" spc="-85" dirty="0">
                <a:solidFill>
                  <a:srgbClr val="3333CC"/>
                </a:solidFill>
                <a:latin typeface="DejaVu Sans"/>
                <a:cs typeface="DejaVu Sans"/>
              </a:rPr>
              <a:t>Gilles </a:t>
            </a:r>
            <a:r>
              <a:rPr sz="2000" b="1" spc="-180" dirty="0">
                <a:solidFill>
                  <a:srgbClr val="3333CC"/>
                </a:solidFill>
                <a:latin typeface="DejaVu Sans"/>
                <a:cs typeface="DejaVu Sans"/>
              </a:rPr>
              <a:t>s’est </a:t>
            </a:r>
            <a:r>
              <a:rPr sz="2000" b="1" spc="-195" dirty="0">
                <a:solidFill>
                  <a:srgbClr val="3333CC"/>
                </a:solidFill>
                <a:latin typeface="DejaVu Sans"/>
                <a:cs typeface="DejaVu Sans"/>
              </a:rPr>
              <a:t>rasé</a:t>
            </a:r>
            <a:r>
              <a:rPr sz="2000" b="1" spc="-430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000" spc="-110" dirty="0">
                <a:solidFill>
                  <a:srgbClr val="3333CC"/>
                </a:solidFill>
                <a:latin typeface="DejaVu Sans"/>
                <a:cs typeface="DejaVu Sans"/>
              </a:rPr>
              <a:t>ce  </a:t>
            </a:r>
            <a:r>
              <a:rPr sz="2000" spc="-165" dirty="0">
                <a:solidFill>
                  <a:srgbClr val="3333CC"/>
                </a:solidFill>
                <a:latin typeface="DejaVu Sans"/>
                <a:cs typeface="DejaVu Sans"/>
              </a:rPr>
              <a:t>matin.</a:t>
            </a:r>
            <a:endParaRPr sz="2000">
              <a:latin typeface="DejaVu Sans"/>
              <a:cs typeface="DejaVu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77279" y="2185670"/>
            <a:ext cx="1708150" cy="1139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43320" y="4108450"/>
            <a:ext cx="1784350" cy="178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879" y="621029"/>
            <a:ext cx="43592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30" dirty="0"/>
              <a:t>Le </a:t>
            </a:r>
            <a:r>
              <a:rPr sz="4200" spc="-295" dirty="0"/>
              <a:t>participe</a:t>
            </a:r>
            <a:r>
              <a:rPr sz="4200" spc="-265" dirty="0"/>
              <a:t> </a:t>
            </a:r>
            <a:r>
              <a:rPr sz="4200" spc="-200" dirty="0"/>
              <a:t>passé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2133600" y="1600200"/>
            <a:ext cx="5230495" cy="3067763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  <a:tabLst>
                <a:tab pos="2201545" algn="l"/>
              </a:tabLst>
            </a:pPr>
            <a:r>
              <a:rPr sz="3000" spc="-15" dirty="0">
                <a:latin typeface="DejaVu Sans"/>
                <a:cs typeface="DejaVu Sans"/>
              </a:rPr>
              <a:t>AUXILIARE	</a:t>
            </a:r>
            <a:r>
              <a:rPr sz="3000" b="1" spc="-375" dirty="0">
                <a:solidFill>
                  <a:srgbClr val="FF0000"/>
                </a:solidFill>
                <a:latin typeface="DejaVu Sans"/>
                <a:cs typeface="DejaVu Sans"/>
              </a:rPr>
              <a:t>être</a:t>
            </a:r>
            <a:endParaRPr sz="3000" dirty="0">
              <a:latin typeface="DejaVu Sans"/>
              <a:cs typeface="DejaVu Sans"/>
            </a:endParaRPr>
          </a:p>
          <a:p>
            <a:pPr marL="635" algn="ctr">
              <a:lnSpc>
                <a:spcPct val="100000"/>
              </a:lnSpc>
              <a:spcBef>
                <a:spcPts val="750"/>
              </a:spcBef>
            </a:pPr>
            <a:r>
              <a:rPr sz="3000" b="1" spc="-1015" dirty="0">
                <a:solidFill>
                  <a:srgbClr val="FF0000"/>
                </a:solidFill>
                <a:latin typeface="DejaVu Sans"/>
                <a:cs typeface="DejaVu Sans"/>
              </a:rPr>
              <a:t>↓↓↓↓</a:t>
            </a:r>
            <a:endParaRPr sz="3000" dirty="0">
              <a:latin typeface="DejaVu Sans"/>
              <a:cs typeface="DejaVu Sans"/>
            </a:endParaRPr>
          </a:p>
          <a:p>
            <a:pPr marL="12700" marR="5080" algn="ctr">
              <a:lnSpc>
                <a:spcPct val="120600"/>
              </a:lnSpc>
              <a:spcBef>
                <a:spcPts val="5"/>
              </a:spcBef>
            </a:pPr>
            <a:r>
              <a:rPr sz="3000" b="1" spc="-225" dirty="0">
                <a:latin typeface="DejaVu Sans"/>
                <a:cs typeface="DejaVu Sans"/>
              </a:rPr>
              <a:t>Le </a:t>
            </a:r>
            <a:r>
              <a:rPr sz="3000" b="1" spc="-295" dirty="0">
                <a:latin typeface="DejaVu Sans"/>
                <a:cs typeface="DejaVu Sans"/>
              </a:rPr>
              <a:t>participe </a:t>
            </a:r>
            <a:r>
              <a:rPr sz="3000" b="1" spc="-260" dirty="0">
                <a:latin typeface="DejaVu Sans"/>
                <a:cs typeface="DejaVu Sans"/>
              </a:rPr>
              <a:t>passé </a:t>
            </a:r>
            <a:r>
              <a:rPr sz="3000" b="1" spc="-254" dirty="0">
                <a:latin typeface="DejaVu Sans"/>
                <a:cs typeface="DejaVu Sans"/>
              </a:rPr>
              <a:t>s’accorde  </a:t>
            </a:r>
            <a:r>
              <a:rPr sz="3000" b="1" u="heavy" spc="-33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en genre </a:t>
            </a:r>
            <a:r>
              <a:rPr sz="3000" b="1" u="heavy" spc="-40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et </a:t>
            </a:r>
            <a:r>
              <a:rPr sz="3000" b="1" u="heavy" spc="-33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en</a:t>
            </a:r>
            <a:r>
              <a:rPr sz="3000" b="1" u="heavy" spc="160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sz="3000" b="1" u="heavy" spc="-335" dirty="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nombre</a:t>
            </a:r>
            <a:endParaRPr sz="3000" dirty="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160" dirty="0" smtClean="0">
                <a:solidFill>
                  <a:srgbClr val="3333CC"/>
                </a:solidFill>
                <a:latin typeface="DejaVu Sans"/>
                <a:cs typeface="DejaVu Sans"/>
              </a:rPr>
              <a:t>Les </a:t>
            </a:r>
            <a:r>
              <a:rPr sz="2400" b="1" spc="-185" dirty="0">
                <a:solidFill>
                  <a:srgbClr val="3333CC"/>
                </a:solidFill>
                <a:latin typeface="DejaVu Sans"/>
                <a:cs typeface="DejaVu Sans"/>
              </a:rPr>
              <a:t>filles </a:t>
            </a:r>
            <a:r>
              <a:rPr sz="2400" spc="-100" dirty="0">
                <a:solidFill>
                  <a:srgbClr val="3333CC"/>
                </a:solidFill>
                <a:latin typeface="DejaVu Sans"/>
                <a:cs typeface="DejaVu Sans"/>
              </a:rPr>
              <a:t>se </a:t>
            </a:r>
            <a:r>
              <a:rPr sz="2400" spc="-165" dirty="0">
                <a:solidFill>
                  <a:srgbClr val="3333CC"/>
                </a:solidFill>
                <a:latin typeface="DejaVu Sans"/>
                <a:cs typeface="DejaVu Sans"/>
              </a:rPr>
              <a:t>sont</a:t>
            </a:r>
            <a:r>
              <a:rPr sz="2400" spc="-85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400" b="1" spc="-240" dirty="0">
                <a:solidFill>
                  <a:srgbClr val="3333CC"/>
                </a:solidFill>
                <a:latin typeface="DejaVu Sans"/>
                <a:cs typeface="DejaVu Sans"/>
              </a:rPr>
              <a:t>baignées.</a:t>
            </a:r>
            <a:endParaRPr sz="2400" dirty="0">
              <a:latin typeface="DejaVu Sans"/>
              <a:cs typeface="DejaVu Sans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2400" b="1" spc="-160" dirty="0">
                <a:solidFill>
                  <a:srgbClr val="3333CC"/>
                </a:solidFill>
                <a:latin typeface="DejaVu Sans"/>
                <a:cs typeface="DejaVu Sans"/>
              </a:rPr>
              <a:t>Gilles </a:t>
            </a:r>
            <a:r>
              <a:rPr sz="2400" spc="-155" dirty="0">
                <a:solidFill>
                  <a:srgbClr val="3333CC"/>
                </a:solidFill>
                <a:latin typeface="DejaVu Sans"/>
                <a:cs typeface="DejaVu Sans"/>
              </a:rPr>
              <a:t>s’est</a:t>
            </a:r>
            <a:r>
              <a:rPr sz="2400" spc="-114" dirty="0">
                <a:solidFill>
                  <a:srgbClr val="3333CC"/>
                </a:solidFill>
                <a:latin typeface="DejaVu Sans"/>
                <a:cs typeface="DejaVu Sans"/>
              </a:rPr>
              <a:t> </a:t>
            </a:r>
            <a:r>
              <a:rPr sz="2400" b="1" spc="-240" dirty="0">
                <a:solidFill>
                  <a:srgbClr val="3333CC"/>
                </a:solidFill>
                <a:latin typeface="DejaVu Sans"/>
                <a:cs typeface="DejaVu Sans"/>
              </a:rPr>
              <a:t>rasé.</a:t>
            </a:r>
            <a:endParaRPr sz="2400" dirty="0">
              <a:latin typeface="DejaVu Sans"/>
              <a:cs typeface="DejaVu San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6</TotalTime>
  <Words>211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DejaVu Sans</vt:lpstr>
      <vt:lpstr>Impact</vt:lpstr>
      <vt:lpstr>Nimbus Roman No9 L</vt:lpstr>
      <vt:lpstr>Main Event</vt:lpstr>
      <vt:lpstr>LE PASSÉ COMPOSÉ</vt:lpstr>
      <vt:lpstr>FORMATION</vt:lpstr>
      <vt:lpstr>AUXILIARES</vt:lpstr>
      <vt:lpstr>avoir</vt:lpstr>
      <vt:lpstr>être</vt:lpstr>
      <vt:lpstr>A) 15 verbes</vt:lpstr>
      <vt:lpstr>AUXILIAIRE être</vt:lpstr>
      <vt:lpstr>AUXILIAIRE être</vt:lpstr>
      <vt:lpstr>Le participe passé</vt:lpstr>
      <vt:lpstr>Le participe passé</vt:lpstr>
      <vt:lpstr>AUXILIAIRE être / avoir</vt:lpstr>
      <vt:lpstr>LE PARTICIPE PASSÉ  FORMATION</vt:lpstr>
      <vt:lpstr>LE PASSÉ COMPOSÉ  LA NÉGATION</vt:lpstr>
      <vt:lpstr>LE PASSÉ COMPOSÉ  L’INTÉRROGATION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</dc:title>
  <dc:creator>PILAR</dc:creator>
  <cp:lastModifiedBy>Windows User</cp:lastModifiedBy>
  <cp:revision>1</cp:revision>
  <dcterms:created xsi:type="dcterms:W3CDTF">2020-03-17T16:50:45Z</dcterms:created>
  <dcterms:modified xsi:type="dcterms:W3CDTF">2020-03-17T16:57:53Z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2009-12-11T00:00:00Z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2009-12-11T00:00:00Z</vt:filetime>
  </property>
</Properties>
</file>