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0" r:id="rId7"/>
    <p:sldId id="261"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448017-95D2-4B88-B472-14F2AEBE9ACC}"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B719C-8A08-4BD2-96C4-A064D51548C8}" type="slidenum">
              <a:rPr lang="en-US" smtClean="0"/>
              <a:t>‹#›</a:t>
            </a:fld>
            <a:endParaRPr lang="en-US"/>
          </a:p>
        </p:txBody>
      </p:sp>
    </p:spTree>
    <p:extLst>
      <p:ext uri="{BB962C8B-B14F-4D97-AF65-F5344CB8AC3E}">
        <p14:creationId xmlns:p14="http://schemas.microsoft.com/office/powerpoint/2010/main" val="2496375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448017-95D2-4B88-B472-14F2AEBE9ACC}"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B719C-8A08-4BD2-96C4-A064D51548C8}" type="slidenum">
              <a:rPr lang="en-US" smtClean="0"/>
              <a:t>‹#›</a:t>
            </a:fld>
            <a:endParaRPr lang="en-US"/>
          </a:p>
        </p:txBody>
      </p:sp>
    </p:spTree>
    <p:extLst>
      <p:ext uri="{BB962C8B-B14F-4D97-AF65-F5344CB8AC3E}">
        <p14:creationId xmlns:p14="http://schemas.microsoft.com/office/powerpoint/2010/main" val="3324778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448017-95D2-4B88-B472-14F2AEBE9ACC}"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B719C-8A08-4BD2-96C4-A064D51548C8}" type="slidenum">
              <a:rPr lang="en-US" smtClean="0"/>
              <a:t>‹#›</a:t>
            </a:fld>
            <a:endParaRPr lang="en-US"/>
          </a:p>
        </p:txBody>
      </p:sp>
    </p:spTree>
    <p:extLst>
      <p:ext uri="{BB962C8B-B14F-4D97-AF65-F5344CB8AC3E}">
        <p14:creationId xmlns:p14="http://schemas.microsoft.com/office/powerpoint/2010/main" val="1972721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448017-95D2-4B88-B472-14F2AEBE9ACC}"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B719C-8A08-4BD2-96C4-A064D51548C8}" type="slidenum">
              <a:rPr lang="en-US" smtClean="0"/>
              <a:t>‹#›</a:t>
            </a:fld>
            <a:endParaRPr lang="en-US"/>
          </a:p>
        </p:txBody>
      </p:sp>
    </p:spTree>
    <p:extLst>
      <p:ext uri="{BB962C8B-B14F-4D97-AF65-F5344CB8AC3E}">
        <p14:creationId xmlns:p14="http://schemas.microsoft.com/office/powerpoint/2010/main" val="793737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448017-95D2-4B88-B472-14F2AEBE9ACC}"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B719C-8A08-4BD2-96C4-A064D51548C8}" type="slidenum">
              <a:rPr lang="en-US" smtClean="0"/>
              <a:t>‹#›</a:t>
            </a:fld>
            <a:endParaRPr lang="en-US"/>
          </a:p>
        </p:txBody>
      </p:sp>
    </p:spTree>
    <p:extLst>
      <p:ext uri="{BB962C8B-B14F-4D97-AF65-F5344CB8AC3E}">
        <p14:creationId xmlns:p14="http://schemas.microsoft.com/office/powerpoint/2010/main" val="214558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448017-95D2-4B88-B472-14F2AEBE9ACC}" type="datetimeFigureOut">
              <a:rPr lang="en-US" smtClean="0"/>
              <a:t>3/20/2020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0B719C-8A08-4BD2-96C4-A064D51548C8}" type="slidenum">
              <a:rPr lang="en-US" smtClean="0"/>
              <a:t>‹#›</a:t>
            </a:fld>
            <a:endParaRPr lang="en-US"/>
          </a:p>
        </p:txBody>
      </p:sp>
    </p:spTree>
    <p:extLst>
      <p:ext uri="{BB962C8B-B14F-4D97-AF65-F5344CB8AC3E}">
        <p14:creationId xmlns:p14="http://schemas.microsoft.com/office/powerpoint/2010/main" val="2459296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448017-95D2-4B88-B472-14F2AEBE9ACC}" type="datetimeFigureOut">
              <a:rPr lang="en-US" smtClean="0"/>
              <a:t>3/20/2020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0B719C-8A08-4BD2-96C4-A064D51548C8}" type="slidenum">
              <a:rPr lang="en-US" smtClean="0"/>
              <a:t>‹#›</a:t>
            </a:fld>
            <a:endParaRPr lang="en-US"/>
          </a:p>
        </p:txBody>
      </p:sp>
    </p:spTree>
    <p:extLst>
      <p:ext uri="{BB962C8B-B14F-4D97-AF65-F5344CB8AC3E}">
        <p14:creationId xmlns:p14="http://schemas.microsoft.com/office/powerpoint/2010/main" val="1986384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448017-95D2-4B88-B472-14F2AEBE9ACC}" type="datetimeFigureOut">
              <a:rPr lang="en-US" smtClean="0"/>
              <a:t>3/20/2020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0B719C-8A08-4BD2-96C4-A064D51548C8}" type="slidenum">
              <a:rPr lang="en-US" smtClean="0"/>
              <a:t>‹#›</a:t>
            </a:fld>
            <a:endParaRPr lang="en-US"/>
          </a:p>
        </p:txBody>
      </p:sp>
    </p:spTree>
    <p:extLst>
      <p:ext uri="{BB962C8B-B14F-4D97-AF65-F5344CB8AC3E}">
        <p14:creationId xmlns:p14="http://schemas.microsoft.com/office/powerpoint/2010/main" val="1084078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448017-95D2-4B88-B472-14F2AEBE9ACC}" type="datetimeFigureOut">
              <a:rPr lang="en-US" smtClean="0"/>
              <a:t>3/20/2020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0B719C-8A08-4BD2-96C4-A064D51548C8}" type="slidenum">
              <a:rPr lang="en-US" smtClean="0"/>
              <a:t>‹#›</a:t>
            </a:fld>
            <a:endParaRPr lang="en-US"/>
          </a:p>
        </p:txBody>
      </p:sp>
    </p:spTree>
    <p:extLst>
      <p:ext uri="{BB962C8B-B14F-4D97-AF65-F5344CB8AC3E}">
        <p14:creationId xmlns:p14="http://schemas.microsoft.com/office/powerpoint/2010/main" val="3531096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448017-95D2-4B88-B472-14F2AEBE9ACC}" type="datetimeFigureOut">
              <a:rPr lang="en-US" smtClean="0"/>
              <a:t>3/20/2020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0B719C-8A08-4BD2-96C4-A064D51548C8}" type="slidenum">
              <a:rPr lang="en-US" smtClean="0"/>
              <a:t>‹#›</a:t>
            </a:fld>
            <a:endParaRPr lang="en-US"/>
          </a:p>
        </p:txBody>
      </p:sp>
    </p:spTree>
    <p:extLst>
      <p:ext uri="{BB962C8B-B14F-4D97-AF65-F5344CB8AC3E}">
        <p14:creationId xmlns:p14="http://schemas.microsoft.com/office/powerpoint/2010/main" val="2621780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448017-95D2-4B88-B472-14F2AEBE9ACC}" type="datetimeFigureOut">
              <a:rPr lang="en-US" smtClean="0"/>
              <a:t>3/20/2020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0B719C-8A08-4BD2-96C4-A064D51548C8}" type="slidenum">
              <a:rPr lang="en-US" smtClean="0"/>
              <a:t>‹#›</a:t>
            </a:fld>
            <a:endParaRPr lang="en-US"/>
          </a:p>
        </p:txBody>
      </p:sp>
    </p:spTree>
    <p:extLst>
      <p:ext uri="{BB962C8B-B14F-4D97-AF65-F5344CB8AC3E}">
        <p14:creationId xmlns:p14="http://schemas.microsoft.com/office/powerpoint/2010/main" val="3647579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48017-95D2-4B88-B472-14F2AEBE9ACC}" type="datetimeFigureOut">
              <a:rPr lang="en-US" smtClean="0"/>
              <a:t>3/20/2020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B719C-8A08-4BD2-96C4-A064D51548C8}" type="slidenum">
              <a:rPr lang="en-US" smtClean="0"/>
              <a:t>‹#›</a:t>
            </a:fld>
            <a:endParaRPr lang="en-US"/>
          </a:p>
        </p:txBody>
      </p:sp>
    </p:spTree>
    <p:extLst>
      <p:ext uri="{BB962C8B-B14F-4D97-AF65-F5344CB8AC3E}">
        <p14:creationId xmlns:p14="http://schemas.microsoft.com/office/powerpoint/2010/main" val="1366921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3432175"/>
          </a:xfrm>
        </p:spPr>
        <p:txBody>
          <a:bodyPr>
            <a:normAutofit/>
          </a:bodyPr>
          <a:lstStyle/>
          <a:p>
            <a:r>
              <a:rPr lang="mk-MK" sz="5400" dirty="0" smtClean="0">
                <a:latin typeface="Times New Roman" pitchFamily="18" charset="0"/>
                <a:cs typeface="Times New Roman" pitchFamily="18" charset="0"/>
              </a:rPr>
              <a:t>Корозија и заштита од неа</a:t>
            </a:r>
            <a:endParaRPr lang="en-US" sz="5400" dirty="0">
              <a:latin typeface="Times New Roman" pitchFamily="18" charset="0"/>
              <a:cs typeface="Times New Roman" pitchFamily="18" charset="0"/>
            </a:endParaRPr>
          </a:p>
        </p:txBody>
      </p:sp>
      <p:sp>
        <p:nvSpPr>
          <p:cNvPr id="3" name="Rectangle 2"/>
          <p:cNvSpPr/>
          <p:nvPr/>
        </p:nvSpPr>
        <p:spPr>
          <a:xfrm>
            <a:off x="3962400" y="5181600"/>
            <a:ext cx="4572000" cy="830997"/>
          </a:xfrm>
          <a:prstGeom prst="rect">
            <a:avLst/>
          </a:prstGeom>
        </p:spPr>
        <p:txBody>
          <a:bodyPr>
            <a:spAutoFit/>
          </a:bodyPr>
          <a:lstStyle/>
          <a:p>
            <a:r>
              <a:rPr lang="ru-RU" sz="2400" b="1" dirty="0"/>
              <a:t>Катарина Раденков, ОУ ,, Крсте Петков Мисирков “- Бистрица</a:t>
            </a:r>
          </a:p>
        </p:txBody>
      </p:sp>
    </p:spTree>
    <p:extLst>
      <p:ext uri="{BB962C8B-B14F-4D97-AF65-F5344CB8AC3E}">
        <p14:creationId xmlns:p14="http://schemas.microsoft.com/office/powerpoint/2010/main" val="4562765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mk-MK" dirty="0" smtClean="0">
                <a:latin typeface="Times New Roman" pitchFamily="18" charset="0"/>
                <a:cs typeface="Times New Roman" pitchFamily="18" charset="0"/>
              </a:rPr>
              <a:t>Металните конзерви се состојат од челик обложен со слој на калај.Калајот не дозволува да дојде до контакт на челикот со вода и воздух и на тој начин го заштитува од корозија.</a:t>
            </a:r>
          </a:p>
          <a:p>
            <a:endParaRPr lang="mk-MK" dirty="0">
              <a:latin typeface="Times New Roman" pitchFamily="18" charset="0"/>
              <a:cs typeface="Times New Roman" pitchFamily="18" charset="0"/>
            </a:endParaRPr>
          </a:p>
          <a:p>
            <a:r>
              <a:rPr lang="mk-MK" dirty="0" smtClean="0">
                <a:latin typeface="Times New Roman" pitchFamily="18" charset="0"/>
                <a:cs typeface="Times New Roman" pitchFamily="18" charset="0"/>
              </a:rPr>
              <a:t>Доколку дојде до изгребување на калајот на некое место, на тоа место ќе настане корозија на челикот.</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857498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05400"/>
            <a:ext cx="8229600" cy="1020763"/>
          </a:xfrm>
        </p:spPr>
        <p:txBody>
          <a:bodyPr>
            <a:normAutofit lnSpcReduction="10000"/>
          </a:bodyPr>
          <a:lstStyle/>
          <a:p>
            <a:pPr algn="ctr"/>
            <a:r>
              <a:rPr lang="mk-MK" dirty="0" smtClean="0">
                <a:latin typeface="Times New Roman" pitchFamily="18" charset="0"/>
                <a:cs typeface="Times New Roman" pitchFamily="18" charset="0"/>
              </a:rPr>
              <a:t>Челична конзерва со слој од калај за заштита од корозија</a:t>
            </a:r>
            <a:endParaRPr lang="en-US"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8534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300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r>
              <a:rPr lang="mk-MK" dirty="0" smtClean="0">
                <a:latin typeface="Times New Roman" pitchFamily="18" charset="0"/>
                <a:cs typeface="Times New Roman" pitchFamily="18" charset="0"/>
              </a:rPr>
              <a:t>Друг пример за заштита на челик со тенок слој метал е нанесувањето на цинк.</a:t>
            </a:r>
          </a:p>
          <a:p>
            <a:r>
              <a:rPr lang="mk-MK" dirty="0" smtClean="0">
                <a:latin typeface="Times New Roman" pitchFamily="18" charset="0"/>
                <a:cs typeface="Times New Roman" pitchFamily="18" charset="0"/>
              </a:rPr>
              <a:t>Принципот на заштита се сведува на тоа дека цинкот е пореактивен метал од железото, т.е. во присуство на вода и воздух тие ќе го нападнат цинкот наместо железото. </a:t>
            </a:r>
          </a:p>
          <a:p>
            <a:r>
              <a:rPr lang="mk-MK" dirty="0" smtClean="0">
                <a:latin typeface="Times New Roman" pitchFamily="18" charset="0"/>
                <a:cs typeface="Times New Roman" pitchFamily="18" charset="0"/>
              </a:rPr>
              <a:t>Овој процес на заштита на еден метал преку нанесување на друг, пореактивен метал се нарекува </a:t>
            </a:r>
            <a:r>
              <a:rPr lang="mk-MK" b="1" dirty="0" smtClean="0">
                <a:latin typeface="Times New Roman" pitchFamily="18" charset="0"/>
                <a:cs typeface="Times New Roman" pitchFamily="18" charset="0"/>
              </a:rPr>
              <a:t>галванизација </a:t>
            </a:r>
            <a:r>
              <a:rPr lang="mk-MK" dirty="0" smtClean="0">
                <a:latin typeface="Times New Roman" pitchFamily="18" charset="0"/>
                <a:cs typeface="Times New Roman" pitchFamily="18" charset="0"/>
              </a:rPr>
              <a:t>и се одвива при специјални услови со реакција на електролиза.</a:t>
            </a:r>
          </a:p>
        </p:txBody>
      </p:sp>
    </p:spTree>
    <p:extLst>
      <p:ext uri="{BB962C8B-B14F-4D97-AF65-F5344CB8AC3E}">
        <p14:creationId xmlns:p14="http://schemas.microsoft.com/office/powerpoint/2010/main" val="2456019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57800"/>
            <a:ext cx="8229600" cy="868363"/>
          </a:xfrm>
        </p:spPr>
        <p:txBody>
          <a:bodyPr/>
          <a:lstStyle/>
          <a:p>
            <a:pPr algn="ctr"/>
            <a:r>
              <a:rPr lang="mk-MK" dirty="0" smtClean="0">
                <a:latin typeface="Times New Roman" pitchFamily="18" charset="0"/>
                <a:cs typeface="Times New Roman" pitchFamily="18" charset="0"/>
              </a:rPr>
              <a:t>Процес на галванизација</a:t>
            </a:r>
            <a:endParaRPr lang="en-US"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1"/>
            <a:ext cx="8305800" cy="466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793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algn="ctr"/>
            <a:r>
              <a:rPr lang="mk-MK" b="1" dirty="0" smtClean="0">
                <a:latin typeface="Times New Roman" pitchFamily="18" charset="0"/>
                <a:cs typeface="Times New Roman" pitchFamily="18" charset="0"/>
              </a:rPr>
              <a:t>Добивање на нерѓосувачки челик</a:t>
            </a:r>
          </a:p>
          <a:p>
            <a:r>
              <a:rPr lang="mk-MK" dirty="0" smtClean="0">
                <a:latin typeface="Times New Roman" pitchFamily="18" charset="0"/>
                <a:cs typeface="Times New Roman" pitchFamily="18" charset="0"/>
              </a:rPr>
              <a:t>Нерѓосувачкиот челик е легура на челикот добиена со додавање на никел и хром.</a:t>
            </a:r>
            <a:endParaRPr lang="mk-MK" dirty="0">
              <a:latin typeface="Times New Roman" pitchFamily="18" charset="0"/>
              <a:cs typeface="Times New Roman" pitchFamily="18" charset="0"/>
            </a:endParaRPr>
          </a:p>
          <a:p>
            <a:endParaRPr lang="mk-MK" dirty="0" smtClean="0">
              <a:latin typeface="Times New Roman" pitchFamily="18" charset="0"/>
              <a:cs typeface="Times New Roman" pitchFamily="18" charset="0"/>
            </a:endParaRPr>
          </a:p>
          <a:p>
            <a:r>
              <a:rPr lang="mk-MK" dirty="0" smtClean="0">
                <a:latin typeface="Times New Roman" pitchFamily="18" charset="0"/>
                <a:cs typeface="Times New Roman" pitchFamily="18" charset="0"/>
              </a:rPr>
              <a:t>Има многу подобри физички и хемиски својства од нормалниот челик, па со тоа и многу поголем број на примени.</a:t>
            </a:r>
          </a:p>
          <a:p>
            <a:endParaRPr lang="mk-MK" dirty="0">
              <a:latin typeface="Times New Roman" pitchFamily="18" charset="0"/>
              <a:cs typeface="Times New Roman" pitchFamily="18" charset="0"/>
            </a:endParaRPr>
          </a:p>
          <a:p>
            <a:r>
              <a:rPr lang="mk-MK" dirty="0" smtClean="0">
                <a:latin typeface="Times New Roman" pitchFamily="18" charset="0"/>
                <a:cs typeface="Times New Roman" pitchFamily="18" charset="0"/>
              </a:rPr>
              <a:t>Многу е поскап за произвоство, па затоа се користи многу ретко.</a:t>
            </a:r>
          </a:p>
        </p:txBody>
      </p:sp>
    </p:spTree>
    <p:extLst>
      <p:ext uri="{BB962C8B-B14F-4D97-AF65-F5344CB8AC3E}">
        <p14:creationId xmlns:p14="http://schemas.microsoft.com/office/powerpoint/2010/main" val="27554376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29200"/>
            <a:ext cx="8229600" cy="1096963"/>
          </a:xfrm>
        </p:spPr>
        <p:txBody>
          <a:bodyPr/>
          <a:lstStyle/>
          <a:p>
            <a:pPr algn="ctr"/>
            <a:r>
              <a:rPr lang="mk-MK" dirty="0" smtClean="0">
                <a:latin typeface="Times New Roman" pitchFamily="18" charset="0"/>
                <a:cs typeface="Times New Roman" pitchFamily="18" charset="0"/>
              </a:rPr>
              <a:t>Материјали изработени од нерѓосувачки челик</a:t>
            </a:r>
            <a:endParaRPr lang="en-US"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8001000" cy="4308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339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pPr algn="ctr"/>
            <a:r>
              <a:rPr lang="mk-MK" b="1" dirty="0" smtClean="0">
                <a:latin typeface="Times New Roman" pitchFamily="18" charset="0"/>
                <a:cs typeface="Times New Roman" pitchFamily="18" charset="0"/>
              </a:rPr>
              <a:t>Што е корозија?</a:t>
            </a:r>
          </a:p>
          <a:p>
            <a:r>
              <a:rPr lang="mk-MK" dirty="0" smtClean="0">
                <a:latin typeface="Times New Roman" pitchFamily="18" charset="0"/>
                <a:cs typeface="Times New Roman" pitchFamily="18" charset="0"/>
              </a:rPr>
              <a:t>Разјадувањето на еден материјал под дејство на некоја хемиска реакција се вика корозија. Кога се спомнува поимот најчесто мислиме на разјадувањето на железото, без разлика дали се наоѓа во форма на чисто железо или во склоп на челикот.</a:t>
            </a:r>
          </a:p>
          <a:p>
            <a:r>
              <a:rPr lang="mk-MK" dirty="0" smtClean="0">
                <a:latin typeface="Times New Roman" pitchFamily="18" charset="0"/>
                <a:cs typeface="Times New Roman" pitchFamily="18" charset="0"/>
              </a:rPr>
              <a:t>Корозијата е непосакувана појава бидејќи ги нарушува изгледот, својствата и цврстината на железото. Корозијата предизвикува голем губиток на пари секоја година.</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2838721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05400"/>
            <a:ext cx="8229600" cy="1020763"/>
          </a:xfrm>
        </p:spPr>
        <p:txBody>
          <a:bodyPr/>
          <a:lstStyle/>
          <a:p>
            <a:pPr algn="ctr"/>
            <a:r>
              <a:rPr lang="mk-MK" dirty="0" smtClean="0"/>
              <a:t>Корозија на метални цевки</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782"/>
            <a:ext cx="8382000" cy="4779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783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lgn="ctr"/>
            <a:r>
              <a:rPr lang="mk-MK" dirty="0" smtClean="0">
                <a:latin typeface="Times New Roman" pitchFamily="18" charset="0"/>
                <a:cs typeface="Times New Roman" pitchFamily="18" charset="0"/>
              </a:rPr>
              <a:t>Што е потребно за железото да рѓоса?</a:t>
            </a:r>
          </a:p>
          <a:p>
            <a:r>
              <a:rPr lang="mk-MK" dirty="0" smtClean="0">
                <a:latin typeface="Times New Roman" pitchFamily="18" charset="0"/>
                <a:cs typeface="Times New Roman" pitchFamily="18" charset="0"/>
              </a:rPr>
              <a:t>За железото да рѓоса секогаш е потребно присуство на вода и на воздух. Рѓосување во потполна сува средина или во вакум не постои!</a:t>
            </a:r>
          </a:p>
          <a:p>
            <a:r>
              <a:rPr lang="mk-MK" dirty="0" smtClean="0">
                <a:latin typeface="Times New Roman" pitchFamily="18" charset="0"/>
                <a:cs typeface="Times New Roman" pitchFamily="18" charset="0"/>
              </a:rPr>
              <a:t>Реакцијата на рѓосување се состои од реагирање на железото со кислородот од воздухот во присуство на вода, при што се добива хидратизиран оксид на железото- железо хидроксид. Тоа е оксид на железото во чиј состав има и вода.</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3399999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mk-MK" dirty="0" smtClean="0">
                <a:latin typeface="Times New Roman" pitchFamily="18" charset="0"/>
                <a:cs typeface="Times New Roman" pitchFamily="18" charset="0"/>
              </a:rPr>
              <a:t>железо+кислород+вода=хидратизиран железо оксид(</a:t>
            </a:r>
            <a:r>
              <a:rPr lang="en-US" dirty="0" smtClean="0">
                <a:latin typeface="Times New Roman" pitchFamily="18" charset="0"/>
                <a:cs typeface="Times New Roman" pitchFamily="18" charset="0"/>
              </a:rPr>
              <a:t>‘</a:t>
            </a:r>
            <a:r>
              <a:rPr lang="mk-MK" dirty="0" smtClean="0">
                <a:latin typeface="Times New Roman" pitchFamily="18" charset="0"/>
                <a:cs typeface="Times New Roman" pitchFamily="18" charset="0"/>
              </a:rPr>
              <a:t>рѓа)</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t>
            </a:r>
            <a:r>
              <a:rPr lang="mk-MK" dirty="0" smtClean="0">
                <a:latin typeface="Times New Roman" pitchFamily="18" charset="0"/>
                <a:cs typeface="Times New Roman" pitchFamily="18" charset="0"/>
              </a:rPr>
              <a:t>Рѓосувањето е типичен пример за реакција на оксидација. Кислородот е реактант кој реагира со некоја друга супстанција(железото), а како краен продукт се добива оксид(во овој случај железо оксид).</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566965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mk-MK" dirty="0" smtClean="0">
                <a:latin typeface="Times New Roman" pitchFamily="18" charset="0"/>
                <a:cs typeface="Times New Roman" pitchFamily="18" charset="0"/>
              </a:rPr>
              <a:t>Овој процес започнува на периферијата на железниот предмет што доведува до изронување на површинскиот слој, а слојот под него ќе биде следен на напад. </a:t>
            </a:r>
          </a:p>
          <a:p>
            <a:endParaRPr lang="mk-MK" dirty="0">
              <a:latin typeface="Times New Roman" pitchFamily="18" charset="0"/>
              <a:cs typeface="Times New Roman" pitchFamily="18" charset="0"/>
            </a:endParaRPr>
          </a:p>
          <a:p>
            <a:endParaRPr lang="mk-MK" dirty="0" smtClean="0">
              <a:latin typeface="Times New Roman" pitchFamily="18" charset="0"/>
              <a:cs typeface="Times New Roman" pitchFamily="18" charset="0"/>
            </a:endParaRPr>
          </a:p>
          <a:p>
            <a:r>
              <a:rPr lang="mk-MK" dirty="0" smtClean="0">
                <a:latin typeface="Times New Roman" pitchFamily="18" charset="0"/>
                <a:cs typeface="Times New Roman" pitchFamily="18" charset="0"/>
              </a:rPr>
              <a:t>На овој начин може да кородира целиот железен предмет што доведува до промена во неговата цврстина и јакост.</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7346364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57800"/>
            <a:ext cx="8229600" cy="868363"/>
          </a:xfrm>
        </p:spPr>
        <p:txBody>
          <a:bodyPr>
            <a:normAutofit fontScale="92500" lnSpcReduction="20000"/>
          </a:bodyPr>
          <a:lstStyle/>
          <a:p>
            <a:pPr algn="ctr"/>
            <a:r>
              <a:rPr lang="mk-MK" dirty="0" smtClean="0"/>
              <a:t>Корозија на челични структури во градежништвото</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8153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7161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pPr algn="ctr"/>
            <a:r>
              <a:rPr lang="mk-MK" b="1" dirty="0" smtClean="0">
                <a:latin typeface="Times New Roman" pitchFamily="18" charset="0"/>
                <a:cs typeface="Times New Roman" pitchFamily="18" charset="0"/>
              </a:rPr>
              <a:t>Фактори што влијаат врз </a:t>
            </a:r>
            <a:r>
              <a:rPr lang="en-US" b="1" dirty="0" smtClean="0">
                <a:latin typeface="Times New Roman" pitchFamily="18" charset="0"/>
                <a:cs typeface="Times New Roman" pitchFamily="18" charset="0"/>
              </a:rPr>
              <a:t>‘</a:t>
            </a:r>
            <a:r>
              <a:rPr lang="mk-MK" b="1" dirty="0" smtClean="0">
                <a:latin typeface="Times New Roman" pitchFamily="18" charset="0"/>
                <a:cs typeface="Times New Roman" pitchFamily="18" charset="0"/>
              </a:rPr>
              <a:t>рѓосувањето</a:t>
            </a:r>
          </a:p>
          <a:p>
            <a:r>
              <a:rPr lang="mk-MK" dirty="0" smtClean="0">
                <a:latin typeface="Times New Roman" pitchFamily="18" charset="0"/>
                <a:cs typeface="Times New Roman" pitchFamily="18" charset="0"/>
              </a:rPr>
              <a:t>Со голем број хемиски истражувања е потврдено дека колку е поголема влажноста на воздухот, толку побрзо ќе се одвива реакцијата на </a:t>
            </a:r>
            <a:r>
              <a:rPr lang="en-US" dirty="0" smtClean="0">
                <a:latin typeface="Times New Roman" pitchFamily="18" charset="0"/>
                <a:cs typeface="Times New Roman" pitchFamily="18" charset="0"/>
              </a:rPr>
              <a:t>‘</a:t>
            </a:r>
            <a:r>
              <a:rPr lang="mk-MK" dirty="0" smtClean="0">
                <a:latin typeface="Times New Roman" pitchFamily="18" charset="0"/>
                <a:cs typeface="Times New Roman" pitchFamily="18" charset="0"/>
              </a:rPr>
              <a:t>рѓосување на железото. Затоа во тропските краишта до море железото </a:t>
            </a:r>
            <a:r>
              <a:rPr lang="en-US" dirty="0" smtClean="0">
                <a:latin typeface="Times New Roman" pitchFamily="18" charset="0"/>
                <a:cs typeface="Times New Roman" pitchFamily="18" charset="0"/>
              </a:rPr>
              <a:t>‘</a:t>
            </a:r>
            <a:r>
              <a:rPr lang="mk-MK" dirty="0" smtClean="0">
                <a:latin typeface="Times New Roman" pitchFamily="18" charset="0"/>
                <a:cs typeface="Times New Roman" pitchFamily="18" charset="0"/>
              </a:rPr>
              <a:t>рѓосува побргу.</a:t>
            </a:r>
          </a:p>
        </p:txBody>
      </p:sp>
    </p:spTree>
    <p:extLst>
      <p:ext uri="{BB962C8B-B14F-4D97-AF65-F5344CB8AC3E}">
        <p14:creationId xmlns:p14="http://schemas.microsoft.com/office/powerpoint/2010/main" val="65379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lgn="ctr"/>
            <a:r>
              <a:rPr lang="mk-MK" b="1" dirty="0" smtClean="0">
                <a:latin typeface="Times New Roman" pitchFamily="18" charset="0"/>
                <a:cs typeface="Times New Roman" pitchFamily="18" charset="0"/>
              </a:rPr>
              <a:t>Заштита од корозија</a:t>
            </a:r>
          </a:p>
          <a:p>
            <a:r>
              <a:rPr lang="mk-MK" dirty="0" smtClean="0">
                <a:latin typeface="Times New Roman" pitchFamily="18" charset="0"/>
                <a:cs typeface="Times New Roman" pitchFamily="18" charset="0"/>
              </a:rPr>
              <a:t>Бидејќи корозијата на материјалите предизвикува голема финансиска штета на годишно ниво човекот измислил голем број на методи за заштита од корозија. Се состојат:</a:t>
            </a:r>
          </a:p>
          <a:p>
            <a:r>
              <a:rPr lang="mk-MK" dirty="0" smtClean="0">
                <a:latin typeface="Times New Roman" pitchFamily="18" charset="0"/>
                <a:cs typeface="Times New Roman" pitchFamily="18" charset="0"/>
              </a:rPr>
              <a:t>- премачкување на железото со масла, масти, бои и лакови</a:t>
            </a:r>
          </a:p>
          <a:p>
            <a:r>
              <a:rPr lang="mk-MK" dirty="0" smtClean="0">
                <a:latin typeface="Times New Roman" pitchFamily="18" charset="0"/>
                <a:cs typeface="Times New Roman" pitchFamily="18" charset="0"/>
              </a:rPr>
              <a:t>- обложување на железото со пластика, калај, цинк или магнезиум</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8958696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543</Words>
  <Application>Microsoft Office PowerPoint</Application>
  <PresentationFormat>On-screen Show (4:3)</PresentationFormat>
  <Paragraphs>37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Корозија и заштита од неа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Корозија</dc:title>
  <dc:creator>Igor</dc:creator>
  <cp:lastModifiedBy>Igor</cp:lastModifiedBy>
  <cp:revision>7</cp:revision>
  <dcterms:created xsi:type="dcterms:W3CDTF">2020-03-20T17:36:56Z</dcterms:created>
  <dcterms:modified xsi:type="dcterms:W3CDTF">2020-03-20T18:45:34Z</dcterms:modified>
</cp:coreProperties>
</file>