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1" r:id="rId3"/>
    <p:sldId id="262" r:id="rId4"/>
    <p:sldId id="263" r:id="rId5"/>
    <p:sldId id="264" r:id="rId6"/>
    <p:sldId id="265" r:id="rId7"/>
    <p:sldId id="269" r:id="rId8"/>
    <p:sldId id="270" r:id="rId9"/>
    <p:sldId id="271" r:id="rId10"/>
    <p:sldId id="260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B4C52-D605-45E4-BCA0-A602F44A0E1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B1AF3-EA94-43B6-80D0-3CC856D1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8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451C9-BD8D-4D77-8D4C-C6D03BB06A85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871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752" y="-9072"/>
            <a:ext cx="12226943" cy="6876143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1784" y="4175749"/>
              <a:ext cx="4021491" cy="268164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2748" y="602"/>
              <a:ext cx="1219550" cy="6856795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565" y="602"/>
              <a:ext cx="2269773" cy="6865865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6027" y="-8468"/>
              <a:ext cx="1947248" cy="6865865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7576" y="3920283"/>
              <a:ext cx="2513683" cy="2937114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495" y="-8468"/>
              <a:ext cx="2142779" cy="6865865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566" y="-8468"/>
              <a:ext cx="856709" cy="6865865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6846" y="-8468"/>
              <a:ext cx="1066349" cy="6865865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60720" y="4893778"/>
              <a:ext cx="1094570" cy="1963619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2756" cy="5697369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2" y="2404535"/>
            <a:ext cx="7768958" cy="1646302"/>
          </a:xfrm>
        </p:spPr>
        <p:txBody>
          <a:bodyPr anchor="b">
            <a:noAutofit/>
          </a:bodyPr>
          <a:lstStyle>
            <a:lvl1pPr algn="r">
              <a:defRPr sz="405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2" y="4050834"/>
            <a:ext cx="7768958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33CE-ED32-4EF2-A790-E9486AA2EAFC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110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9" cy="3403600"/>
          </a:xfrm>
        </p:spPr>
        <p:txBody>
          <a:bodyPr anchor="ctr"/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4470400"/>
            <a:ext cx="8463619" cy="1570962"/>
          </a:xfrm>
        </p:spPr>
        <p:txBody>
          <a:bodyPr anchor="ctr"/>
          <a:lstStyle>
            <a:lvl1pPr marL="0" indent="0" algn="l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2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EF65-7498-4B93-BD8B-041BD4D312AB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3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642392" y="790727"/>
            <a:ext cx="610137" cy="5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996170" y="2886227"/>
            <a:ext cx="610137" cy="5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2" cy="3022600"/>
          </a:xfrm>
        </p:spPr>
        <p:txBody>
          <a:bodyPr anchor="ctr"/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7" indent="0">
              <a:buFontTx/>
              <a:buNone/>
              <a:defRPr/>
            </a:lvl2pPr>
            <a:lvl3pPr marL="685814" indent="0">
              <a:buFontTx/>
              <a:buNone/>
              <a:defRPr/>
            </a:lvl3pPr>
            <a:lvl4pPr marL="1028721" indent="0">
              <a:buFontTx/>
              <a:buNone/>
              <a:defRPr/>
            </a:lvl4pPr>
            <a:lvl5pPr marL="137162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1" cy="1570962"/>
          </a:xfrm>
        </p:spPr>
        <p:txBody>
          <a:bodyPr anchor="ctr"/>
          <a:lstStyle>
            <a:lvl1pPr marL="0" indent="0" algn="l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2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1D93-50AD-4A7F-A862-E10E67D7E57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3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1" cy="2595460"/>
          </a:xfrm>
        </p:spPr>
        <p:txBody>
          <a:bodyPr anchor="b"/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1" cy="1513914"/>
          </a:xfrm>
        </p:spPr>
        <p:txBody>
          <a:bodyPr/>
          <a:lstStyle>
            <a:lvl1pPr marL="0" indent="0" algn="l">
              <a:buNone/>
              <a:defRPr sz="13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2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B5B7-673A-41D2-A105-56A357ECA33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2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642392" y="790727"/>
            <a:ext cx="610137" cy="5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996170" y="2886227"/>
            <a:ext cx="610137" cy="5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1" y="609600"/>
            <a:ext cx="8096242" cy="3022600"/>
          </a:xfrm>
        </p:spPr>
        <p:txBody>
          <a:bodyPr anchor="ctr"/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7" indent="0">
              <a:buFontTx/>
              <a:buNone/>
              <a:defRPr/>
            </a:lvl2pPr>
            <a:lvl3pPr marL="685814" indent="0">
              <a:buFontTx/>
              <a:buNone/>
              <a:defRPr/>
            </a:lvl3pPr>
            <a:lvl4pPr marL="1028721" indent="0">
              <a:buFontTx/>
              <a:buNone/>
              <a:defRPr/>
            </a:lvl4pPr>
            <a:lvl5pPr marL="137162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1" cy="1513914"/>
          </a:xfrm>
        </p:spPr>
        <p:txBody>
          <a:bodyPr/>
          <a:lstStyle>
            <a:lvl1pPr marL="0" indent="0" algn="l">
              <a:buNone/>
              <a:defRPr sz="13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2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C9E2F-73BF-4DF0-85BA-FD959D21ECBB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17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2" y="609600"/>
            <a:ext cx="8455287" cy="3022600"/>
          </a:xfrm>
        </p:spPr>
        <p:txBody>
          <a:bodyPr anchor="ctr"/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7" indent="0">
              <a:buFontTx/>
              <a:buNone/>
              <a:defRPr/>
            </a:lvl2pPr>
            <a:lvl3pPr marL="685814" indent="0">
              <a:buFontTx/>
              <a:buNone/>
              <a:defRPr/>
            </a:lvl3pPr>
            <a:lvl4pPr marL="1028721" indent="0">
              <a:buFontTx/>
              <a:buNone/>
              <a:defRPr/>
            </a:lvl4pPr>
            <a:lvl5pPr marL="137162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1" cy="1513914"/>
          </a:xfrm>
        </p:spPr>
        <p:txBody>
          <a:bodyPr/>
          <a:lstStyle>
            <a:lvl1pPr marL="0" indent="0" algn="l">
              <a:buNone/>
              <a:defRPr sz="135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2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FD7B7-AF3E-4491-93BE-C433FA746DC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08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AF9D7-FF0E-439D-9162-86071C41243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66728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0"/>
            <a:ext cx="6926701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9B8C-7782-45D6-BC1B-7037D89C4DD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71753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804E-D28C-4BA6-BA93-831DA09F40F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66376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1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2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D3013-4576-4C3E-B29F-FA4A6B9BDA4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76731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60589"/>
            <a:ext cx="4117479" cy="3880772"/>
          </a:xfrm>
        </p:spPr>
        <p:txBody>
          <a:bodyPr/>
          <a:lstStyle>
            <a:lvl1pPr>
              <a:defRPr sz="1351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1"/>
            <a:ext cx="4117481" cy="3880773"/>
          </a:xfrm>
        </p:spPr>
        <p:txBody>
          <a:bodyPr/>
          <a:lstStyle>
            <a:lvl1pPr>
              <a:defRPr sz="1351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277B-55ED-4A89-9B07-F9D102F8758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99545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7" indent="0">
              <a:buNone/>
              <a:defRPr sz="1500" b="1"/>
            </a:lvl2pPr>
            <a:lvl3pPr marL="685814" indent="0">
              <a:buNone/>
              <a:defRPr sz="1351" b="1"/>
            </a:lvl3pPr>
            <a:lvl4pPr marL="1028721" indent="0">
              <a:buNone/>
              <a:defRPr sz="1200" b="1"/>
            </a:lvl4pPr>
            <a:lvl5pPr marL="1371627" indent="0">
              <a:buNone/>
              <a:defRPr sz="1200" b="1"/>
            </a:lvl5pPr>
            <a:lvl6pPr marL="1714534" indent="0">
              <a:buNone/>
              <a:defRPr sz="1200" b="1"/>
            </a:lvl6pPr>
            <a:lvl7pPr marL="2057441" indent="0">
              <a:buNone/>
              <a:defRPr sz="1200" b="1"/>
            </a:lvl7pPr>
            <a:lvl8pPr marL="2400348" indent="0">
              <a:buNone/>
              <a:defRPr sz="1200" b="1"/>
            </a:lvl8pPr>
            <a:lvl9pPr marL="274325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8" y="2737247"/>
            <a:ext cx="4120896" cy="3304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7" indent="0">
              <a:buNone/>
              <a:defRPr sz="1500" b="1"/>
            </a:lvl2pPr>
            <a:lvl3pPr marL="685814" indent="0">
              <a:buNone/>
              <a:defRPr sz="1351" b="1"/>
            </a:lvl3pPr>
            <a:lvl4pPr marL="1028721" indent="0">
              <a:buNone/>
              <a:defRPr sz="1200" b="1"/>
            </a:lvl4pPr>
            <a:lvl5pPr marL="1371627" indent="0">
              <a:buNone/>
              <a:defRPr sz="1200" b="1"/>
            </a:lvl5pPr>
            <a:lvl6pPr marL="1714534" indent="0">
              <a:buNone/>
              <a:defRPr sz="1200" b="1"/>
            </a:lvl6pPr>
            <a:lvl7pPr marL="2057441" indent="0">
              <a:buNone/>
              <a:defRPr sz="1200" b="1"/>
            </a:lvl7pPr>
            <a:lvl8pPr marL="2400348" indent="0">
              <a:buNone/>
              <a:defRPr sz="1200" b="1"/>
            </a:lvl8pPr>
            <a:lvl9pPr marL="274325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38FE-5B8E-4908-BFA2-DD0A22E8BEF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49455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EA83-2254-42B7-BCEC-B09F484ABD90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53453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88696-A5D7-48B2-A77C-F6A3558DE9C1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05987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498604"/>
            <a:ext cx="3720242" cy="1278466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8" y="2777070"/>
            <a:ext cx="3720242" cy="2584449"/>
          </a:xfrm>
        </p:spPr>
        <p:txBody>
          <a:bodyPr/>
          <a:lstStyle>
            <a:lvl1pPr marL="0" indent="0">
              <a:buNone/>
              <a:defRPr sz="1050"/>
            </a:lvl1pPr>
            <a:lvl2pPr marL="257180" indent="0">
              <a:buNone/>
              <a:defRPr sz="788"/>
            </a:lvl2pPr>
            <a:lvl3pPr marL="514361" indent="0">
              <a:buNone/>
              <a:defRPr sz="675"/>
            </a:lvl3pPr>
            <a:lvl4pPr marL="771540" indent="0">
              <a:buNone/>
              <a:defRPr sz="563"/>
            </a:lvl4pPr>
            <a:lvl5pPr marL="1028721" indent="0">
              <a:buNone/>
              <a:defRPr sz="563"/>
            </a:lvl5pPr>
            <a:lvl6pPr marL="1285901" indent="0">
              <a:buNone/>
              <a:defRPr sz="563"/>
            </a:lvl6pPr>
            <a:lvl7pPr marL="1543081" indent="0">
              <a:buNone/>
              <a:defRPr sz="563"/>
            </a:lvl7pPr>
            <a:lvl8pPr marL="1800261" indent="0">
              <a:buNone/>
              <a:defRPr sz="563"/>
            </a:lvl8pPr>
            <a:lvl9pPr marL="2057441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15B3-B1CB-4F3E-9ECF-98DE542F021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37826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1"/>
            <a:ext cx="8463619" cy="566738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7" indent="0">
              <a:buNone/>
              <a:defRPr sz="1200"/>
            </a:lvl2pPr>
            <a:lvl3pPr marL="685814" indent="0">
              <a:buNone/>
              <a:defRPr sz="1200"/>
            </a:lvl3pPr>
            <a:lvl4pPr marL="1028721" indent="0">
              <a:buNone/>
              <a:defRPr sz="1200"/>
            </a:lvl4pPr>
            <a:lvl5pPr marL="1371627" indent="0">
              <a:buNone/>
              <a:defRPr sz="1200"/>
            </a:lvl5pPr>
            <a:lvl6pPr marL="1714534" indent="0">
              <a:buNone/>
              <a:defRPr sz="1200"/>
            </a:lvl6pPr>
            <a:lvl7pPr marL="2057441" indent="0">
              <a:buNone/>
              <a:defRPr sz="1200"/>
            </a:lvl7pPr>
            <a:lvl8pPr marL="2400348" indent="0">
              <a:buNone/>
              <a:defRPr sz="1200"/>
            </a:lvl8pPr>
            <a:lvl9pPr marL="2743255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/>
          <a:lstStyle>
            <a:lvl1pPr marL="0" indent="0">
              <a:buNone/>
              <a:defRPr sz="900"/>
            </a:lvl1pPr>
            <a:lvl2pPr marL="342907" indent="0">
              <a:buNone/>
              <a:defRPr sz="900"/>
            </a:lvl2pPr>
            <a:lvl3pPr marL="685814" indent="0">
              <a:buNone/>
              <a:defRPr sz="750"/>
            </a:lvl3pPr>
            <a:lvl4pPr marL="1028721" indent="0">
              <a:buNone/>
              <a:defRPr sz="675"/>
            </a:lvl4pPr>
            <a:lvl5pPr marL="1371627" indent="0">
              <a:buNone/>
              <a:defRPr sz="675"/>
            </a:lvl5pPr>
            <a:lvl6pPr marL="1714534" indent="0">
              <a:buNone/>
              <a:defRPr sz="675"/>
            </a:lvl6pPr>
            <a:lvl7pPr marL="2057441" indent="0">
              <a:buNone/>
              <a:defRPr sz="675"/>
            </a:lvl7pPr>
            <a:lvl8pPr marL="2400348" indent="0">
              <a:buNone/>
              <a:defRPr sz="675"/>
            </a:lvl8pPr>
            <a:lvl9pPr marL="2743255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00D5-D0D7-45D9-9D3A-B50763E7198A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13247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752" y="-9072"/>
            <a:ext cx="12226943" cy="6876143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1784" y="4175749"/>
              <a:ext cx="4021491" cy="268164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48" y="602"/>
              <a:ext cx="1219550" cy="6856795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2492"/>
              <a:ext cx="457584" cy="2853975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564" y="602"/>
              <a:ext cx="2269774" cy="6865865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6027" y="-8468"/>
              <a:ext cx="1947248" cy="6865865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576" y="3920283"/>
              <a:ext cx="2513683" cy="2937114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95" y="-8468"/>
              <a:ext cx="2142780" cy="6865865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566" y="-8468"/>
              <a:ext cx="856709" cy="6865865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6846" y="-8468"/>
              <a:ext cx="1066349" cy="6865865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720" y="4893778"/>
              <a:ext cx="1094570" cy="1963619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11725" y="609298"/>
            <a:ext cx="8463980" cy="132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725" y="2160512"/>
            <a:ext cx="8463980" cy="388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6075" y="6041571"/>
            <a:ext cx="913862" cy="364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1726" y="6041571"/>
            <a:ext cx="6165884" cy="364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96" y="6041571"/>
            <a:ext cx="682709" cy="364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959911-2169-417E-BE94-27945654C385}" type="slidenum">
              <a:rPr lang="en-US" altLang="en-US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92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341697" rtl="0" eaLnBrk="0" fontAlgn="base" hangingPunct="0">
        <a:spcBef>
          <a:spcPct val="0"/>
        </a:spcBef>
        <a:spcAft>
          <a:spcPct val="0"/>
        </a:spcAft>
        <a:defRPr sz="2667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1697" rtl="0" eaLnBrk="0" fontAlgn="base" hangingPunct="0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Trebuchet MS" panose="020B0603020202020204" pitchFamily="34" charset="0"/>
        </a:defRPr>
      </a:lvl2pPr>
      <a:lvl3pPr algn="l" defTabSz="341697" rtl="0" eaLnBrk="0" fontAlgn="base" hangingPunct="0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Trebuchet MS" panose="020B0603020202020204" pitchFamily="34" charset="0"/>
        </a:defRPr>
      </a:lvl3pPr>
      <a:lvl4pPr algn="l" defTabSz="341697" rtl="0" eaLnBrk="0" fontAlgn="base" hangingPunct="0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Trebuchet MS" panose="020B0603020202020204" pitchFamily="34" charset="0"/>
        </a:defRPr>
      </a:lvl4pPr>
      <a:lvl5pPr algn="l" defTabSz="341697" rtl="0" eaLnBrk="0" fontAlgn="base" hangingPunct="0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029" indent="-257029" algn="l" defTabSz="341697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33" kern="1200">
          <a:solidFill>
            <a:srgbClr val="FFFFFF"/>
          </a:solidFill>
          <a:latin typeface="+mn-lt"/>
          <a:ea typeface="+mn-ea"/>
          <a:cs typeface="+mn-cs"/>
        </a:defRPr>
      </a:lvl1pPr>
      <a:lvl2pPr marL="556392" indent="-213183" algn="l" defTabSz="341697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143" kern="1200">
          <a:solidFill>
            <a:srgbClr val="FFFFFF"/>
          </a:solidFill>
          <a:latin typeface="+mn-lt"/>
          <a:ea typeface="+mn-ea"/>
          <a:cs typeface="+mn-cs"/>
        </a:defRPr>
      </a:lvl2pPr>
      <a:lvl3pPr marL="857268" indent="-170849" algn="l" defTabSz="341697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48" kern="1200">
          <a:solidFill>
            <a:srgbClr val="FFFFFF"/>
          </a:solidFill>
          <a:latin typeface="+mn-lt"/>
          <a:ea typeface="+mn-ea"/>
          <a:cs typeface="+mn-cs"/>
        </a:defRPr>
      </a:lvl3pPr>
      <a:lvl4pPr marL="1198965" indent="-170849" algn="l" defTabSz="341697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857" kern="1200">
          <a:solidFill>
            <a:srgbClr val="FFFFFF"/>
          </a:solidFill>
          <a:latin typeface="+mn-lt"/>
          <a:ea typeface="+mn-ea"/>
          <a:cs typeface="+mn-cs"/>
        </a:defRPr>
      </a:lvl4pPr>
      <a:lvl5pPr marL="1542174" indent="-170849" algn="l" defTabSz="341697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857" kern="1200">
          <a:solidFill>
            <a:srgbClr val="FFFFFF"/>
          </a:solidFill>
          <a:latin typeface="+mn-lt"/>
          <a:ea typeface="+mn-ea"/>
          <a:cs typeface="+mn-cs"/>
        </a:defRPr>
      </a:lvl5pPr>
      <a:lvl6pPr marL="1885988" indent="-171454" algn="l" defTabSz="34290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95" indent="-171454" algn="l" defTabSz="34290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802" indent="-171454" algn="l" defTabSz="34290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709" indent="-171454" algn="l" defTabSz="34290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7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4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1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7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34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1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8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55" algn="l" defTabSz="3429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fif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568" y="2105296"/>
            <a:ext cx="8463619" cy="1320800"/>
          </a:xfrm>
        </p:spPr>
        <p:txBody>
          <a:bodyPr/>
          <a:lstStyle/>
          <a:p>
            <a:r>
              <a:rPr lang="mk-MK" dirty="0" smtClean="0"/>
              <a:t>Климатско – вегетациски типови во  </a:t>
            </a:r>
            <a:br>
              <a:rPr lang="mk-MK" dirty="0" smtClean="0"/>
            </a:br>
            <a:r>
              <a:rPr lang="mk-MK" dirty="0" smtClean="0"/>
              <a:t>                 Северна    Америка</a:t>
            </a:r>
            <a:br>
              <a:rPr lang="mk-MK" dirty="0" smtClean="0"/>
            </a:br>
            <a:r>
              <a:rPr lang="mk-MK" dirty="0" smtClean="0"/>
              <a:t>( Растителен и животински свет)</a:t>
            </a:r>
            <a:endParaRPr lang="en-US" dirty="0"/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5" y="4060280"/>
            <a:ext cx="2340429" cy="246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74476" y="30655"/>
            <a:ext cx="3141887" cy="5613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mk-MK" sz="3048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ОДДЕЛЕНИЕ </a:t>
            </a:r>
            <a:r>
              <a:rPr lang="en-US" sz="3048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8568" y="542881"/>
            <a:ext cx="6343053" cy="8837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143" b="1" dirty="0" err="1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r>
              <a:rPr lang="en-US" sz="5143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mk-MK" sz="5143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АМЕРИКА</a:t>
            </a:r>
            <a:endParaRPr lang="en-US" sz="5143" b="1" dirty="0">
              <a:ln w="22225">
                <a:solidFill>
                  <a:srgbClr val="54A021"/>
                </a:solidFill>
                <a:prstDash val="solid"/>
              </a:ln>
              <a:solidFill>
                <a:srgbClr val="54A021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3258" y="1882771"/>
            <a:ext cx="2902857" cy="35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mk-MK" sz="1714" b="1" dirty="0">
                <a:solidFill>
                  <a:srgbClr val="90C226">
                    <a:lumMod val="50000"/>
                  </a:srgbClr>
                </a:solidFill>
              </a:rPr>
              <a:t>НАСТАВНА СОДРЖИНА</a:t>
            </a:r>
            <a:endParaRPr lang="en-US" sz="1714" b="1" dirty="0">
              <a:solidFill>
                <a:srgbClr val="90C226">
                  <a:lumMod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2470" y="4806399"/>
            <a:ext cx="3689151" cy="678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mk-MK" sz="3810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ИЗРАБОТИЛЕ</a:t>
            </a:r>
            <a:r>
              <a:rPr lang="en-US" sz="3810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3498" y="5485046"/>
            <a:ext cx="6293546" cy="502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mk-MK" sz="2667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ЕМИЛИЈА КОКИНОВСКА</a:t>
            </a:r>
            <a:endParaRPr lang="en-US" sz="2667" b="1" dirty="0">
              <a:ln w="22225">
                <a:solidFill>
                  <a:srgbClr val="54A021"/>
                </a:solidFill>
                <a:prstDash val="solid"/>
              </a:ln>
              <a:solidFill>
                <a:srgbClr val="54A021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92088" y="5987812"/>
            <a:ext cx="6036366" cy="502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mk-MK" sz="2667" b="1" dirty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54A02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ЕЛИЗАБЕТА КАРОВСКА</a:t>
            </a:r>
            <a:endParaRPr lang="en-US" sz="2667" b="1" dirty="0">
              <a:ln w="22225">
                <a:solidFill>
                  <a:srgbClr val="54A021"/>
                </a:solidFill>
                <a:prstDash val="solid"/>
              </a:ln>
              <a:solidFill>
                <a:srgbClr val="54A021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4940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e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0" y="721594"/>
            <a:ext cx="9773728" cy="584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2144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12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9" y="957533"/>
            <a:ext cx="6606710" cy="371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05586" y="110569"/>
            <a:ext cx="7547429" cy="1528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mk-MK" sz="419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Размисли и одговори</a:t>
            </a:r>
            <a:r>
              <a:rPr lang="en-US" sz="419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ctr">
              <a:defRPr/>
            </a:pPr>
            <a:endParaRPr lang="en-US" sz="5143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6612" y="1177711"/>
            <a:ext cx="4541256" cy="7958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k-MK" sz="2286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Животински свет во Северна Америка</a:t>
            </a:r>
            <a:endParaRPr lang="en-US" sz="2286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21901" y="2290377"/>
            <a:ext cx="4969226" cy="105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k-MK" sz="1714" dirty="0"/>
              <a:t>а) Тревопасни -Бафало (бизон), лос, срна, дива свиња, карибу, армадиљо, ракун, тапир, верверица, зајак</a:t>
            </a:r>
            <a:endParaRPr lang="en-US" sz="1714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562" y="3739290"/>
            <a:ext cx="4444369" cy="118272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806693" y="5072135"/>
            <a:ext cx="5872809" cy="1732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k-MK" sz="1714"/>
              <a:t>в) Поларни -Поларна лисица, волк и зајак, бела мечка, леминг, мошусно говедо.. г) Водни -Дабар, видра, фока, морж, тулјан... д) Птици - Белоглав орел, златен орел, буф, фазан...</a:t>
            </a:r>
            <a:endParaRPr lang="en-US" sz="1714"/>
          </a:p>
        </p:txBody>
      </p:sp>
    </p:spTree>
    <p:extLst>
      <p:ext uri="{BB962C8B-B14F-4D97-AF65-F5344CB8AC3E}">
        <p14:creationId xmlns:p14="http://schemas.microsoft.com/office/powerpoint/2010/main" val="377691490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13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4" y="465827"/>
            <a:ext cx="4678194" cy="546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98" y="276047"/>
            <a:ext cx="3954949" cy="2225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1472" y="1204187"/>
            <a:ext cx="128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Карибу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28" y="3140015"/>
            <a:ext cx="3643379" cy="2424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9147" y="3260786"/>
            <a:ext cx="1492370" cy="37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Армадиљо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18" y="1755397"/>
            <a:ext cx="3635882" cy="2420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3449" y="1906438"/>
            <a:ext cx="128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Тапир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117" y="4352026"/>
            <a:ext cx="1943100" cy="2352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32163" y="5194705"/>
            <a:ext cx="110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Јагуар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0954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1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6" y="333004"/>
            <a:ext cx="5686577" cy="619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42433" y="764670"/>
            <a:ext cx="3687228" cy="88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514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Размисли !</a:t>
            </a:r>
            <a:endParaRPr lang="en-US" sz="5143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4052325" y="6211278"/>
            <a:ext cx="1955985" cy="35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mk-MK" altLang="en-US" sz="1714" dirty="0">
                <a:solidFill>
                  <a:schemeClr val="bg1"/>
                </a:solidFill>
              </a:rPr>
              <a:t>КОРИСТИ АТЛАС </a:t>
            </a:r>
            <a:endParaRPr lang="en-US" altLang="en-US" sz="1714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0030" y="2130725"/>
            <a:ext cx="418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Во кои топлински појаси се протега Северна Америка? </a:t>
            </a:r>
          </a:p>
          <a:p>
            <a:r>
              <a:rPr lang="mk-MK" dirty="0" smtClean="0"/>
              <a:t>Кои растителни области се застапени во топлинските појаси 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0030" y="3467819"/>
            <a:ext cx="52621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Користи атлас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805122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503" y="1024734"/>
            <a:ext cx="3483429" cy="220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714" dirty="0"/>
              <a:t>Климатски појаси и типови во Северна Америка </a:t>
            </a:r>
            <a:endParaRPr lang="en-US" sz="1714" dirty="0"/>
          </a:p>
          <a:p>
            <a:pPr>
              <a:defRPr/>
            </a:pPr>
            <a:r>
              <a:rPr lang="ru-RU" sz="1714" dirty="0"/>
              <a:t>а) Тропски (влажна, сува) </a:t>
            </a:r>
            <a:endParaRPr lang="en-US" sz="1714" dirty="0"/>
          </a:p>
          <a:p>
            <a:pPr>
              <a:defRPr/>
            </a:pPr>
            <a:r>
              <a:rPr lang="ru-RU" sz="1714" dirty="0"/>
              <a:t>б) Суптропски (влажна, претежно сува и сува)</a:t>
            </a:r>
            <a:endParaRPr lang="en-US" sz="1714" dirty="0"/>
          </a:p>
          <a:p>
            <a:pPr>
              <a:defRPr/>
            </a:pPr>
            <a:r>
              <a:rPr lang="ru-RU" sz="1714" dirty="0"/>
              <a:t> в) Умерен </a:t>
            </a:r>
            <a:endParaRPr lang="en-US" sz="1714" dirty="0"/>
          </a:p>
          <a:p>
            <a:pPr>
              <a:defRPr/>
            </a:pPr>
            <a:r>
              <a:rPr lang="ru-RU" sz="1714" dirty="0"/>
              <a:t>г) Субполарен </a:t>
            </a:r>
            <a:endParaRPr lang="en-US" sz="1714" dirty="0"/>
          </a:p>
          <a:p>
            <a:pPr>
              <a:defRPr/>
            </a:pPr>
            <a:r>
              <a:rPr lang="ru-RU" sz="1714" dirty="0"/>
              <a:t>д) Поларен</a:t>
            </a:r>
            <a:endParaRPr lang="en-US" sz="1714" dirty="0"/>
          </a:p>
        </p:txBody>
      </p:sp>
      <p:sp>
        <p:nvSpPr>
          <p:cNvPr id="3" name="Rectangle 2"/>
          <p:cNvSpPr/>
          <p:nvPr/>
        </p:nvSpPr>
        <p:spPr>
          <a:xfrm>
            <a:off x="414718" y="3566612"/>
            <a:ext cx="3456214" cy="22026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714" dirty="0"/>
              <a:t>2.Посебни климатски типови во Северна Америка </a:t>
            </a:r>
            <a:endParaRPr lang="en-US" sz="1714" dirty="0"/>
          </a:p>
          <a:p>
            <a:pPr>
              <a:defRPr/>
            </a:pPr>
            <a:r>
              <a:rPr lang="ru-RU" sz="1714" dirty="0"/>
              <a:t>а) Приморска </a:t>
            </a:r>
            <a:endParaRPr lang="en-US" sz="1714" dirty="0"/>
          </a:p>
          <a:p>
            <a:pPr>
              <a:defRPr/>
            </a:pPr>
            <a:r>
              <a:rPr lang="ru-RU" sz="1714" dirty="0"/>
              <a:t>б) Умерено – континентална (ладна, топла, сува, умерено топла со морски влијанија) </a:t>
            </a:r>
            <a:endParaRPr lang="en-US" sz="1714" dirty="0"/>
          </a:p>
          <a:p>
            <a:pPr>
              <a:defRPr/>
            </a:pPr>
            <a:r>
              <a:rPr lang="ru-RU" sz="1714" dirty="0"/>
              <a:t>в) Планинска </a:t>
            </a:r>
            <a:endParaRPr lang="en-US" sz="1714" dirty="0"/>
          </a:p>
          <a:p>
            <a:pPr>
              <a:defRPr/>
            </a:pPr>
            <a:r>
              <a:rPr lang="ru-RU" sz="1714" dirty="0"/>
              <a:t>г) Пустинска</a:t>
            </a:r>
            <a:endParaRPr lang="en-US" sz="1714" dirty="0"/>
          </a:p>
        </p:txBody>
      </p:sp>
      <p:sp>
        <p:nvSpPr>
          <p:cNvPr id="4" name="Rectangle 3"/>
          <p:cNvSpPr/>
          <p:nvPr/>
        </p:nvSpPr>
        <p:spPr>
          <a:xfrm>
            <a:off x="387503" y="6025106"/>
            <a:ext cx="3255130" cy="6199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714" dirty="0"/>
              <a:t>3.Посебни климатски појави во Северна Америка -Торнадо </a:t>
            </a:r>
            <a:endParaRPr lang="en-US" sz="1714" dirty="0"/>
          </a:p>
        </p:txBody>
      </p:sp>
      <p:sp>
        <p:nvSpPr>
          <p:cNvPr id="5" name="Rectangle 4"/>
          <p:cNvSpPr/>
          <p:nvPr/>
        </p:nvSpPr>
        <p:spPr>
          <a:xfrm>
            <a:off x="2730234" y="140966"/>
            <a:ext cx="5952271" cy="88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514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Да се потсетиме !</a:t>
            </a:r>
            <a:endParaRPr lang="en-US" sz="5143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1" descr="1b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9" t="-1775" r="53439" b="2368"/>
          <a:stretch>
            <a:fillRect/>
          </a:stretch>
        </p:blipFill>
        <p:spPr bwMode="auto">
          <a:xfrm>
            <a:off x="4845797" y="1024734"/>
            <a:ext cx="4522490" cy="57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97816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2b.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3262"/>
            <a:ext cx="6858000" cy="6767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344714" y="586044"/>
            <a:ext cx="2322286" cy="37853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714" dirty="0"/>
              <a:t>1.Растителен свет во Северна Америка </a:t>
            </a:r>
          </a:p>
          <a:p>
            <a:pPr>
              <a:defRPr/>
            </a:pPr>
            <a:r>
              <a:rPr lang="ru-RU" sz="1714" dirty="0"/>
              <a:t>а) Вегетациски области -тундра, тајга, листопадни шуми, прерии, суптропска вегетација, пустини,планинска вегетација савани, тропски дождовни шуми</a:t>
            </a:r>
          </a:p>
          <a:p>
            <a:pPr>
              <a:defRPr/>
            </a:pPr>
            <a:r>
              <a:rPr lang="ru-RU" sz="1714" dirty="0"/>
              <a:t> б) Растителни култури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7707" y="4610545"/>
            <a:ext cx="3429000" cy="114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714" dirty="0"/>
              <a:t>в) Автохтони растителни култури -Пченка, авокадо, кикирики, ванила, папаја, сончоглед, тутун, какао, јагода</a:t>
            </a:r>
            <a:endParaRPr lang="en-US" sz="1714" dirty="0"/>
          </a:p>
        </p:txBody>
      </p:sp>
      <p:sp>
        <p:nvSpPr>
          <p:cNvPr id="8" name="Rectangle 7"/>
          <p:cNvSpPr/>
          <p:nvPr/>
        </p:nvSpPr>
        <p:spPr>
          <a:xfrm>
            <a:off x="3115896" y="33777"/>
            <a:ext cx="6646371" cy="5613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304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РАСТИТЕЛЕН СВЕТ ВО С.АМЕРИКА</a:t>
            </a:r>
            <a:endParaRPr lang="en-US" sz="3048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7468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3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" t="5882"/>
          <a:stretch>
            <a:fillRect/>
          </a:stretch>
        </p:blipFill>
        <p:spPr bwMode="auto">
          <a:xfrm>
            <a:off x="114259" y="1799294"/>
            <a:ext cx="5541627" cy="39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842" y="253189"/>
            <a:ext cx="5370286" cy="13236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mk-MK" sz="26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Потсетисе, и објасни што претставуваат и што содржат </a:t>
            </a:r>
            <a:r>
              <a:rPr lang="mk-MK" sz="2667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тундрите и тајгите.</a:t>
            </a:r>
            <a:endParaRPr lang="en-US" sz="2667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1" descr="4c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58" y="1871865"/>
            <a:ext cx="6065954" cy="455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662699" y="2686855"/>
            <a:ext cx="1451429" cy="6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mk-MK" altLang="en-US" sz="1714" dirty="0"/>
              <a:t>ТАЈГА </a:t>
            </a:r>
          </a:p>
          <a:p>
            <a:endParaRPr lang="en-US" altLang="en-US" sz="1714" dirty="0"/>
          </a:p>
        </p:txBody>
      </p:sp>
    </p:spTree>
    <p:extLst>
      <p:ext uri="{BB962C8B-B14F-4D97-AF65-F5344CB8AC3E}">
        <p14:creationId xmlns:p14="http://schemas.microsoft.com/office/powerpoint/2010/main" val="340865824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19" y="451518"/>
            <a:ext cx="5761623" cy="6248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Растителниот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свет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менува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од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север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кон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југ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.</a:t>
            </a:r>
            <a:endParaRPr lang="mk-MK" altLang="en-US" sz="1905" dirty="0">
              <a:solidFill>
                <a:srgbClr val="000000"/>
              </a:solidFill>
              <a:latin typeface="Segoe UI" panose="020B0502040204020203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Во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поларните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области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е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застапена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тундрата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. </a:t>
            </a:r>
            <a:endParaRPr lang="mk-MK" altLang="en-US" sz="1905" dirty="0">
              <a:solidFill>
                <a:srgbClr val="000000"/>
              </a:solidFill>
              <a:latin typeface="Segoe UI" panose="020B0502040204020203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Големото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подрачје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на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арктички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и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субарктички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студ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и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силни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студени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ветров</a:t>
            </a:r>
            <a:r>
              <a:rPr lang="mk-MK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и. Земјиште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обраснато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со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мов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,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лишаи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и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ретки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,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ниски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грмушки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. </a:t>
            </a:r>
            <a:endParaRPr lang="mk-MK" altLang="en-US" sz="1905" dirty="0">
              <a:solidFill>
                <a:srgbClr val="000000"/>
              </a:solidFill>
              <a:latin typeface="Segoe UI" panose="020B0502040204020203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9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месеци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тука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задржува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снежната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покривка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и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ледот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.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За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време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на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краткото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3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месечно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лето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,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снегот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топи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,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површинскиот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слој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на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земјата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одмрзнува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и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појавуваат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големи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мочуришни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области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,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каде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развива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вегетацијата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. </a:t>
            </a:r>
            <a:endParaRPr lang="mk-MK" altLang="en-US" sz="1905" dirty="0">
              <a:solidFill>
                <a:srgbClr val="000000"/>
              </a:solidFill>
              <a:latin typeface="Segoe UI" panose="020B0502040204020203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Тундрата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допира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на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Алјаска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до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67осгш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,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до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Хадсоновиот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Залив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58о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сгш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,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полуостровот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Лабрадор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до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52осгш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. </a:t>
            </a:r>
            <a:endParaRPr lang="mk-MK" altLang="en-US" sz="1905" dirty="0">
              <a:solidFill>
                <a:srgbClr val="000000"/>
              </a:solidFill>
              <a:latin typeface="Segoe UI" panose="020B0502040204020203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mk-MK" altLang="en-US" sz="1905" dirty="0">
              <a:solidFill>
                <a:srgbClr val="000000"/>
              </a:solidFill>
              <a:latin typeface="Segoe UI" panose="020B0502040204020203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На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тундрата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на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југ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,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надоврзува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појас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на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тајга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(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слично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како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Сибир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),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смреки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,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елки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и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уште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некои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четинари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,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уште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појужно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има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листопадни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шуми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(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врба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,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јасен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,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бреза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,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топола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).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Овие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предели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протегаат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се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до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Големите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Езера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и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на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повисоките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делови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на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Карпестите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и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Апалачките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905" dirty="0" err="1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Планини</a:t>
            </a:r>
            <a:r>
              <a:rPr lang="en-US" altLang="en-US" sz="1905" dirty="0">
                <a:solidFill>
                  <a:srgbClr val="000000"/>
                </a:solidFill>
                <a:latin typeface="Segoe UI" panose="020B0502040204020203" pitchFamily="34" charset="0"/>
                <a:cs typeface="Calibri" panose="020F0502020204030204" pitchFamily="34" charset="0"/>
              </a:rPr>
              <a:t>. </a:t>
            </a:r>
            <a:endParaRPr lang="en-US" altLang="en-US" sz="1905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1" descr="3b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87" y="526210"/>
            <a:ext cx="5726504" cy="572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37892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1178" y="776376"/>
            <a:ext cx="5895435" cy="2708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62"/>
              </a:spcAft>
              <a:defRPr/>
            </a:pP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52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62"/>
              </a:spcAft>
              <a:defRPr/>
            </a:pP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52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На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територијата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на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големите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низини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помеѓу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младите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верижни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планини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на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запад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и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старите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грамадни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планини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на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исток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се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јавуваат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тревни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области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прерии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(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пространи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рамнини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прекриени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со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ниска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трева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),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кои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се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користат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како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обработливи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површини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(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главна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житница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и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се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одгледуваат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индустриски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градинарски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и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фуражни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US" sz="1714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култури</a:t>
            </a:r>
            <a:r>
              <a:rPr lang="en-US" sz="1714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) </a:t>
            </a:r>
            <a:endParaRPr lang="en-US" sz="1714" dirty="0"/>
          </a:p>
        </p:txBody>
      </p:sp>
      <p:pic>
        <p:nvPicPr>
          <p:cNvPr id="17411" name="Picture 1" descr="7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78" y="3656847"/>
            <a:ext cx="5810096" cy="311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6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9" y="211137"/>
            <a:ext cx="4561709" cy="610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33668" y="0"/>
            <a:ext cx="2690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Прерии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761081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8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1" y="313843"/>
            <a:ext cx="6471249" cy="639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36483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11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" y="1524890"/>
            <a:ext cx="6597952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8626" y="278989"/>
            <a:ext cx="5878286" cy="108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714" dirty="0" err="1"/>
              <a:t>На</a:t>
            </a:r>
            <a:r>
              <a:rPr lang="en-US" sz="1714" dirty="0"/>
              <a:t> </a:t>
            </a:r>
            <a:r>
              <a:rPr lang="en-US" sz="1714" dirty="0" err="1"/>
              <a:t>брегот</a:t>
            </a:r>
            <a:r>
              <a:rPr lang="en-US" sz="1714" dirty="0"/>
              <a:t> </a:t>
            </a:r>
            <a:r>
              <a:rPr lang="en-US" sz="1714" dirty="0" err="1"/>
              <a:t>на</a:t>
            </a:r>
            <a:r>
              <a:rPr lang="en-US" sz="1714" dirty="0"/>
              <a:t> </a:t>
            </a:r>
            <a:r>
              <a:rPr lang="en-US" sz="1714" dirty="0" err="1"/>
              <a:t>Мексиканскиот</a:t>
            </a:r>
            <a:r>
              <a:rPr lang="en-US" sz="1714" dirty="0"/>
              <a:t> </a:t>
            </a:r>
            <a:r>
              <a:rPr lang="en-US" sz="1714" dirty="0" err="1"/>
              <a:t>Залив</a:t>
            </a:r>
            <a:r>
              <a:rPr lang="en-US" sz="1714" dirty="0"/>
              <a:t> и </a:t>
            </a:r>
            <a:r>
              <a:rPr lang="en-US" sz="1714" dirty="0" err="1"/>
              <a:t>Калифорнија</a:t>
            </a:r>
            <a:r>
              <a:rPr lang="en-US" sz="1714" dirty="0"/>
              <a:t> </a:t>
            </a:r>
            <a:r>
              <a:rPr lang="en-US" sz="1714" dirty="0" err="1"/>
              <a:t>егзистираат</a:t>
            </a:r>
            <a:r>
              <a:rPr lang="en-US" sz="1714" dirty="0"/>
              <a:t> </a:t>
            </a:r>
            <a:r>
              <a:rPr lang="en-US" sz="1714" dirty="0" err="1"/>
              <a:t>суптропски</a:t>
            </a:r>
            <a:r>
              <a:rPr lang="en-US" sz="1714" dirty="0"/>
              <a:t> </a:t>
            </a:r>
            <a:r>
              <a:rPr lang="en-US" sz="1714" dirty="0" err="1"/>
              <a:t>растителни</a:t>
            </a:r>
            <a:r>
              <a:rPr lang="en-US" sz="1714" dirty="0"/>
              <a:t> </a:t>
            </a:r>
            <a:r>
              <a:rPr lang="en-US" sz="1714" dirty="0" err="1"/>
              <a:t>видови</a:t>
            </a:r>
            <a:r>
              <a:rPr lang="en-US" sz="1714" dirty="0"/>
              <a:t>, А </a:t>
            </a:r>
            <a:r>
              <a:rPr lang="en-US" sz="1714" dirty="0" err="1"/>
              <a:t>во</a:t>
            </a:r>
            <a:r>
              <a:rPr lang="en-US" sz="1714" dirty="0"/>
              <a:t> </a:t>
            </a:r>
            <a:r>
              <a:rPr lang="en-US" sz="1714" dirty="0" err="1"/>
              <a:t>Средна</a:t>
            </a:r>
            <a:r>
              <a:rPr lang="en-US" sz="1714" dirty="0"/>
              <a:t> </a:t>
            </a:r>
            <a:r>
              <a:rPr lang="en-US" sz="1714" dirty="0" err="1"/>
              <a:t>Америка</a:t>
            </a:r>
            <a:r>
              <a:rPr lang="en-US" sz="1714" dirty="0"/>
              <a:t> </a:t>
            </a:r>
            <a:r>
              <a:rPr lang="en-US" sz="1714" dirty="0" err="1"/>
              <a:t>тропски</a:t>
            </a:r>
            <a:r>
              <a:rPr lang="en-US" sz="1714" dirty="0"/>
              <a:t> </a:t>
            </a:r>
            <a:r>
              <a:rPr lang="en-US" sz="1714" dirty="0" err="1"/>
              <a:t>растенија</a:t>
            </a:r>
            <a:r>
              <a:rPr lang="en-US" sz="1714" dirty="0"/>
              <a:t> (</a:t>
            </a:r>
            <a:r>
              <a:rPr lang="en-US" sz="1714" dirty="0" err="1"/>
              <a:t>шеќерна</a:t>
            </a:r>
            <a:r>
              <a:rPr lang="en-US" sz="1714" dirty="0"/>
              <a:t> </a:t>
            </a:r>
            <a:r>
              <a:rPr lang="en-US" sz="1714" dirty="0" err="1"/>
              <a:t>трска</a:t>
            </a:r>
            <a:r>
              <a:rPr lang="en-US" sz="1714" dirty="0"/>
              <a:t>, </a:t>
            </a:r>
            <a:r>
              <a:rPr lang="en-US" sz="1714" dirty="0" err="1"/>
              <a:t>кафе</a:t>
            </a:r>
            <a:r>
              <a:rPr lang="en-US" sz="1714" dirty="0"/>
              <a:t>, </a:t>
            </a:r>
            <a:r>
              <a:rPr lang="en-US" sz="1714" dirty="0" err="1"/>
              <a:t>какао</a:t>
            </a:r>
            <a:r>
              <a:rPr lang="en-US" sz="1714" dirty="0"/>
              <a:t>, </a:t>
            </a:r>
            <a:r>
              <a:rPr lang="en-US" sz="1714" dirty="0" err="1"/>
              <a:t>банани</a:t>
            </a:r>
            <a:r>
              <a:rPr lang="en-US" sz="1714" dirty="0"/>
              <a:t>, </a:t>
            </a:r>
            <a:r>
              <a:rPr lang="en-US" sz="1714" dirty="0" err="1"/>
              <a:t>тутун</a:t>
            </a:r>
            <a:r>
              <a:rPr lang="en-US" sz="1714" dirty="0"/>
              <a:t>).</a:t>
            </a:r>
          </a:p>
        </p:txBody>
      </p:sp>
      <p:pic>
        <p:nvPicPr>
          <p:cNvPr id="4" name="Picture 1" descr="11b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2" b="46561"/>
          <a:stretch>
            <a:fillRect/>
          </a:stretch>
        </p:blipFill>
        <p:spPr bwMode="auto">
          <a:xfrm>
            <a:off x="7074482" y="278989"/>
            <a:ext cx="4934857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50239" y="4128390"/>
            <a:ext cx="5326741" cy="2073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14" dirty="0"/>
              <a:t>Секвоја е единствен вид на дрвенесто растение од фамилијата чемпреси. Секвојата може да живее до 2200 години и е меѓу највисоките дрвенести видови на Земјата. може да достигне висина и до 100м</a:t>
            </a:r>
            <a:endParaRPr lang="en-US" sz="1714" dirty="0"/>
          </a:p>
        </p:txBody>
      </p:sp>
    </p:spTree>
    <p:extLst>
      <p:ext uri="{BB962C8B-B14F-4D97-AF65-F5344CB8AC3E}">
        <p14:creationId xmlns:p14="http://schemas.microsoft.com/office/powerpoint/2010/main" val="128921186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504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Segoe UI</vt:lpstr>
      <vt:lpstr>Times New Roman</vt:lpstr>
      <vt:lpstr>Trebuchet MS</vt:lpstr>
      <vt:lpstr>Wingdings 3</vt:lpstr>
      <vt:lpstr>Facet</vt:lpstr>
      <vt:lpstr>Климатско – вегетациски типови во                    Северна    Америка ( Растителен и животински свет)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Климатско – вегетациски типови во                    Северна    Америка ( Растителен и животински свет)</dc:title>
  <dc:creator>Windows User</dc:creator>
  <cp:lastModifiedBy>Windows User</cp:lastModifiedBy>
  <cp:revision>4</cp:revision>
  <dcterms:created xsi:type="dcterms:W3CDTF">2020-03-19T14:42:16Z</dcterms:created>
  <dcterms:modified xsi:type="dcterms:W3CDTF">2020-03-19T15:13:29Z</dcterms:modified>
</cp:coreProperties>
</file>