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</p:sldLst>
    </p:custShow>
  </p:custShowLst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8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A367-93AD-4896-BB93-748CF655D3E7}" type="datetimeFigureOut">
              <a:rPr lang="mk-MK" smtClean="0"/>
              <a:t>20.03.2020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3BC3-C998-416E-9526-B38427F070BC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  <p:transition spd="slow" advTm="7000">
    <p:dissolve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A367-93AD-4896-BB93-748CF655D3E7}" type="datetimeFigureOut">
              <a:rPr lang="mk-MK" smtClean="0"/>
              <a:t>20.03.2020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3BC3-C998-416E-9526-B38427F070BC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  <p:transition spd="slow" advTm="7000">
    <p:dissolve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A367-93AD-4896-BB93-748CF655D3E7}" type="datetimeFigureOut">
              <a:rPr lang="mk-MK" smtClean="0"/>
              <a:t>20.03.2020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3BC3-C998-416E-9526-B38427F070BC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  <p:transition spd="slow" advTm="7000">
    <p:dissolve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A367-93AD-4896-BB93-748CF655D3E7}" type="datetimeFigureOut">
              <a:rPr lang="mk-MK" smtClean="0"/>
              <a:t>20.03.2020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3BC3-C998-416E-9526-B38427F070BC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  <p:transition spd="slow" advTm="7000">
    <p:dissolve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A367-93AD-4896-BB93-748CF655D3E7}" type="datetimeFigureOut">
              <a:rPr lang="mk-MK" smtClean="0"/>
              <a:t>20.03.2020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3BC3-C998-416E-9526-B38427F070BC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  <p:transition spd="slow" advTm="7000">
    <p:dissolve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A367-93AD-4896-BB93-748CF655D3E7}" type="datetimeFigureOut">
              <a:rPr lang="mk-MK" smtClean="0"/>
              <a:t>20.03.2020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3BC3-C998-416E-9526-B38427F070BC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  <p:transition spd="slow" advTm="7000">
    <p:dissolve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A367-93AD-4896-BB93-748CF655D3E7}" type="datetimeFigureOut">
              <a:rPr lang="mk-MK" smtClean="0"/>
              <a:t>20.03.2020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3BC3-C998-416E-9526-B38427F070BC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  <p:transition spd="slow" advTm="7000">
    <p:dissolve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A367-93AD-4896-BB93-748CF655D3E7}" type="datetimeFigureOut">
              <a:rPr lang="mk-MK" smtClean="0"/>
              <a:t>20.03.2020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3BC3-C998-416E-9526-B38427F070BC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  <p:transition spd="slow" advTm="7000">
    <p:dissolve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A367-93AD-4896-BB93-748CF655D3E7}" type="datetimeFigureOut">
              <a:rPr lang="mk-MK" smtClean="0"/>
              <a:t>20.03.2020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3BC3-C998-416E-9526-B38427F070BC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  <p:transition spd="slow" advTm="7000">
    <p:dissolve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A367-93AD-4896-BB93-748CF655D3E7}" type="datetimeFigureOut">
              <a:rPr lang="mk-MK" smtClean="0"/>
              <a:t>20.03.2020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3BC3-C998-416E-9526-B38427F070BC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  <p:transition spd="slow" advTm="7000">
    <p:dissolve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A367-93AD-4896-BB93-748CF655D3E7}" type="datetimeFigureOut">
              <a:rPr lang="mk-MK" smtClean="0"/>
              <a:t>20.03.2020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3BC3-C998-416E-9526-B38427F070BC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  <p:transition spd="slow" advTm="7000">
    <p:dissolve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A367-93AD-4896-BB93-748CF655D3E7}" type="datetimeFigureOut">
              <a:rPr lang="mk-MK" smtClean="0"/>
              <a:t>20.03.2020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03BC3-C998-416E-9526-B38427F070BC}" type="slidenum">
              <a:rPr lang="mk-MK" smtClean="0"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7000">
    <p:dissolve/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2918"/>
            <a:ext cx="8858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6000" b="1" dirty="0" smtClean="0"/>
              <a:t>       </a:t>
            </a:r>
            <a:r>
              <a:rPr lang="mk-MK" sz="6000" b="1" dirty="0" smtClean="0">
                <a:solidFill>
                  <a:schemeClr val="bg1"/>
                </a:solidFill>
              </a:rPr>
              <a:t>КЛАСИЧНА СОНАТА</a:t>
            </a:r>
            <a:endParaRPr lang="mk-MK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0000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 dirty="0"/>
          </a:p>
        </p:txBody>
      </p:sp>
      <p:pic>
        <p:nvPicPr>
          <p:cNvPr id="4" name="Content Placeholder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а</a:t>
            </a:r>
            <a:r>
              <a:rPr lang="mk-MK" sz="3600" b="1" dirty="0" smtClean="0">
                <a:solidFill>
                  <a:schemeClr val="bg1"/>
                </a:solidFill>
              </a:rPr>
              <a:t>Сонатата низ својата еволуција добива разновидни форми ,меѓутоа својата крајна детерминација на шемата,која денес ја исполнува терминот соната,за прв пат ја среќаваме во делата на големите  виенски класичари:Моцарт,Хајдн и Бетовен.</a:t>
            </a:r>
          </a:p>
          <a:p>
            <a:r>
              <a:rPr lang="mk-MK" sz="3600" b="1" dirty="0" smtClean="0">
                <a:solidFill>
                  <a:schemeClr val="bg1"/>
                </a:solidFill>
              </a:rPr>
              <a:t>Ваквата соната обично содржи три става од кои едниот  е во сонатна форма .Темпото на ставовите се:брз,бавен,брз.</a:t>
            </a:r>
          </a:p>
          <a:p>
            <a:r>
              <a:rPr lang="mk-MK" sz="3600" b="1" dirty="0" smtClean="0">
                <a:solidFill>
                  <a:schemeClr val="bg1"/>
                </a:solidFill>
              </a:rPr>
              <a:t>Првиот став е најчесто сонатен,составен од три дела:ЕКСПОЗИЦИЈА,РАЗВОЕН ДЕЛ И РЕПРИЗА</a:t>
            </a:r>
            <a:endParaRPr lang="mk-MK" dirty="0"/>
          </a:p>
        </p:txBody>
      </p:sp>
    </p:spTree>
  </p:cSld>
  <p:clrMapOvr>
    <a:masterClrMapping/>
  </p:clrMapOvr>
  <p:transition spd="slow" advTm="7000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88582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>
                <a:solidFill>
                  <a:srgbClr val="FF0000"/>
                </a:solidFill>
              </a:rPr>
              <a:t>Експозицијата</a:t>
            </a:r>
            <a:r>
              <a:rPr lang="mk-MK" sz="3200" b="1" dirty="0" smtClean="0">
                <a:solidFill>
                  <a:schemeClr val="bg1"/>
                </a:solidFill>
              </a:rPr>
              <a:t>(изнесување на основниот материјал) е составена од </a:t>
            </a:r>
            <a:r>
              <a:rPr lang="mk-MK" sz="3200" b="1" dirty="0" smtClean="0">
                <a:solidFill>
                  <a:srgbClr val="FF0000"/>
                </a:solidFill>
              </a:rPr>
              <a:t>две</a:t>
            </a:r>
            <a:r>
              <a:rPr lang="mk-MK" sz="3200" b="1" dirty="0" smtClean="0">
                <a:solidFill>
                  <a:schemeClr val="bg1"/>
                </a:solidFill>
              </a:rPr>
              <a:t> контрастни </a:t>
            </a:r>
            <a:r>
              <a:rPr lang="mk-MK" sz="3200" b="1" dirty="0" smtClean="0">
                <a:solidFill>
                  <a:srgbClr val="FF0000"/>
                </a:solidFill>
              </a:rPr>
              <a:t>теми</a:t>
            </a:r>
            <a:r>
              <a:rPr lang="mk-MK" sz="3200" b="1" dirty="0" smtClean="0">
                <a:solidFill>
                  <a:schemeClr val="bg1"/>
                </a:solidFill>
              </a:rPr>
              <a:t> кои се споени со </a:t>
            </a:r>
            <a:r>
              <a:rPr lang="mk-MK" sz="3200" b="1" dirty="0" smtClean="0">
                <a:solidFill>
                  <a:srgbClr val="FF0000"/>
                </a:solidFill>
              </a:rPr>
              <a:t>мост</a:t>
            </a:r>
            <a:r>
              <a:rPr lang="mk-MK" sz="3200" b="1" dirty="0" smtClean="0">
                <a:solidFill>
                  <a:schemeClr val="bg1"/>
                </a:solidFill>
              </a:rPr>
              <a:t>,а по нив следува </a:t>
            </a:r>
            <a:r>
              <a:rPr lang="mk-MK" sz="3200" b="1" dirty="0" smtClean="0">
                <a:solidFill>
                  <a:srgbClr val="FF0000"/>
                </a:solidFill>
              </a:rPr>
              <a:t>завршниот дел</a:t>
            </a:r>
            <a:r>
              <a:rPr lang="mk-MK" sz="3200" b="1" dirty="0" smtClean="0">
                <a:solidFill>
                  <a:schemeClr val="bg1"/>
                </a:solidFill>
              </a:rPr>
              <a:t> на експозицијата.</a:t>
            </a:r>
          </a:p>
          <a:p>
            <a:r>
              <a:rPr lang="mk-MK" sz="3200" b="1" dirty="0" smtClean="0">
                <a:solidFill>
                  <a:schemeClr val="bg1"/>
                </a:solidFill>
              </a:rPr>
              <a:t>Вака изгледа целата експозиција: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I </a:t>
            </a:r>
            <a:r>
              <a:rPr lang="mk-MK" sz="3200" b="1" dirty="0" smtClean="0">
                <a:solidFill>
                  <a:srgbClr val="FF0000"/>
                </a:solidFill>
              </a:rPr>
              <a:t>тема во основен тоналитет-мост-</a:t>
            </a:r>
            <a:r>
              <a:rPr lang="en-US" sz="3200" b="1" dirty="0" smtClean="0">
                <a:solidFill>
                  <a:srgbClr val="FF0000"/>
                </a:solidFill>
              </a:rPr>
              <a:t>II</a:t>
            </a:r>
            <a:r>
              <a:rPr lang="mk-MK" sz="3200" b="1" dirty="0">
                <a:solidFill>
                  <a:srgbClr val="FF0000"/>
                </a:solidFill>
              </a:rPr>
              <a:t> </a:t>
            </a:r>
            <a:r>
              <a:rPr lang="mk-MK" sz="3200" b="1" dirty="0" smtClean="0">
                <a:solidFill>
                  <a:srgbClr val="FF0000"/>
                </a:solidFill>
              </a:rPr>
              <a:t>тема во паралелен дур или мол-завршен дел на експозицијата или </a:t>
            </a:r>
            <a:r>
              <a:rPr lang="en-US" sz="3200" b="1" dirty="0" smtClean="0">
                <a:solidFill>
                  <a:srgbClr val="FF0000"/>
                </a:solidFill>
              </a:rPr>
              <a:t>CODA(</a:t>
            </a:r>
            <a:r>
              <a:rPr lang="mk-MK" sz="3200" b="1" dirty="0" smtClean="0">
                <a:solidFill>
                  <a:srgbClr val="FF0000"/>
                </a:solidFill>
              </a:rPr>
              <a:t>кода)</a:t>
            </a:r>
          </a:p>
        </p:txBody>
      </p:sp>
      <p:pic>
        <p:nvPicPr>
          <p:cNvPr id="8" name="Picture 7" descr="ekspozici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951062"/>
            <a:ext cx="4929190" cy="2906937"/>
          </a:xfrm>
          <a:prstGeom prst="rect">
            <a:avLst/>
          </a:prstGeom>
        </p:spPr>
      </p:pic>
    </p:spTree>
  </p:cSld>
  <p:clrMapOvr>
    <a:masterClrMapping/>
  </p:clrMapOvr>
  <p:transition spd="slow" advTm="7000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" y="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>
                <a:solidFill>
                  <a:srgbClr val="FF0000"/>
                </a:solidFill>
              </a:rPr>
              <a:t>РАЗВОЕН ДЕЛ: </a:t>
            </a:r>
          </a:p>
          <a:p>
            <a:r>
              <a:rPr lang="mk-MK" sz="3600" b="1" dirty="0" smtClean="0">
                <a:solidFill>
                  <a:schemeClr val="bg1"/>
                </a:solidFill>
              </a:rPr>
              <a:t>Во овој средишен дел  обично се </a:t>
            </a:r>
            <a:r>
              <a:rPr lang="mk-MK" sz="3600" b="1" dirty="0" smtClean="0">
                <a:solidFill>
                  <a:srgbClr val="FF0000"/>
                </a:solidFill>
              </a:rPr>
              <a:t>разработува  материјал од експозицијата</a:t>
            </a:r>
            <a:r>
              <a:rPr lang="mk-MK" sz="3600" b="1" dirty="0" smtClean="0">
                <a:solidFill>
                  <a:schemeClr val="bg1"/>
                </a:solidFill>
              </a:rPr>
              <a:t>,а не ретки се случаите каде композиторот внесува и сосема нов материјал.Донесува посуштесвени трансформации  на мотивите од темите со помош на различни принципи и мотивска разработка.</a:t>
            </a:r>
          </a:p>
        </p:txBody>
      </p:sp>
      <p:pic>
        <p:nvPicPr>
          <p:cNvPr id="6" name="Picture 5" descr="razvoen d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929066"/>
            <a:ext cx="3429024" cy="2928934"/>
          </a:xfrm>
          <a:prstGeom prst="rect">
            <a:avLst/>
          </a:prstGeom>
        </p:spPr>
      </p:pic>
    </p:spTree>
  </p:cSld>
  <p:clrMapOvr>
    <a:masterClrMapping/>
  </p:clrMapOvr>
  <p:transition spd="slow" advTm="7000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6" name="Content Placeholder 5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285728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200" b="1" dirty="0" smtClean="0">
                <a:solidFill>
                  <a:srgbClr val="FF0000"/>
                </a:solidFill>
              </a:rPr>
              <a:t>                                            ЗАВРШЕН ДЕЛ(РЕПРИЗА):</a:t>
            </a:r>
          </a:p>
          <a:p>
            <a:r>
              <a:rPr lang="mk-MK" sz="3200" b="1" dirty="0">
                <a:solidFill>
                  <a:srgbClr val="FF0000"/>
                </a:solidFill>
              </a:rPr>
              <a:t> </a:t>
            </a:r>
            <a:r>
              <a:rPr lang="mk-MK" sz="3200" b="1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mk-MK" sz="3200" b="1" dirty="0" smtClean="0">
                <a:solidFill>
                  <a:schemeClr val="bg1"/>
                </a:solidFill>
              </a:rPr>
              <a:t>Претставува  повторување на експозицијата,но разликата е во тоа што во      </a:t>
            </a:r>
          </a:p>
          <a:p>
            <a:r>
              <a:rPr lang="mk-MK" sz="3200" b="1" dirty="0">
                <a:solidFill>
                  <a:schemeClr val="bg1"/>
                </a:solidFill>
              </a:rPr>
              <a:t> </a:t>
            </a:r>
            <a:r>
              <a:rPr lang="mk-MK" sz="3200" b="1" dirty="0" smtClean="0">
                <a:solidFill>
                  <a:schemeClr val="bg1"/>
                </a:solidFill>
              </a:rPr>
              <a:t>                          овој дел, </a:t>
            </a:r>
            <a:r>
              <a:rPr lang="en-US" sz="3200" b="1" dirty="0" smtClean="0">
                <a:solidFill>
                  <a:schemeClr val="bg1"/>
                </a:solidFill>
              </a:rPr>
              <a:t>II</a:t>
            </a:r>
            <a:r>
              <a:rPr lang="mk-MK" sz="3200" b="1" dirty="0" smtClean="0">
                <a:solidFill>
                  <a:schemeClr val="bg1"/>
                </a:solidFill>
              </a:rPr>
              <a:t> тема се јавува во        </a:t>
            </a:r>
          </a:p>
          <a:p>
            <a:r>
              <a:rPr lang="mk-MK" sz="3200" b="1" dirty="0">
                <a:solidFill>
                  <a:schemeClr val="bg1"/>
                </a:solidFill>
              </a:rPr>
              <a:t> </a:t>
            </a:r>
            <a:r>
              <a:rPr lang="mk-MK" sz="3200" b="1" dirty="0" smtClean="0">
                <a:solidFill>
                  <a:schemeClr val="bg1"/>
                </a:solidFill>
              </a:rPr>
              <a:t>                           основен тоналитет.Тоа изгледа   </a:t>
            </a:r>
          </a:p>
          <a:p>
            <a:r>
              <a:rPr lang="mk-MK" sz="3200" b="1" dirty="0">
                <a:solidFill>
                  <a:schemeClr val="bg1"/>
                </a:solidFill>
              </a:rPr>
              <a:t> </a:t>
            </a:r>
            <a:r>
              <a:rPr lang="mk-MK" sz="3200" b="1" dirty="0" smtClean="0">
                <a:solidFill>
                  <a:schemeClr val="bg1"/>
                </a:solidFill>
              </a:rPr>
              <a:t>                           вака</a:t>
            </a:r>
            <a:r>
              <a:rPr lang="mk-MK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mk-MK" sz="3200" b="1" dirty="0" smtClean="0">
                <a:solidFill>
                  <a:srgbClr val="FF0000"/>
                </a:solidFill>
              </a:rPr>
              <a:t> тема(во основен тоналитет)-</a:t>
            </a:r>
          </a:p>
          <a:p>
            <a:r>
              <a:rPr lang="mk-MK" sz="3200" b="1" dirty="0">
                <a:solidFill>
                  <a:srgbClr val="FF0000"/>
                </a:solidFill>
              </a:rPr>
              <a:t> </a:t>
            </a:r>
            <a:r>
              <a:rPr lang="mk-MK" sz="3200" b="1" dirty="0" smtClean="0">
                <a:solidFill>
                  <a:srgbClr val="FF0000"/>
                </a:solidFill>
              </a:rPr>
              <a:t>                             мост-</a:t>
            </a:r>
            <a:r>
              <a:rPr lang="en-US" sz="3200" b="1" dirty="0" smtClean="0">
                <a:solidFill>
                  <a:srgbClr val="FF0000"/>
                </a:solidFill>
              </a:rPr>
              <a:t>II</a:t>
            </a:r>
            <a:r>
              <a:rPr lang="mk-MK" sz="3200" b="1" dirty="0" smtClean="0">
                <a:solidFill>
                  <a:srgbClr val="FF0000"/>
                </a:solidFill>
              </a:rPr>
              <a:t> тема(транспонирана во </a:t>
            </a:r>
          </a:p>
          <a:p>
            <a:r>
              <a:rPr lang="mk-MK" sz="3200" b="1" dirty="0">
                <a:solidFill>
                  <a:srgbClr val="FF0000"/>
                </a:solidFill>
              </a:rPr>
              <a:t> </a:t>
            </a:r>
            <a:r>
              <a:rPr lang="mk-MK" sz="3200" b="1" dirty="0" smtClean="0">
                <a:solidFill>
                  <a:srgbClr val="FF0000"/>
                </a:solidFill>
              </a:rPr>
              <a:t>                             основен тоналитет)-завршен дел</a:t>
            </a:r>
            <a:r>
              <a:rPr lang="mk-MK" sz="32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mk-MK" sz="3200" b="1" dirty="0">
                <a:solidFill>
                  <a:schemeClr val="bg1"/>
                </a:solidFill>
              </a:rPr>
              <a:t> </a:t>
            </a:r>
            <a:r>
              <a:rPr lang="mk-MK" sz="3200" b="1" dirty="0" smtClean="0">
                <a:solidFill>
                  <a:schemeClr val="bg1"/>
                </a:solidFill>
              </a:rPr>
              <a:t>                                 на целата сонатна форма или </a:t>
            </a:r>
          </a:p>
          <a:p>
            <a:r>
              <a:rPr lang="mk-MK" sz="3200" b="1" dirty="0">
                <a:solidFill>
                  <a:srgbClr val="FF0000"/>
                </a:solidFill>
              </a:rPr>
              <a:t> </a:t>
            </a:r>
            <a:r>
              <a:rPr lang="mk-MK" sz="3200" b="1" dirty="0" smtClean="0">
                <a:solidFill>
                  <a:srgbClr val="FF0000"/>
                </a:solidFill>
              </a:rPr>
              <a:t>             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CODA</a:t>
            </a:r>
            <a:r>
              <a:rPr lang="en-US" sz="3200" b="1" dirty="0" smtClean="0">
                <a:solidFill>
                  <a:schemeClr val="bg1"/>
                </a:solidFill>
              </a:rPr>
              <a:t>(</a:t>
            </a:r>
            <a:r>
              <a:rPr lang="mk-MK" sz="3200" b="1" dirty="0" smtClean="0">
                <a:solidFill>
                  <a:schemeClr val="bg1"/>
                </a:solidFill>
              </a:rPr>
              <a:t>кода-италијански„опашка“)</a:t>
            </a:r>
            <a:endParaRPr lang="mk-MK" sz="3200" b="1" dirty="0" smtClean="0">
              <a:solidFill>
                <a:srgbClr val="FF0000"/>
              </a:solidFill>
            </a:endParaRPr>
          </a:p>
          <a:p>
            <a:r>
              <a:rPr lang="mk-MK" sz="3200" b="1" dirty="0">
                <a:solidFill>
                  <a:srgbClr val="FF0000"/>
                </a:solidFill>
              </a:rPr>
              <a:t> </a:t>
            </a:r>
            <a:r>
              <a:rPr lang="mk-MK" sz="3200" b="1" dirty="0" smtClean="0">
                <a:solidFill>
                  <a:srgbClr val="FF0000"/>
                </a:solidFill>
              </a:rPr>
              <a:t>                                  </a:t>
            </a:r>
          </a:p>
          <a:p>
            <a:endParaRPr lang="mk-MK" sz="3200" b="1" dirty="0">
              <a:solidFill>
                <a:srgbClr val="FF0000"/>
              </a:solidFill>
            </a:endParaRPr>
          </a:p>
          <a:p>
            <a:endParaRPr lang="mk-MK" sz="3200" b="1" dirty="0" smtClean="0">
              <a:solidFill>
                <a:srgbClr val="FF0000"/>
              </a:solidFill>
            </a:endParaRPr>
          </a:p>
          <a:p>
            <a:endParaRPr lang="mk-MK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repri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24"/>
            <a:ext cx="2726485" cy="3352776"/>
          </a:xfrm>
          <a:prstGeom prst="rect">
            <a:avLst/>
          </a:prstGeom>
        </p:spPr>
      </p:pic>
    </p:spTree>
  </p:cSld>
  <p:clrMapOvr>
    <a:masterClrMapping/>
  </p:clrMapOvr>
  <p:transition spd="slow" advTm="7000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 descr="sema (3) - Copy.jpg"/>
          <p:cNvPicPr>
            <a:picLocks noGrp="1" noChangeAspect="1"/>
          </p:cNvPicPr>
          <p:nvPr>
            <p:ph idx="1"/>
          </p:nvPr>
        </p:nvPicPr>
        <p:blipFill>
          <a:blip r:embed="rId2"/>
          <a:srcRect t="4166" b="520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7000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 dirty="0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57158" y="42860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СОУ</a:t>
            </a:r>
            <a:r>
              <a:rPr lang="ru-RU" dirty="0" smtClean="0"/>
              <a:t>  </a:t>
            </a:r>
            <a:r>
              <a:rPr lang="ru-RU" sz="4800" dirty="0" smtClean="0">
                <a:solidFill>
                  <a:schemeClr val="bg1"/>
                </a:solidFill>
              </a:rPr>
              <a:t>Гимназија „Јосип Броз Тито“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                      Битола</a:t>
            </a:r>
          </a:p>
          <a:p>
            <a:endParaRPr lang="ru-RU" sz="4800" dirty="0" smtClean="0">
              <a:solidFill>
                <a:schemeClr val="bg1"/>
              </a:solidFill>
            </a:endParaRPr>
          </a:p>
          <a:p>
            <a:r>
              <a:rPr lang="mk-MK" sz="4800" dirty="0" smtClean="0">
                <a:solidFill>
                  <a:schemeClr val="bg1"/>
                </a:solidFill>
              </a:rPr>
              <a:t>     Марија Арсиќ-професор по     </a:t>
            </a:r>
          </a:p>
          <a:p>
            <a:r>
              <a:rPr lang="mk-MK" sz="4800" dirty="0">
                <a:solidFill>
                  <a:schemeClr val="bg1"/>
                </a:solidFill>
              </a:rPr>
              <a:t> </a:t>
            </a:r>
            <a:r>
              <a:rPr lang="mk-MK" sz="4800" dirty="0" smtClean="0">
                <a:solidFill>
                  <a:schemeClr val="bg1"/>
                </a:solidFill>
              </a:rPr>
              <a:t>    музичка култура </a:t>
            </a:r>
            <a:endParaRPr lang="ru-RU" sz="4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7000">
    <p:dissolve/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226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1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Marija</dc:creator>
  <cp:lastModifiedBy>Marija</cp:lastModifiedBy>
  <cp:revision>29</cp:revision>
  <dcterms:created xsi:type="dcterms:W3CDTF">2020-03-20T12:51:31Z</dcterms:created>
  <dcterms:modified xsi:type="dcterms:W3CDTF">2020-03-20T19:16:49Z</dcterms:modified>
</cp:coreProperties>
</file>