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5457A3B-960C-49CC-BA4A-5DCA04898716}" type="datetimeFigureOut">
              <a:rPr lang="en-US" smtClean="0"/>
              <a:t>3/17/2020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963C04-992D-4CFE-AEEB-3905C5B0E43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457A3B-960C-49CC-BA4A-5DCA04898716}"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63C04-992D-4CFE-AEEB-3905C5B0E4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457A3B-960C-49CC-BA4A-5DCA04898716}"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63C04-992D-4CFE-AEEB-3905C5B0E4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457A3B-960C-49CC-BA4A-5DCA04898716}"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63C04-992D-4CFE-AEEB-3905C5B0E4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457A3B-960C-49CC-BA4A-5DCA04898716}"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63C04-992D-4CFE-AEEB-3905C5B0E43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457A3B-960C-49CC-BA4A-5DCA04898716}"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63C04-992D-4CFE-AEEB-3905C5B0E4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5457A3B-960C-49CC-BA4A-5DCA04898716}"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963C04-992D-4CFE-AEEB-3905C5B0E4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457A3B-960C-49CC-BA4A-5DCA04898716}"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963C04-992D-4CFE-AEEB-3905C5B0E4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57A3B-960C-49CC-BA4A-5DCA04898716}"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963C04-992D-4CFE-AEEB-3905C5B0E4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457A3B-960C-49CC-BA4A-5DCA04898716}"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63C04-992D-4CFE-AEEB-3905C5B0E4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457A3B-960C-49CC-BA4A-5DCA04898716}"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963C04-992D-4CFE-AEEB-3905C5B0E43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457A3B-960C-49CC-BA4A-5DCA04898716}" type="datetimeFigureOut">
              <a:rPr lang="en-US" smtClean="0"/>
              <a:t>3/17/2020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963C04-992D-4CFE-AEEB-3905C5B0E43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mk-MK" dirty="0" smtClean="0"/>
              <a:t>Канцелариско и административно работење </a:t>
            </a:r>
            <a:br>
              <a:rPr lang="mk-MK" dirty="0" smtClean="0"/>
            </a:br>
            <a:r>
              <a:rPr lang="mk-MK" dirty="0" smtClean="0"/>
              <a:t>(март,2020)</a:t>
            </a:r>
            <a:endParaRPr lang="en-US" dirty="0"/>
          </a:p>
        </p:txBody>
      </p:sp>
      <p:sp>
        <p:nvSpPr>
          <p:cNvPr id="3" name="Subtitle 2"/>
          <p:cNvSpPr>
            <a:spLocks noGrp="1"/>
          </p:cNvSpPr>
          <p:nvPr>
            <p:ph type="subTitle" idx="1"/>
          </p:nvPr>
        </p:nvSpPr>
        <p:spPr/>
        <p:txBody>
          <a:bodyPr>
            <a:normAutofit fontScale="85000" lnSpcReduction="20000"/>
          </a:bodyPr>
          <a:lstStyle/>
          <a:p>
            <a:r>
              <a:rPr lang="mk-MK" dirty="0" smtClean="0"/>
              <a:t>Тема:</a:t>
            </a:r>
          </a:p>
          <a:p>
            <a:r>
              <a:rPr lang="mk-MK" dirty="0" smtClean="0"/>
              <a:t>АВТОРСКИ ПРАВА ПРИ ПОДГОТОВКА НА ДЕЛОВНИ ДОКУМЕНТИ</a:t>
            </a:r>
          </a:p>
          <a:p>
            <a:endParaRPr lang="mk-MK" dirty="0"/>
          </a:p>
          <a:p>
            <a:r>
              <a:rPr lang="mk-MK" dirty="0" smtClean="0"/>
              <a:t>Наставник : м-р. Дејан Стојков</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Збирка на авторски дела</a:t>
            </a:r>
            <a:endParaRPr lang="en-US" dirty="0"/>
          </a:p>
        </p:txBody>
      </p:sp>
      <p:sp>
        <p:nvSpPr>
          <p:cNvPr id="3" name="Content Placeholder 2"/>
          <p:cNvSpPr>
            <a:spLocks noGrp="1"/>
          </p:cNvSpPr>
          <p:nvPr>
            <p:ph idx="1"/>
          </p:nvPr>
        </p:nvSpPr>
        <p:spPr/>
        <p:txBody>
          <a:bodyPr/>
          <a:lstStyle/>
          <a:p>
            <a:pPr algn="just"/>
            <a:r>
              <a:rPr lang="ru-RU" dirty="0" smtClean="0"/>
              <a:t>Збирка на авторски дела, на дела од народното творештво, на други дела или друг материјал, како што е: енциклопедија, антологија, зборник, база на податоци, збирка на документи и други збирки, што според изборот или распоредот на содржината претставува индивидуална и интелектуална творба, е самостојно авторско дело.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Автор</a:t>
            </a:r>
            <a:endParaRPr lang="en-US" dirty="0"/>
          </a:p>
        </p:txBody>
      </p:sp>
      <p:sp>
        <p:nvSpPr>
          <p:cNvPr id="3" name="Content Placeholder 2"/>
          <p:cNvSpPr>
            <a:spLocks noGrp="1"/>
          </p:cNvSpPr>
          <p:nvPr>
            <p:ph idx="1"/>
          </p:nvPr>
        </p:nvSpPr>
        <p:spPr/>
        <p:txBody>
          <a:bodyPr/>
          <a:lstStyle/>
          <a:p>
            <a:pPr algn="just"/>
            <a:r>
              <a:rPr lang="ru-RU" dirty="0" smtClean="0"/>
              <a:t>Автор, е физичко лице кое создало авторско дело. </a:t>
            </a:r>
          </a:p>
          <a:p>
            <a:pPr algn="just"/>
            <a:r>
              <a:rPr lang="ru-RU" dirty="0" smtClean="0"/>
              <a:t>За автор се смета лице чие име, псевдоним или ознака на вообичаен начин е означено на делото или е наведено при неговото објавување, додека не се докаже спротивното.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smtClean="0"/>
              <a:t>Во случај кога авторот не е познат, авторското право на објавено дело го остварува оној којшто го објавил делото. Ова престанува да важи кога идентитетот на авторот ќе биде утврден.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Авторско дело создадено од повеќе лица</a:t>
            </a:r>
            <a:endParaRPr lang="en-US" dirty="0"/>
          </a:p>
        </p:txBody>
      </p:sp>
      <p:sp>
        <p:nvSpPr>
          <p:cNvPr id="3" name="Content Placeholder 2"/>
          <p:cNvSpPr>
            <a:spLocks noGrp="1"/>
          </p:cNvSpPr>
          <p:nvPr>
            <p:ph idx="1"/>
          </p:nvPr>
        </p:nvSpPr>
        <p:spPr/>
        <p:txBody>
          <a:bodyPr>
            <a:normAutofit/>
          </a:bodyPr>
          <a:lstStyle/>
          <a:p>
            <a:pPr algn="just"/>
            <a:r>
              <a:rPr lang="ru-RU" dirty="0" smtClean="0"/>
              <a:t>Доколку авторското дело, создадено во соработка на две или повеќе лица, претставува неделива целина, на сите лица им припаѓа неделиво авторско право на тоа дело. </a:t>
            </a:r>
          </a:p>
          <a:p>
            <a:pPr algn="just"/>
            <a:r>
              <a:rPr lang="ru-RU" dirty="0" smtClean="0"/>
              <a:t>Уделот на одделните коавтори се определува согласно со вистинскиот придонес што секој од нив го дал во создавањето на авторското дело, доколку со меѓусебен договор не е поинаку определено.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mk-MK" dirty="0" smtClean="0"/>
              <a:t>                 </a:t>
            </a:r>
          </a:p>
          <a:p>
            <a:pPr>
              <a:buNone/>
            </a:pPr>
            <a:r>
              <a:rPr lang="mk-MK" dirty="0"/>
              <a:t> </a:t>
            </a:r>
            <a:r>
              <a:rPr lang="mk-MK" dirty="0" smtClean="0"/>
              <a:t>                         ВИ БЛАГОДАРАМ</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Вовед</a:t>
            </a:r>
            <a:endParaRPr lang="en-US" dirty="0"/>
          </a:p>
        </p:txBody>
      </p:sp>
      <p:sp>
        <p:nvSpPr>
          <p:cNvPr id="3" name="Content Placeholder 2"/>
          <p:cNvSpPr>
            <a:spLocks noGrp="1"/>
          </p:cNvSpPr>
          <p:nvPr>
            <p:ph idx="1"/>
          </p:nvPr>
        </p:nvSpPr>
        <p:spPr/>
        <p:txBody>
          <a:bodyPr/>
          <a:lstStyle/>
          <a:p>
            <a:pPr algn="just"/>
            <a:r>
              <a:rPr lang="ru-RU" b="1" dirty="0"/>
              <a:t>Авторското право</a:t>
            </a:r>
            <a:r>
              <a:rPr lang="ru-RU" dirty="0"/>
              <a:t> е право кое се признава на автори, уметници и други творци за заштита за нивните своите книжевни и уметнички творби, кои се обично се нарекуваат ,дела,. Дела кои подлежат на авторско-правна заштита вообичаено се сите оригинални интелектуална творби.</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 Тие се заштитени без оглед на нивниот квалитет и тие вклучуваат чисто технички водичи или инженерски цртежи. Иако законите за авторско права генерално не обезбедуваат една исцрпна листа на видовите на дела кои се заштитени со авторско право практично сите национални закони предвидуваат </a:t>
            </a:r>
            <a:r>
              <a:rPr lang="ru-RU" dirty="0" smtClean="0"/>
              <a:t>исти дела.</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Авторско дело</a:t>
            </a:r>
            <a:endParaRPr lang="en-US" dirty="0"/>
          </a:p>
        </p:txBody>
      </p:sp>
      <p:sp>
        <p:nvSpPr>
          <p:cNvPr id="3" name="Content Placeholder 2"/>
          <p:cNvSpPr>
            <a:spLocks noGrp="1"/>
          </p:cNvSpPr>
          <p:nvPr>
            <p:ph idx="1"/>
          </p:nvPr>
        </p:nvSpPr>
        <p:spPr/>
        <p:txBody>
          <a:bodyPr/>
          <a:lstStyle/>
          <a:p>
            <a:pPr algn="just"/>
            <a:r>
              <a:rPr lang="ru-RU" dirty="0" smtClean="0"/>
              <a:t>Авторско дело, во смисла на овој закон, е индивидуална и интелектуална творба од областа на книжевноста, науката, уметноста и од други области на творештвото, независно од видот, начинот и формата на изразување, доколку со овој закон не е поинаку определено.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За авторско дело се смета особено: </a:t>
            </a:r>
            <a:endParaRPr lang="en-US" dirty="0"/>
          </a:p>
        </p:txBody>
      </p:sp>
      <p:sp>
        <p:nvSpPr>
          <p:cNvPr id="3" name="Content Placeholder 2"/>
          <p:cNvSpPr>
            <a:spLocks noGrp="1"/>
          </p:cNvSpPr>
          <p:nvPr>
            <p:ph idx="1"/>
          </p:nvPr>
        </p:nvSpPr>
        <p:spPr/>
        <p:txBody>
          <a:bodyPr>
            <a:normAutofit/>
          </a:bodyPr>
          <a:lstStyle/>
          <a:p>
            <a:pPr algn="just">
              <a:buNone/>
            </a:pPr>
            <a:r>
              <a:rPr lang="ru-RU" dirty="0" smtClean="0"/>
              <a:t>-   пишано дело, како, книжевно дело, напис, статија, прирачник, брошура, научен труд, расправа и слично; </a:t>
            </a:r>
          </a:p>
          <a:p>
            <a:pPr algn="just">
              <a:buNone/>
            </a:pPr>
            <a:r>
              <a:rPr lang="ru-RU" dirty="0" smtClean="0"/>
              <a:t>- компјутерска програма, како книжевно дело;</a:t>
            </a:r>
          </a:p>
          <a:p>
            <a:pPr algn="just">
              <a:buNone/>
            </a:pPr>
            <a:r>
              <a:rPr lang="ru-RU" dirty="0" smtClean="0"/>
              <a:t> - говорно дело, како, говор, беседа, предавање и слично;</a:t>
            </a:r>
          </a:p>
          <a:p>
            <a:pPr algn="just">
              <a:buNone/>
            </a:pPr>
            <a:r>
              <a:rPr lang="ru-RU" dirty="0" smtClean="0"/>
              <a:t> -   музичко дело, со или без текст; </a:t>
            </a:r>
          </a:p>
          <a:p>
            <a:pPr algn="just">
              <a:buNone/>
            </a:pPr>
            <a:r>
              <a:rPr lang="ru-RU" dirty="0" smtClean="0"/>
              <a:t>-   драмско, драмско-музичко и куклено дело;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Составните делови</a:t>
            </a:r>
            <a:endParaRPr lang="en-US" dirty="0"/>
          </a:p>
        </p:txBody>
      </p:sp>
      <p:sp>
        <p:nvSpPr>
          <p:cNvPr id="3" name="Content Placeholder 2"/>
          <p:cNvSpPr>
            <a:spLocks noGrp="1"/>
          </p:cNvSpPr>
          <p:nvPr>
            <p:ph idx="1"/>
          </p:nvPr>
        </p:nvSpPr>
        <p:spPr/>
        <p:txBody>
          <a:bodyPr/>
          <a:lstStyle/>
          <a:p>
            <a:pPr algn="just"/>
            <a:r>
              <a:rPr lang="ru-RU" dirty="0" smtClean="0"/>
              <a:t>Составните делови на авторското дело, како и насловот на авторското дело, доколку сами по себе претставуваат индивидуална и интелектуална творба, уживаат иста заштита како и самото дело.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smtClean="0"/>
              <a:t>Не е дозволено, како наслов на авторското дело да се користи наслов што веќе бил употребен за дело од ист вид, доколку таквиот наслов би создал или би довел до создавање забуна во однос на авторското дело.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Како авторско дело не се смета: </a:t>
            </a:r>
            <a:endParaRPr lang="en-US" dirty="0"/>
          </a:p>
        </p:txBody>
      </p:sp>
      <p:sp>
        <p:nvSpPr>
          <p:cNvPr id="3" name="Content Placeholder 2"/>
          <p:cNvSpPr>
            <a:spLocks noGrp="1"/>
          </p:cNvSpPr>
          <p:nvPr>
            <p:ph idx="1"/>
          </p:nvPr>
        </p:nvSpPr>
        <p:spPr/>
        <p:txBody>
          <a:bodyPr/>
          <a:lstStyle/>
          <a:p>
            <a:pPr algn="just"/>
            <a:r>
              <a:rPr lang="ru-RU" dirty="0" smtClean="0"/>
              <a:t>идеја, концепција, откритие, како и службен текст од законодавна, извршна и судска област и нивен превод, кога е објавен како службен текст (во натамошниот текст: друго дело).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Преработка на авторско дело</a:t>
            </a:r>
            <a:endParaRPr lang="en-US" dirty="0"/>
          </a:p>
        </p:txBody>
      </p:sp>
      <p:sp>
        <p:nvSpPr>
          <p:cNvPr id="3" name="Content Placeholder 2"/>
          <p:cNvSpPr>
            <a:spLocks noGrp="1"/>
          </p:cNvSpPr>
          <p:nvPr>
            <p:ph idx="1"/>
          </p:nvPr>
        </p:nvSpPr>
        <p:spPr/>
        <p:txBody>
          <a:bodyPr/>
          <a:lstStyle/>
          <a:p>
            <a:pPr algn="just"/>
            <a:r>
              <a:rPr lang="ru-RU" dirty="0" smtClean="0"/>
              <a:t>Преработка на авторско дело, на друго дело и на дело од народното творештво, што претставува индивидуална и интелектуална творба, е самостојно авторско дело. Со преработката на авторско дело не е дозволено да бидат засегнати правата на авторот на изворното дело.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514</Words>
  <Application>Microsoft Office PowerPoint</Application>
  <PresentationFormat>On-screen Show (4:3)</PresentationFormat>
  <Paragraphs>34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Канцелариско и административно работење  (март,2020)</vt:lpstr>
      <vt:lpstr>Вовед</vt:lpstr>
      <vt:lpstr>Slide 3</vt:lpstr>
      <vt:lpstr>Авторско дело</vt:lpstr>
      <vt:lpstr>За авторско дело се смета особено: </vt:lpstr>
      <vt:lpstr>Составните делови</vt:lpstr>
      <vt:lpstr>Slide 7</vt:lpstr>
      <vt:lpstr>Како авторско дело не се смета: </vt:lpstr>
      <vt:lpstr>Преработка на авторско дело</vt:lpstr>
      <vt:lpstr>Збирка на авторски дела</vt:lpstr>
      <vt:lpstr>Автор</vt:lpstr>
      <vt:lpstr>Slide 12</vt:lpstr>
      <vt:lpstr>Авторско дело создадено од повеќе лица</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Канцелариско и административно работење  (март,2020)</dc:title>
  <dc:creator>Windows User</dc:creator>
  <cp:lastModifiedBy>Windows User</cp:lastModifiedBy>
  <cp:revision>9</cp:revision>
  <dcterms:created xsi:type="dcterms:W3CDTF">2020-03-17T17:04:01Z</dcterms:created>
  <dcterms:modified xsi:type="dcterms:W3CDTF">2020-03-17T17:30:31Z</dcterms:modified>
</cp:coreProperties>
</file>