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a:xfrm>
            <a:off x="2692397" y="5037663"/>
            <a:ext cx="5214635" cy="279400"/>
          </a:xfrm>
        </p:spPr>
        <p:txBody>
          <a:bodyPr/>
          <a:lstStyle/>
          <a:p>
            <a:endParaRPr lang="mk-MK"/>
          </a:p>
        </p:txBody>
      </p:sp>
      <p:sp>
        <p:nvSpPr>
          <p:cNvPr id="6" name="Slide Number Placeholder 5"/>
          <p:cNvSpPr>
            <a:spLocks noGrp="1"/>
          </p:cNvSpPr>
          <p:nvPr>
            <p:ph type="sldNum" sz="quarter" idx="12"/>
          </p:nvPr>
        </p:nvSpPr>
        <p:spPr>
          <a:xfrm>
            <a:off x="8956900" y="5037663"/>
            <a:ext cx="551167" cy="279400"/>
          </a:xfrm>
        </p:spPr>
        <p:txBody>
          <a:bodyPr/>
          <a:lstStyle/>
          <a:p>
            <a:fld id="{4024CDC2-2A4A-4448-A14D-F01F916950B0}" type="slidenum">
              <a:rPr lang="mk-MK" smtClean="0"/>
              <a:t>‹#›</a:t>
            </a:fld>
            <a:endParaRPr lang="mk-MK"/>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15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BBF7C-C1E3-46FB-9E9E-D0431B6A7959}" type="datetimeFigureOut">
              <a:rPr lang="mk-MK" smtClean="0"/>
              <a:t>16.03.2020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024CDC2-2A4A-4448-A14D-F01F916950B0}" type="slidenum">
              <a:rPr lang="mk-MK" smtClean="0"/>
              <a:t>‹#›</a:t>
            </a:fld>
            <a:endParaRPr lang="mk-MK"/>
          </a:p>
        </p:txBody>
      </p:sp>
    </p:spTree>
    <p:extLst>
      <p:ext uri="{BB962C8B-B14F-4D97-AF65-F5344CB8AC3E}">
        <p14:creationId xmlns:p14="http://schemas.microsoft.com/office/powerpoint/2010/main" val="255605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7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79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spTree>
    <p:extLst>
      <p:ext uri="{BB962C8B-B14F-4D97-AF65-F5344CB8AC3E}">
        <p14:creationId xmlns:p14="http://schemas.microsoft.com/office/powerpoint/2010/main" val="19397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34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88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08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1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spTree>
    <p:extLst>
      <p:ext uri="{BB962C8B-B14F-4D97-AF65-F5344CB8AC3E}">
        <p14:creationId xmlns:p14="http://schemas.microsoft.com/office/powerpoint/2010/main" val="390066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BBF7C-C1E3-46FB-9E9E-D0431B6A7959}" type="datetimeFigureOut">
              <a:rPr lang="mk-MK" smtClean="0"/>
              <a:t>16.03.2020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4024CDC2-2A4A-4448-A14D-F01F916950B0}" type="slidenum">
              <a:rPr lang="mk-MK" smtClean="0"/>
              <a:t>‹#›</a:t>
            </a:fld>
            <a:endParaRPr lang="mk-MK"/>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69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CBBF7C-C1E3-46FB-9E9E-D0431B6A7959}" type="datetimeFigureOut">
              <a:rPr lang="mk-MK" smtClean="0"/>
              <a:t>16.03.2020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024CDC2-2A4A-4448-A14D-F01F916950B0}" type="slidenum">
              <a:rPr lang="mk-MK" smtClean="0"/>
              <a:t>‹#›</a:t>
            </a:fld>
            <a:endParaRPr lang="mk-MK"/>
          </a:p>
        </p:txBody>
      </p:sp>
    </p:spTree>
    <p:extLst>
      <p:ext uri="{BB962C8B-B14F-4D97-AF65-F5344CB8AC3E}">
        <p14:creationId xmlns:p14="http://schemas.microsoft.com/office/powerpoint/2010/main" val="373880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CBBF7C-C1E3-46FB-9E9E-D0431B6A7959}" type="datetimeFigureOut">
              <a:rPr lang="mk-MK" smtClean="0"/>
              <a:t>16.03.2020</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4024CDC2-2A4A-4448-A14D-F01F916950B0}" type="slidenum">
              <a:rPr lang="mk-MK" smtClean="0"/>
              <a:t>‹#›</a:t>
            </a:fld>
            <a:endParaRPr lang="mk-MK"/>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45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CBBF7C-C1E3-46FB-9E9E-D0431B6A7959}" type="datetimeFigureOut">
              <a:rPr lang="mk-MK" smtClean="0"/>
              <a:t>16.03.2020</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4024CDC2-2A4A-4448-A14D-F01F916950B0}" type="slidenum">
              <a:rPr lang="mk-MK" smtClean="0"/>
              <a:t>‹#›</a:t>
            </a:fld>
            <a:endParaRPr lang="mk-M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6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BBF7C-C1E3-46FB-9E9E-D0431B6A7959}" type="datetimeFigureOut">
              <a:rPr lang="mk-MK" smtClean="0"/>
              <a:t>16.03.2020</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4024CDC2-2A4A-4448-A14D-F01F916950B0}" type="slidenum">
              <a:rPr lang="mk-MK" smtClean="0"/>
              <a:t>‹#›</a:t>
            </a:fld>
            <a:endParaRPr lang="mk-MK"/>
          </a:p>
        </p:txBody>
      </p:sp>
    </p:spTree>
    <p:extLst>
      <p:ext uri="{BB962C8B-B14F-4D97-AF65-F5344CB8AC3E}">
        <p14:creationId xmlns:p14="http://schemas.microsoft.com/office/powerpoint/2010/main" val="36152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BBF7C-C1E3-46FB-9E9E-D0431B6A7959}" type="datetimeFigureOut">
              <a:rPr lang="mk-MK" smtClean="0"/>
              <a:t>16.03.2020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024CDC2-2A4A-4448-A14D-F01F916950B0}" type="slidenum">
              <a:rPr lang="mk-MK" smtClean="0"/>
              <a:t>‹#›</a:t>
            </a:fld>
            <a:endParaRPr lang="mk-MK"/>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14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BBF7C-C1E3-46FB-9E9E-D0431B6A7959}" type="datetimeFigureOut">
              <a:rPr lang="mk-MK" smtClean="0"/>
              <a:t>16.03.2020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4024CDC2-2A4A-4448-A14D-F01F916950B0}" type="slidenum">
              <a:rPr lang="mk-MK" smtClean="0"/>
              <a:t>‹#›</a:t>
            </a:fld>
            <a:endParaRPr lang="mk-MK"/>
          </a:p>
        </p:txBody>
      </p:sp>
    </p:spTree>
    <p:extLst>
      <p:ext uri="{BB962C8B-B14F-4D97-AF65-F5344CB8AC3E}">
        <p14:creationId xmlns:p14="http://schemas.microsoft.com/office/powerpoint/2010/main" val="36740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CBBF7C-C1E3-46FB-9E9E-D0431B6A7959}" type="datetimeFigureOut">
              <a:rPr lang="mk-MK" smtClean="0"/>
              <a:t>16.03.2020</a:t>
            </a:fld>
            <a:endParaRPr lang="mk-MK"/>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mk-MK"/>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24CDC2-2A4A-4448-A14D-F01F916950B0}" type="slidenum">
              <a:rPr lang="mk-MK" smtClean="0"/>
              <a:t>‹#›</a:t>
            </a:fld>
            <a:endParaRPr lang="mk-MK"/>
          </a:p>
        </p:txBody>
      </p:sp>
    </p:spTree>
    <p:extLst>
      <p:ext uri="{BB962C8B-B14F-4D97-AF65-F5344CB8AC3E}">
        <p14:creationId xmlns:p14="http://schemas.microsoft.com/office/powerpoint/2010/main" val="3510351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imona.belokozovska@outloo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sz="3600" dirty="0" smtClean="0">
                <a:latin typeface="Arial" panose="020B0604020202020204" pitchFamily="34" charset="0"/>
                <a:cs typeface="Arial" panose="020B0604020202020204" pitchFamily="34" charset="0"/>
              </a:rPr>
              <a:t>Истражување на варијации кај растенијата за трета и четврта недела од месец март</a:t>
            </a:r>
            <a:endParaRPr lang="mk-MK"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mk-MK" dirty="0" smtClean="0">
                <a:latin typeface="Arial" panose="020B0604020202020204" pitchFamily="34" charset="0"/>
                <a:cs typeface="Arial" panose="020B0604020202020204" pitchFamily="34" charset="0"/>
              </a:rPr>
              <a:t>Осмо одделение!</a:t>
            </a:r>
            <a:endParaRPr lang="mk-M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5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latin typeface="Arial" panose="020B0604020202020204" pitchFamily="34" charset="0"/>
                <a:cs typeface="Arial" panose="020B0604020202020204" pitchFamily="34" charset="0"/>
              </a:rPr>
              <a:t>Да се потсетиме што </a:t>
            </a:r>
            <a:r>
              <a:rPr lang="mk-MK" sz="2400" dirty="0" smtClean="0">
                <a:latin typeface="Arial" panose="020B0604020202020204" pitchFamily="34" charset="0"/>
                <a:cs typeface="Arial" panose="020B0604020202020204" pitchFamily="34" charset="0"/>
              </a:rPr>
              <a:t>се тоа </a:t>
            </a:r>
            <a:r>
              <a:rPr lang="mk-MK" sz="2400" dirty="0" smtClean="0">
                <a:latin typeface="Arial" panose="020B0604020202020204" pitchFamily="34" charset="0"/>
                <a:cs typeface="Arial" panose="020B0604020202020204" pitchFamily="34" charset="0"/>
              </a:rPr>
              <a:t>варијации и какви видови на варијации има!</a:t>
            </a:r>
            <a:endParaRPr lang="mk-MK"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mk-MK" dirty="0">
                <a:latin typeface="Arial" panose="020B0604020202020204" pitchFamily="34" charset="0"/>
                <a:cs typeface="Arial" panose="020B0604020202020204" pitchFamily="34" charset="0"/>
              </a:rPr>
              <a:t>Сите единки од еден вид не се сосема исти. Секогаш постојат одредени разлики меѓу единките. Разликите помеѓу единките од ист вид се наречени </a:t>
            </a:r>
            <a:r>
              <a:rPr lang="mk-MK" b="1" dirty="0" smtClean="0">
                <a:latin typeface="Arial" panose="020B0604020202020204" pitchFamily="34" charset="0"/>
                <a:cs typeface="Arial" panose="020B0604020202020204" pitchFamily="34" charset="0"/>
              </a:rPr>
              <a:t>варијацијии</a:t>
            </a:r>
            <a:r>
              <a:rPr lang="mk-MK" dirty="0" smtClean="0">
                <a:latin typeface="Arial" panose="020B0604020202020204" pitchFamily="34" charset="0"/>
                <a:cs typeface="Arial" panose="020B0604020202020204" pitchFamily="34" charset="0"/>
              </a:rPr>
              <a:t>.</a:t>
            </a:r>
          </a:p>
          <a:p>
            <a:r>
              <a:rPr lang="mk-MK" dirty="0" smtClean="0">
                <a:latin typeface="Arial" panose="020B0604020202020204" pitchFamily="34" charset="0"/>
                <a:cs typeface="Arial" panose="020B0604020202020204" pitchFamily="34" charset="0"/>
              </a:rPr>
              <a:t>Варијациите можат да бидат: </a:t>
            </a:r>
          </a:p>
          <a:p>
            <a:r>
              <a:rPr lang="mk-MK" dirty="0" smtClean="0">
                <a:latin typeface="Arial" panose="020B0604020202020204" pitchFamily="34" charset="0"/>
                <a:cs typeface="Arial" panose="020B0604020202020204" pitchFamily="34" charset="0"/>
              </a:rPr>
              <a:t>Континуирани ( варијации кои што можат да се мерат)</a:t>
            </a:r>
          </a:p>
          <a:p>
            <a:r>
              <a:rPr lang="mk-MK" dirty="0" smtClean="0">
                <a:latin typeface="Arial" panose="020B0604020202020204" pitchFamily="34" charset="0"/>
                <a:cs typeface="Arial" panose="020B0604020202020204" pitchFamily="34" charset="0"/>
              </a:rPr>
              <a:t>Неконтинуирани (варијации кои не можат да се мерат, но може да се избројат)</a:t>
            </a:r>
          </a:p>
        </p:txBody>
      </p:sp>
    </p:spTree>
    <p:extLst>
      <p:ext uri="{BB962C8B-B14F-4D97-AF65-F5344CB8AC3E}">
        <p14:creationId xmlns:p14="http://schemas.microsoft.com/office/powerpoint/2010/main" val="36866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800" dirty="0" smtClean="0">
                <a:latin typeface="Arial" panose="020B0604020202020204" pitchFamily="34" charset="0"/>
                <a:cs typeface="Arial" panose="020B0604020202020204" pitchFamily="34" charset="0"/>
              </a:rPr>
              <a:t>Истражувње на варијабилност кај листовите</a:t>
            </a:r>
            <a:endParaRPr lang="mk-MK"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mk-MK" dirty="0" smtClean="0">
                <a:latin typeface="Arial" panose="020B0604020202020204" pitchFamily="34" charset="0"/>
                <a:cs typeface="Arial" panose="020B0604020202020204" pitchFamily="34" charset="0"/>
              </a:rPr>
              <a:t>Некои дрвја имаат сложени листови што се составени од неколку поединечни ливчиња. Треба да ја истражиш варијабилноста во бројот на ливчиња кај еден сложен лист. </a:t>
            </a:r>
          </a:p>
          <a:p>
            <a:r>
              <a:rPr lang="mk-MK" dirty="0" smtClean="0">
                <a:latin typeface="Arial" panose="020B0604020202020204" pitchFamily="34" charset="0"/>
                <a:cs typeface="Arial" panose="020B0604020202020204" pitchFamily="34" charset="0"/>
              </a:rPr>
              <a:t>Направи детален план што ти е потребно за истражувањето.</a:t>
            </a:r>
          </a:p>
          <a:p>
            <a:pPr marL="457200" indent="-457200">
              <a:buFont typeface="+mj-lt"/>
              <a:buAutoNum type="arabicPeriod"/>
            </a:pPr>
            <a:r>
              <a:rPr lang="mk-MK" dirty="0" smtClean="0">
                <a:latin typeface="Arial" panose="020B0604020202020204" pitchFamily="34" charset="0"/>
                <a:cs typeface="Arial" panose="020B0604020202020204" pitchFamily="34" charset="0"/>
              </a:rPr>
              <a:t>20 листови од еден вид дрво (во овај случај може да разгледате листови кои ги имате во вашите домови или листови од фотографии)</a:t>
            </a:r>
          </a:p>
          <a:p>
            <a:pPr marL="457200" indent="-457200">
              <a:buFont typeface="+mj-lt"/>
              <a:buAutoNum type="arabicPeriod"/>
            </a:pPr>
            <a:r>
              <a:rPr lang="mk-MK" dirty="0" smtClean="0">
                <a:latin typeface="Arial" panose="020B0604020202020204" pitchFamily="34" charset="0"/>
                <a:cs typeface="Arial" panose="020B0604020202020204" pitchFamily="34" charset="0"/>
              </a:rPr>
              <a:t>Иброј колку ливчиња има секој лист и запиши ги во низа: 12, 16, 11, 13, 12</a:t>
            </a:r>
          </a:p>
        </p:txBody>
      </p:sp>
    </p:spTree>
    <p:extLst>
      <p:ext uri="{BB962C8B-B14F-4D97-AF65-F5344CB8AC3E}">
        <p14:creationId xmlns:p14="http://schemas.microsoft.com/office/powerpoint/2010/main" val="18886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88642"/>
            <a:ext cx="9601196" cy="4987226"/>
          </a:xfrm>
        </p:spPr>
        <p:txBody>
          <a:bodyPr/>
          <a:lstStyle/>
          <a:p>
            <a:pPr marL="0" indent="0">
              <a:buNone/>
            </a:pPr>
            <a:r>
              <a:rPr lang="mk-MK" dirty="0" smtClean="0">
                <a:latin typeface="Arial" panose="020B0604020202020204" pitchFamily="34" charset="0"/>
                <a:cs typeface="Arial" panose="020B0604020202020204" pitchFamily="34" charset="0"/>
              </a:rPr>
              <a:t>3. Кога ќе завршиш со броење и запишување на бројот на ливчиња кај секој лист, ќе можеш да ја пресметаш средната вредност на ливчиња кај еден лист. (Потсетете се на пресметување на средна вредност од ученото за мерење на варијации кај човек!)</a:t>
            </a:r>
          </a:p>
          <a:p>
            <a:pPr marL="0" indent="0">
              <a:buNone/>
            </a:pPr>
            <a:r>
              <a:rPr lang="mk-MK" dirty="0" smtClean="0">
                <a:latin typeface="Arial" panose="020B0604020202020204" pitchFamily="34" charset="0"/>
                <a:cs typeface="Arial" panose="020B0604020202020204" pitchFamily="34" charset="0"/>
              </a:rPr>
              <a:t>4. Прецртај ја и пополни ја табелата така што би одговарала на твоите броеви. </a:t>
            </a:r>
          </a:p>
          <a:p>
            <a:pPr marL="0" indent="0">
              <a:buNone/>
            </a:pPr>
            <a:r>
              <a:rPr lang="mk-MK" dirty="0" smtClean="0">
                <a:latin typeface="Arial" panose="020B0604020202020204" pitchFamily="34" charset="0"/>
                <a:cs typeface="Arial" panose="020B0604020202020204" pitchFamily="34" charset="0"/>
              </a:rPr>
              <a:t>5. Откако ќе ги поставиш резултатите</a:t>
            </a:r>
          </a:p>
          <a:p>
            <a:pPr marL="0" indent="0">
              <a:buNone/>
            </a:pPr>
            <a:r>
              <a:rPr lang="mk-MK" dirty="0" smtClean="0">
                <a:latin typeface="Arial" panose="020B0604020202020204" pitchFamily="34" charset="0"/>
                <a:cs typeface="Arial" panose="020B0604020202020204" pitchFamily="34" charset="0"/>
              </a:rPr>
              <a:t>во табелата нацртај дијаграм на </a:t>
            </a:r>
          </a:p>
          <a:p>
            <a:pPr marL="0" indent="0">
              <a:buNone/>
            </a:pPr>
            <a:r>
              <a:rPr lang="mk-MK" dirty="0" smtClean="0">
                <a:latin typeface="Arial" panose="020B0604020202020204" pitchFamily="34" charset="0"/>
                <a:cs typeface="Arial" panose="020B0604020202020204" pitchFamily="34" charset="0"/>
              </a:rPr>
              <a:t>Фреквенции според твоите резултати.</a:t>
            </a:r>
          </a:p>
          <a:p>
            <a:pPr marL="0" indent="0">
              <a:buNone/>
            </a:pPr>
            <a:r>
              <a:rPr lang="mk-MK" dirty="0" smtClean="0">
                <a:latin typeface="Arial" panose="020B0604020202020204" pitchFamily="34" charset="0"/>
                <a:cs typeface="Arial" panose="020B0604020202020204" pitchFamily="34" charset="0"/>
              </a:rPr>
              <a:t>(Види пример во учебникот на 65 страна)</a:t>
            </a:r>
          </a:p>
          <a:p>
            <a:pPr marL="0" indent="0">
              <a:buNone/>
            </a:pPr>
            <a:endParaRPr lang="mk-MK"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95409203"/>
              </p:ext>
            </p:extLst>
          </p:nvPr>
        </p:nvGraphicFramePr>
        <p:xfrm>
          <a:off x="6890196" y="3737411"/>
          <a:ext cx="4687913" cy="1658835"/>
        </p:xfrm>
        <a:graphic>
          <a:graphicData uri="http://schemas.openxmlformats.org/drawingml/2006/table">
            <a:tbl>
              <a:tblPr firstRow="1" bandRow="1">
                <a:tableStyleId>{5C22544A-7EE6-4342-B048-85BDC9FD1C3A}</a:tableStyleId>
              </a:tblPr>
              <a:tblGrid>
                <a:gridCol w="1146220"/>
                <a:gridCol w="416417"/>
                <a:gridCol w="781319"/>
                <a:gridCol w="781319"/>
                <a:gridCol w="781319"/>
                <a:gridCol w="781319"/>
              </a:tblGrid>
              <a:tr h="645041">
                <a:tc>
                  <a:txBody>
                    <a:bodyPr/>
                    <a:lstStyle/>
                    <a:p>
                      <a:r>
                        <a:rPr lang="mk-MK" dirty="0" smtClean="0"/>
                        <a:t>Број на ливчиња</a:t>
                      </a:r>
                      <a:endParaRPr lang="mk-MK" dirty="0"/>
                    </a:p>
                  </a:txBody>
                  <a:tcPr/>
                </a:tc>
                <a:tc>
                  <a:txBody>
                    <a:bodyPr/>
                    <a:lstStyle/>
                    <a:p>
                      <a:r>
                        <a:rPr lang="mk-MK" dirty="0" smtClean="0"/>
                        <a:t>11</a:t>
                      </a:r>
                      <a:endParaRPr lang="mk-MK" dirty="0"/>
                    </a:p>
                  </a:txBody>
                  <a:tcPr/>
                </a:tc>
                <a:tc>
                  <a:txBody>
                    <a:bodyPr/>
                    <a:lstStyle/>
                    <a:p>
                      <a:r>
                        <a:rPr lang="mk-MK" dirty="0" smtClean="0"/>
                        <a:t>12</a:t>
                      </a:r>
                      <a:endParaRPr lang="mk-MK" dirty="0"/>
                    </a:p>
                  </a:txBody>
                  <a:tcPr/>
                </a:tc>
                <a:tc>
                  <a:txBody>
                    <a:bodyPr/>
                    <a:lstStyle/>
                    <a:p>
                      <a:r>
                        <a:rPr lang="mk-MK" dirty="0" smtClean="0"/>
                        <a:t>13</a:t>
                      </a:r>
                      <a:endParaRPr lang="mk-MK" dirty="0"/>
                    </a:p>
                  </a:txBody>
                  <a:tcPr/>
                </a:tc>
                <a:tc>
                  <a:txBody>
                    <a:bodyPr/>
                    <a:lstStyle/>
                    <a:p>
                      <a:r>
                        <a:rPr lang="mk-MK" dirty="0" smtClean="0"/>
                        <a:t>14</a:t>
                      </a:r>
                      <a:endParaRPr lang="mk-MK" dirty="0"/>
                    </a:p>
                  </a:txBody>
                  <a:tcPr/>
                </a:tc>
                <a:tc>
                  <a:txBody>
                    <a:bodyPr/>
                    <a:lstStyle/>
                    <a:p>
                      <a:r>
                        <a:rPr lang="mk-MK" dirty="0" smtClean="0"/>
                        <a:t>15</a:t>
                      </a:r>
                      <a:endParaRPr lang="mk-MK" dirty="0"/>
                    </a:p>
                  </a:txBody>
                  <a:tcPr/>
                </a:tc>
              </a:tr>
              <a:tr h="373714">
                <a:tc>
                  <a:txBody>
                    <a:bodyPr/>
                    <a:lstStyle/>
                    <a:p>
                      <a:r>
                        <a:rPr lang="mk-MK" dirty="0" smtClean="0"/>
                        <a:t>Со цртички</a:t>
                      </a:r>
                      <a:endParaRPr lang="mk-MK" dirty="0"/>
                    </a:p>
                  </a:txBody>
                  <a:tcPr/>
                </a:tc>
                <a:tc>
                  <a:txBody>
                    <a:bodyPr/>
                    <a:lstStyle/>
                    <a:p>
                      <a:endParaRPr lang="mk-MK" dirty="0"/>
                    </a:p>
                  </a:txBody>
                  <a:tcPr/>
                </a:tc>
                <a:tc>
                  <a:txBody>
                    <a:bodyPr/>
                    <a:lstStyle/>
                    <a:p>
                      <a:endParaRPr lang="mk-MK"/>
                    </a:p>
                  </a:txBody>
                  <a:tcPr/>
                </a:tc>
                <a:tc>
                  <a:txBody>
                    <a:bodyPr/>
                    <a:lstStyle/>
                    <a:p>
                      <a:endParaRPr lang="mk-MK" dirty="0"/>
                    </a:p>
                  </a:txBody>
                  <a:tcPr/>
                </a:tc>
                <a:tc>
                  <a:txBody>
                    <a:bodyPr/>
                    <a:lstStyle/>
                    <a:p>
                      <a:endParaRPr lang="mk-MK" dirty="0"/>
                    </a:p>
                  </a:txBody>
                  <a:tcPr/>
                </a:tc>
                <a:tc>
                  <a:txBody>
                    <a:bodyPr/>
                    <a:lstStyle/>
                    <a:p>
                      <a:endParaRPr lang="mk-MK" dirty="0"/>
                    </a:p>
                  </a:txBody>
                  <a:tcPr/>
                </a:tc>
              </a:tr>
              <a:tr h="373714">
                <a:tc>
                  <a:txBody>
                    <a:bodyPr/>
                    <a:lstStyle/>
                    <a:p>
                      <a:r>
                        <a:rPr lang="mk-MK" dirty="0" smtClean="0"/>
                        <a:t>Со број</a:t>
                      </a:r>
                      <a:endParaRPr lang="mk-MK" dirty="0"/>
                    </a:p>
                  </a:txBody>
                  <a:tcPr/>
                </a:tc>
                <a:tc>
                  <a:txBody>
                    <a:bodyPr/>
                    <a:lstStyle/>
                    <a:p>
                      <a:endParaRPr lang="mk-MK" dirty="0"/>
                    </a:p>
                  </a:txBody>
                  <a:tcPr/>
                </a:tc>
                <a:tc>
                  <a:txBody>
                    <a:bodyPr/>
                    <a:lstStyle/>
                    <a:p>
                      <a:endParaRPr lang="mk-MK"/>
                    </a:p>
                  </a:txBody>
                  <a:tcPr/>
                </a:tc>
                <a:tc>
                  <a:txBody>
                    <a:bodyPr/>
                    <a:lstStyle/>
                    <a:p>
                      <a:endParaRPr lang="mk-MK"/>
                    </a:p>
                  </a:txBody>
                  <a:tcPr/>
                </a:tc>
                <a:tc>
                  <a:txBody>
                    <a:bodyPr/>
                    <a:lstStyle/>
                    <a:p>
                      <a:endParaRPr lang="mk-MK" dirty="0"/>
                    </a:p>
                  </a:txBody>
                  <a:tcPr/>
                </a:tc>
                <a:tc>
                  <a:txBody>
                    <a:bodyPr/>
                    <a:lstStyle/>
                    <a:p>
                      <a:endParaRPr lang="mk-MK" dirty="0"/>
                    </a:p>
                  </a:txBody>
                  <a:tcPr/>
                </a:tc>
              </a:tr>
            </a:tbl>
          </a:graphicData>
        </a:graphic>
      </p:graphicFrame>
    </p:spTree>
    <p:extLst>
      <p:ext uri="{BB962C8B-B14F-4D97-AF65-F5344CB8AC3E}">
        <p14:creationId xmlns:p14="http://schemas.microsoft.com/office/powerpoint/2010/main" val="21552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424" y="707078"/>
            <a:ext cx="7865514" cy="4569682"/>
          </a:xfrm>
        </p:spPr>
      </p:pic>
    </p:spTree>
    <p:extLst>
      <p:ext uri="{BB962C8B-B14F-4D97-AF65-F5344CB8AC3E}">
        <p14:creationId xmlns:p14="http://schemas.microsoft.com/office/powerpoint/2010/main" val="5912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96" y="553164"/>
            <a:ext cx="9601196" cy="1303867"/>
          </a:xfrm>
        </p:spPr>
        <p:txBody>
          <a:bodyPr>
            <a:normAutofit/>
          </a:bodyPr>
          <a:lstStyle/>
          <a:p>
            <a:r>
              <a:rPr lang="mk-MK" sz="2000" dirty="0" smtClean="0">
                <a:latin typeface="Arial" panose="020B0604020202020204" pitchFamily="34" charset="0"/>
                <a:cs typeface="Arial" panose="020B0604020202020204" pitchFamily="34" charset="0"/>
              </a:rPr>
              <a:t>Различни видови на листови и цветови за мерење на варијации.</a:t>
            </a:r>
            <a:endParaRPr lang="mk-MK"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927" y="1476377"/>
            <a:ext cx="6207617" cy="4958792"/>
          </a:xfrm>
          <a:prstGeom prst="rect">
            <a:avLst/>
          </a:prstGeom>
        </p:spPr>
      </p:pic>
    </p:spTree>
    <p:extLst>
      <p:ext uri="{BB962C8B-B14F-4D97-AF65-F5344CB8AC3E}">
        <p14:creationId xmlns:p14="http://schemas.microsoft.com/office/powerpoint/2010/main" val="32917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k-MK" sz="2400" dirty="0" smtClean="0">
                <a:latin typeface="Arial" panose="020B0604020202020204" pitchFamily="34" charset="0"/>
                <a:cs typeface="Arial" panose="020B0604020202020204" pitchFamily="34" charset="0"/>
              </a:rPr>
              <a:t>Задачи за решавање варијации кај растенија има во учебникот на 68 и 69 страна.</a:t>
            </a:r>
            <a:endParaRPr lang="mk-MK"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mk-MK" dirty="0">
                <a:latin typeface="Arial" panose="020B0604020202020204" pitchFamily="34" charset="0"/>
                <a:cs typeface="Arial" panose="020B0604020202020204" pitchFamily="34" charset="0"/>
              </a:rPr>
              <a:t>Резултатите од истражувањата пратете ги на</a:t>
            </a:r>
            <a:r>
              <a:rPr lang="mk-MK" dirty="0" smtClean="0">
                <a:latin typeface="Arial" panose="020B0604020202020204" pitchFamily="34" charset="0"/>
                <a:cs typeface="Arial" panose="020B0604020202020204" pitchFamily="34" charset="0"/>
              </a:rPr>
              <a:t>:</a:t>
            </a:r>
            <a:endParaRPr lang="mk-MK" dirty="0" smtClean="0">
              <a:latin typeface="Arial" panose="020B0604020202020204" pitchFamily="34" charset="0"/>
              <a:cs typeface="Arial" panose="020B0604020202020204" pitchFamily="34" charset="0"/>
              <a:hlinkClick r:id="rId2"/>
            </a:endParaRPr>
          </a:p>
          <a:p>
            <a:pPr marL="0" indent="0">
              <a:buNone/>
            </a:pPr>
            <a:r>
              <a:rPr lang="en-US" dirty="0" smtClean="0">
                <a:latin typeface="Arial" panose="020B0604020202020204" pitchFamily="34" charset="0"/>
                <a:cs typeface="Arial" panose="020B0604020202020204" pitchFamily="34" charset="0"/>
                <a:hlinkClick r:id="rId2"/>
              </a:rPr>
              <a:t>simona.belokozovska@outlook.com</a:t>
            </a:r>
            <a:endParaRPr lang="mk-MK" dirty="0" smtClean="0">
              <a:latin typeface="Arial" panose="020B0604020202020204" pitchFamily="34" charset="0"/>
              <a:cs typeface="Arial" panose="020B0604020202020204" pitchFamily="34" charset="0"/>
            </a:endParaRPr>
          </a:p>
          <a:p>
            <a:pPr marL="0" indent="0">
              <a:buNone/>
            </a:pPr>
            <a:endParaRPr lang="mk-MK" dirty="0"/>
          </a:p>
        </p:txBody>
      </p:sp>
    </p:spTree>
    <p:extLst>
      <p:ext uri="{BB962C8B-B14F-4D97-AF65-F5344CB8AC3E}">
        <p14:creationId xmlns:p14="http://schemas.microsoft.com/office/powerpoint/2010/main" val="17244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90</TotalTime>
  <Words>311</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Истражување на варијации кај растенијата за трета и четврта недела од месец март</vt:lpstr>
      <vt:lpstr>Да се потсетиме што се тоа варијации и какви видови на варијации има!</vt:lpstr>
      <vt:lpstr>Истражувње на варијабилност кај листовите</vt:lpstr>
      <vt:lpstr>PowerPoint Presentation</vt:lpstr>
      <vt:lpstr>PowerPoint Presentation</vt:lpstr>
      <vt:lpstr>Различни видови на листови и цветови за мерење на варијации.</vt:lpstr>
      <vt:lpstr>Задачи за решавање варијации кај растенија има во учебникот на 68 и 69 страна.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Истражување на варијации кај растенијата</dc:title>
  <dc:creator>User</dc:creator>
  <cp:lastModifiedBy>User</cp:lastModifiedBy>
  <cp:revision>10</cp:revision>
  <dcterms:created xsi:type="dcterms:W3CDTF">2020-03-16T10:52:41Z</dcterms:created>
  <dcterms:modified xsi:type="dcterms:W3CDTF">2020-03-16T12:26:05Z</dcterms:modified>
</cp:coreProperties>
</file>