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2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Инфлација</a:t>
            </a:r>
            <a:br>
              <a:rPr lang="mk-MK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1233310"/>
          </a:xfrm>
        </p:spPr>
        <p:txBody>
          <a:bodyPr>
            <a:normAutofit/>
          </a:bodyPr>
          <a:lstStyle/>
          <a:p>
            <a:r>
              <a:rPr lang="mk-MK" dirty="0" smtClean="0"/>
              <a:t>Економија</a:t>
            </a:r>
            <a:r>
              <a:rPr lang="en-US" dirty="0"/>
              <a:t> </a:t>
            </a:r>
            <a:r>
              <a:rPr lang="mk-MK" dirty="0"/>
              <a:t> </a:t>
            </a:r>
            <a:r>
              <a:rPr lang="mk-MK" dirty="0" smtClean="0"/>
              <a:t>за  </a:t>
            </a:r>
            <a:r>
              <a:rPr lang="en-US" dirty="0" smtClean="0"/>
              <a:t>IV </a:t>
            </a:r>
            <a:r>
              <a:rPr lang="mk-MK" dirty="0" smtClean="0"/>
              <a:t>година-изборен</a:t>
            </a:r>
          </a:p>
          <a:p>
            <a:r>
              <a:rPr lang="mk-MK" dirty="0" smtClean="0"/>
              <a:t> СОУ </a:t>
            </a:r>
            <a:r>
              <a:rPr lang="en-US" dirty="0" smtClean="0"/>
              <a:t>“</a:t>
            </a:r>
            <a:r>
              <a:rPr lang="mk-MK" dirty="0" smtClean="0"/>
              <a:t>Гимназија Јосип Броз Тито</a:t>
            </a:r>
            <a:r>
              <a:rPr lang="en-US" dirty="0" smtClean="0"/>
              <a:t>”</a:t>
            </a:r>
            <a:endParaRPr lang="mk-MK" dirty="0" smtClean="0"/>
          </a:p>
          <a:p>
            <a:r>
              <a:rPr lang="mk-MK" dirty="0" smtClean="0"/>
              <a:t>Проф.Лидија Петреска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872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800" dirty="0" smtClean="0"/>
              <a:t>ЗАДАЧА ЗА ДОМА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k-MK" dirty="0" smtClean="0"/>
              <a:t>Што е инфлација и која е формулата за пресметка на стапката на инфлација?</a:t>
            </a:r>
          </a:p>
          <a:p>
            <a:r>
              <a:rPr lang="mk-MK" dirty="0" smtClean="0"/>
              <a:t>Претпоставете дека 2002 год.во една земја населението ги троши следниве три групи производи</a:t>
            </a:r>
            <a:r>
              <a:rPr lang="en-US" dirty="0" smtClean="0"/>
              <a:t>:</a:t>
            </a:r>
            <a:r>
              <a:rPr lang="mk-MK" dirty="0" smtClean="0"/>
              <a:t>храна ,станови и најразлични услуги(образование,здравство,комуникации и сл.)При тоа,на потрошувачка на  храна опаѓа 60%, на стан 15% и на најразновидни услуги 25%Натамочна претпоставкае е дека во 2003 храната поскапела за 15%,становите за 20%, а услугата за 10%.Колкава ке биде стапката на инфлација во економијата во 2003 год?</a:t>
            </a:r>
          </a:p>
          <a:p>
            <a:r>
              <a:rPr lang="mk-MK" dirty="0" smtClean="0"/>
              <a:t>Какви видови инфлација има според висината на стапката на инфлација а какви според причините кои ја предизвикуваат?</a:t>
            </a:r>
          </a:p>
          <a:p>
            <a:r>
              <a:rPr lang="mk-MK" dirty="0" smtClean="0"/>
              <a:t>Сумирај ги најзначајните трошоци од инфлацијата.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871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Содржина</a:t>
            </a:r>
            <a:br>
              <a:rPr lang="mk-MK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1.Поим и мерење на инфлацијата</a:t>
            </a:r>
          </a:p>
          <a:p>
            <a:r>
              <a:rPr lang="mk-MK" dirty="0" smtClean="0"/>
              <a:t>2.Видови  инфлација</a:t>
            </a:r>
          </a:p>
          <a:p>
            <a:r>
              <a:rPr lang="mk-MK" dirty="0" smtClean="0"/>
              <a:t>3.Трошоци на инфлацијата</a:t>
            </a:r>
          </a:p>
          <a:p>
            <a:r>
              <a:rPr lang="mk-MK" dirty="0" smtClean="0"/>
              <a:t>4.Видови инфлација според причините што ја предизвикуваат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64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895094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>Поим и мерење на инфлацијата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4721578" cy="4024125"/>
          </a:xfrm>
        </p:spPr>
        <p:txBody>
          <a:bodyPr>
            <a:normAutofit/>
          </a:bodyPr>
          <a:lstStyle/>
          <a:p>
            <a:r>
              <a:rPr lang="mk-MK" dirty="0" smtClean="0"/>
              <a:t>Инфлацијата е појава на опаѓање на внатрешната вредност на парите и подигање на општото ниво на цени.</a:t>
            </a:r>
          </a:p>
          <a:p>
            <a:r>
              <a:rPr lang="mk-MK" dirty="0" smtClean="0"/>
              <a:t>Инфлацијата е состојба во стопанството во кога паричните фондови ги надминуваат стоковите фондови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7379" y="1749778"/>
            <a:ext cx="6098822" cy="44689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mk-MK" dirty="0"/>
          </a:p>
          <a:p>
            <a:pPr marL="0" indent="0">
              <a:buNone/>
            </a:pPr>
            <a:r>
              <a:rPr lang="mk-MK" dirty="0" smtClean="0"/>
              <a:t>Стапката на инфлација се пресметувана следниот начин</a:t>
            </a:r>
            <a:r>
              <a:rPr lang="en-US" dirty="0" smtClean="0"/>
              <a:t>:</a:t>
            </a:r>
            <a:endParaRPr lang="mk-MK" dirty="0"/>
          </a:p>
          <a:p>
            <a:endParaRPr lang="mk-MK" dirty="0" smtClean="0"/>
          </a:p>
          <a:p>
            <a:endParaRPr lang="mk-MK" dirty="0"/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Si=</a:t>
            </a:r>
            <a:r>
              <a:rPr lang="mk-MK" sz="1800" dirty="0" smtClean="0">
                <a:solidFill>
                  <a:srgbClr val="FF0000"/>
                </a:solidFill>
              </a:rPr>
              <a:t>     Ниво на цен</a:t>
            </a:r>
            <a:r>
              <a:rPr lang="mk-MK" sz="1800" dirty="0">
                <a:solidFill>
                  <a:srgbClr val="FF0000"/>
                </a:solidFill>
              </a:rPr>
              <a:t>и</a:t>
            </a:r>
            <a:r>
              <a:rPr lang="mk-MK" sz="1800" dirty="0" smtClean="0">
                <a:solidFill>
                  <a:srgbClr val="FF0000"/>
                </a:solidFill>
              </a:rPr>
              <a:t> (</a:t>
            </a:r>
            <a:r>
              <a:rPr lang="en-US" sz="1800" dirty="0" smtClean="0">
                <a:solidFill>
                  <a:srgbClr val="FF0000"/>
                </a:solidFill>
              </a:rPr>
              <a:t>t)-</a:t>
            </a:r>
            <a:r>
              <a:rPr lang="mk-MK" sz="1800" dirty="0" smtClean="0">
                <a:solidFill>
                  <a:srgbClr val="FF0000"/>
                </a:solidFill>
              </a:rPr>
              <a:t>ниво на цени(</a:t>
            </a:r>
            <a:r>
              <a:rPr lang="en-US" sz="1800" dirty="0" smtClean="0">
                <a:solidFill>
                  <a:srgbClr val="FF0000"/>
                </a:solidFill>
              </a:rPr>
              <a:t>t-1) </a:t>
            </a:r>
            <a:r>
              <a:rPr lang="mk-MK" sz="1800" dirty="0" smtClean="0">
                <a:solidFill>
                  <a:srgbClr val="FF0000"/>
                </a:solidFill>
              </a:rPr>
              <a:t>     </a:t>
            </a:r>
            <a:r>
              <a:rPr lang="en-US" sz="1800" dirty="0" smtClean="0">
                <a:solidFill>
                  <a:srgbClr val="FF0000"/>
                </a:solidFill>
              </a:rPr>
              <a:t> ×</a:t>
            </a:r>
            <a:r>
              <a:rPr lang="mk-MK" sz="1800" dirty="0" smtClean="0">
                <a:solidFill>
                  <a:srgbClr val="FF0000"/>
                </a:solidFill>
              </a:rPr>
              <a:t> 100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mk-MK" sz="1800" dirty="0" smtClean="0">
                <a:solidFill>
                  <a:srgbClr val="FF0000"/>
                </a:solidFill>
              </a:rPr>
              <a:t>                   ниво на цени(</a:t>
            </a:r>
            <a:r>
              <a:rPr lang="en-US" sz="1800" dirty="0" smtClean="0">
                <a:solidFill>
                  <a:srgbClr val="FF0000"/>
                </a:solidFill>
              </a:rPr>
              <a:t>t</a:t>
            </a:r>
            <a:r>
              <a:rPr lang="mk-MK" sz="1800" dirty="0" smtClean="0">
                <a:solidFill>
                  <a:srgbClr val="FF0000"/>
                </a:solidFill>
              </a:rPr>
              <a:t>-1)   </a:t>
            </a:r>
          </a:p>
          <a:p>
            <a:pPr marL="0" indent="0">
              <a:buNone/>
            </a:pPr>
            <a:r>
              <a:rPr lang="mk-MK" dirty="0"/>
              <a:t>О</a:t>
            </a:r>
            <a:r>
              <a:rPr lang="mk-MK" dirty="0" smtClean="0"/>
              <a:t>пштото </a:t>
            </a:r>
            <a:r>
              <a:rPr lang="mk-MK" dirty="0" smtClean="0"/>
              <a:t>ниво на цени </a:t>
            </a:r>
            <a:r>
              <a:rPr lang="mk-MK" dirty="0" smtClean="0"/>
              <a:t>се </a:t>
            </a:r>
            <a:r>
              <a:rPr lang="mk-MK" dirty="0" smtClean="0"/>
              <a:t>пресметува со индекс </a:t>
            </a:r>
            <a:r>
              <a:rPr lang="mk-MK" dirty="0" smtClean="0"/>
              <a:t>на </a:t>
            </a:r>
            <a:r>
              <a:rPr lang="mk-MK" dirty="0" smtClean="0"/>
              <a:t>цени.</a:t>
            </a:r>
            <a:r>
              <a:rPr lang="mk-MK" dirty="0"/>
              <a:t>Н</a:t>
            </a:r>
            <a:r>
              <a:rPr lang="mk-MK" dirty="0" smtClean="0"/>
              <a:t>ајпознат </a:t>
            </a:r>
            <a:r>
              <a:rPr lang="mk-MK" dirty="0" smtClean="0"/>
              <a:t>е индексот на потрошувачки цени  познат како  индекс на трошоците за </a:t>
            </a:r>
            <a:r>
              <a:rPr lang="mk-MK" dirty="0" smtClean="0"/>
              <a:t>живот</a:t>
            </a:r>
            <a:endParaRPr lang="mk-MK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084711" y="4154312"/>
            <a:ext cx="3905956" cy="11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54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dirty="0" smtClean="0"/>
              <a:t>Индекс на трошоците на живот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k-MK" dirty="0" smtClean="0"/>
              <a:t>     При пресметувањето на индексот на трошоци на живот во многу земји се земаат цените на добрата и услугите што ја сочинуваат т.н.потрошувачка кошница(добра неопходни за опстанок на едно четиричлено семејство),вклучувајкиги тука и цените за домување,огрев,гориво,здравствени услуги,школарини итн.</a:t>
            </a:r>
          </a:p>
          <a:p>
            <a:pPr marL="0" indent="0">
              <a:buNone/>
            </a:pPr>
            <a:r>
              <a:rPr lang="mk-MK" dirty="0" smtClean="0"/>
              <a:t>Пр.да претпоставиме дека во една земја потрошувачите купуваат 3 групи производи</a:t>
            </a:r>
            <a:r>
              <a:rPr lang="en-US" dirty="0" smtClean="0"/>
              <a:t>:</a:t>
            </a:r>
            <a:r>
              <a:rPr lang="mk-MK" dirty="0" smtClean="0"/>
              <a:t>храна,стан и школување.Храната да претпоставиме дека учествува со 50% од вкупниот домашен буџет,станот со 30% а школувањето со20%.За базна година земаме 2000 год,сега секоја група на производи ке ја поставиме на 100,така што индексот  на трошоци за живот во базната година ќе биде исто така 100 односно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(0,50×100)+(0,30×100)+(0,20×100)=100</a:t>
            </a:r>
            <a:endParaRPr lang="mk-MK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950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193925"/>
            <a:ext cx="10820400" cy="4024313"/>
          </a:xfrm>
        </p:spPr>
        <p:txBody>
          <a:bodyPr/>
          <a:lstStyle/>
          <a:p>
            <a:pPr marL="0" indent="0">
              <a:buNone/>
            </a:pPr>
            <a:r>
              <a:rPr lang="mk-MK" dirty="0" smtClean="0"/>
              <a:t>      Сега да ја пресметаме стапкета на инфлација за 2001 година.Да речимедека 2001 цените пораснале и тоа за храна за 5% значи105 за стан за 7% значи 107 и за школување 4% значи 104,</a:t>
            </a:r>
          </a:p>
          <a:p>
            <a:pPr marL="0" indent="0">
              <a:buNone/>
            </a:pPr>
            <a:r>
              <a:rPr lang="mk-MK" dirty="0"/>
              <a:t>С</a:t>
            </a:r>
            <a:r>
              <a:rPr lang="mk-MK" dirty="0" smtClean="0"/>
              <a:t>оред тоа индексот на трошоци за живот во 2001 ке биде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mk-MK" dirty="0" smtClean="0"/>
              <a:t>      </a:t>
            </a:r>
            <a:r>
              <a:rPr lang="en-US" dirty="0" smtClean="0"/>
              <a:t>(0,50×105)+(0,30×107)+(0,20×104)=105,4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mk-MK" dirty="0" smtClean="0"/>
              <a:t>    Вака добиениот индекс за 2001 го споредуваме со оној од базната 2000 кој веќе рековме дека е 100 и ја добиваме стапката на инфлација во економијата во 2001во однос на 2000,а таа изнесува 5,4%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043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Видови инфлација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85800" y="1885950"/>
            <a:ext cx="3456432" cy="933450"/>
          </a:xfrm>
        </p:spPr>
        <p:txBody>
          <a:bodyPr/>
          <a:lstStyle/>
          <a:p>
            <a:r>
              <a:rPr lang="mk-MK" dirty="0" smtClean="0"/>
              <a:t>Умерена инфлација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mk-MK" dirty="0" smtClean="0"/>
              <a:t>Имаме благ пораст на цените.Стапката на инфлација на годишно ниво е едноцифрена</a:t>
            </a:r>
          </a:p>
          <a:p>
            <a:r>
              <a:rPr lang="mk-MK" dirty="0" smtClean="0"/>
              <a:t>Постои висока ценовна стабилност,а лугето имаат доверба во својата парична единица која нема многу големи флуктуации и не се заинтересирани да ја менуваат со други парични единици или други недвижности.</a:t>
            </a:r>
          </a:p>
          <a:p>
            <a:r>
              <a:rPr lang="mk-MK" dirty="0" smtClean="0"/>
              <a:t>Ваков вид на инфлација имаат скоро сите високоразвиени земји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065866"/>
            <a:ext cx="3456432" cy="762001"/>
          </a:xfrm>
        </p:spPr>
        <p:txBody>
          <a:bodyPr/>
          <a:lstStyle/>
          <a:p>
            <a:r>
              <a:rPr lang="mk-MK" dirty="0" smtClean="0"/>
              <a:t>Галопирачка инфлација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mk-MK" dirty="0" smtClean="0"/>
              <a:t>Ова е состојба во економијата кога </a:t>
            </a:r>
            <a:r>
              <a:rPr lang="mk-MK" dirty="0" smtClean="0"/>
              <a:t>цените </a:t>
            </a:r>
            <a:r>
              <a:rPr lang="mk-MK" dirty="0" smtClean="0"/>
              <a:t>почнуваат брзо да растат и годишната стапка на инфлација достигнува двоцифрени</a:t>
            </a:r>
            <a:r>
              <a:rPr lang="mk-MK" dirty="0" smtClean="0"/>
              <a:t>, троцифрени </a:t>
            </a:r>
            <a:r>
              <a:rPr lang="mk-MK" dirty="0" smtClean="0"/>
              <a:t>па дури и повеќецифрени броеви.Брзиот пораст на цените ја обезвреднува паричната единица па </a:t>
            </a:r>
            <a:r>
              <a:rPr lang="mk-MK" dirty="0" smtClean="0"/>
              <a:t>луѓето </a:t>
            </a:r>
            <a:r>
              <a:rPr lang="mk-MK" dirty="0" smtClean="0"/>
              <a:t>немаат доверба во истата и настојуваат да ја заменат за реални материјални добра.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051800" y="2065866"/>
            <a:ext cx="3456432" cy="753534"/>
          </a:xfrm>
        </p:spPr>
        <p:txBody>
          <a:bodyPr/>
          <a:lstStyle/>
          <a:p>
            <a:r>
              <a:rPr lang="mk-MK" dirty="0" smtClean="0"/>
              <a:t>Хиперинфлација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mk-MK" dirty="0" smtClean="0"/>
              <a:t>Ова е најсериозната и најопасната форма на инфлација во којашто цените растат милиони или дури милјарда посто годишно.</a:t>
            </a:r>
          </a:p>
          <a:p>
            <a:r>
              <a:rPr lang="mk-MK" dirty="0" smtClean="0"/>
              <a:t>Во економската историја ваква инфлација имало во Германија,Унгарија  а во поново време иво СР Југославија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138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Трошоци на инфлацијата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mk-MK" dirty="0" smtClean="0"/>
              <a:t> Какви ке бидат трошоците од инфлацијата зависи од тоа дали таа е очекувана или неочекувана.Очекувана инфлација е онаа која сите групи и индивидуи во економијата можат да ја предвидат и да се заштитат себеси од негативните ефекти што таа ги предизвикува.Обратно стојат работите со неочекуваната инфлација</a:t>
            </a:r>
          </a:p>
          <a:p>
            <a:pPr marL="0" indent="0">
              <a:buNone/>
            </a:pPr>
            <a:r>
              <a:rPr lang="mk-MK" dirty="0"/>
              <a:t> </a:t>
            </a:r>
            <a:r>
              <a:rPr lang="mk-MK" dirty="0" smtClean="0"/>
              <a:t>   Кога се јавува неочекувана инфлација доаѓа до негативни ефекти (трошоци)поврзани со прераспределбата на доходите и богатството помеѓу одделни категории на корисници на доход и сопственици на богатвството</a:t>
            </a:r>
            <a:r>
              <a:rPr lang="en-US" dirty="0" smtClean="0"/>
              <a:t>:</a:t>
            </a:r>
          </a:p>
          <a:p>
            <a:r>
              <a:rPr lang="mk-MK" b="1" i="1" dirty="0" smtClean="0"/>
              <a:t>Од корисниците на фиксен доход и вработените во синдикално слабо организираните дејности кон вработените во дејности со јаки синдикати</a:t>
            </a:r>
          </a:p>
          <a:p>
            <a:pPr marL="0" indent="0">
              <a:buNone/>
            </a:pPr>
            <a:r>
              <a:rPr lang="mk-MK" dirty="0" smtClean="0"/>
              <a:t>(првите тешко можат да </a:t>
            </a:r>
            <a:r>
              <a:rPr lang="mk-MK" dirty="0" smtClean="0"/>
              <a:t>издејствуваат покачување </a:t>
            </a:r>
            <a:r>
              <a:rPr lang="mk-MK" dirty="0" smtClean="0"/>
              <a:t>на платите за разлика од вторите)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279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0" y="925513"/>
            <a:ext cx="10820400" cy="5292725"/>
          </a:xfrm>
        </p:spPr>
        <p:txBody>
          <a:bodyPr/>
          <a:lstStyle/>
          <a:p>
            <a:r>
              <a:rPr lang="mk-MK" b="1" i="1" dirty="0" smtClean="0"/>
              <a:t>Од доверителите кон должниците </a:t>
            </a:r>
            <a:r>
              <a:rPr lang="mk-MK" dirty="0" smtClean="0"/>
              <a:t>(во услови на инфлација луѓето кои должат пари се секогаш во добивка)</a:t>
            </a:r>
          </a:p>
          <a:p>
            <a:r>
              <a:rPr lang="mk-MK" b="1" i="1" dirty="0" smtClean="0"/>
              <a:t>Од даночните обврзници кон владата</a:t>
            </a:r>
            <a:r>
              <a:rPr lang="mk-MK" dirty="0" smtClean="0"/>
              <a:t>(ако во државата има прогресивен дночен систем,тоа значи дека со покачување на доходот ќе влегуваат во повисока даночна основа и </a:t>
            </a:r>
            <a:r>
              <a:rPr lang="mk-MK" dirty="0" smtClean="0"/>
              <a:t>ќе плаќаат </a:t>
            </a:r>
            <a:r>
              <a:rPr lang="mk-MK" dirty="0" smtClean="0"/>
              <a:t>повисока даночна стапка</a:t>
            </a:r>
          </a:p>
          <a:p>
            <a:r>
              <a:rPr lang="mk-MK" b="1" i="1" dirty="0" smtClean="0"/>
              <a:t>Од вработените во јавниот сектор кон вработените во приватниот сектор</a:t>
            </a:r>
            <a:r>
              <a:rPr lang="mk-MK" dirty="0" smtClean="0"/>
              <a:t>(при инфлација владата можеби нема да ги покачи платите во јавниот сектор а приватниот може да го направи тоа)</a:t>
            </a:r>
          </a:p>
          <a:p>
            <a:r>
              <a:rPr lang="mk-MK" b="1" i="1" dirty="0" smtClean="0"/>
              <a:t>Трошоци на аутпутот</a:t>
            </a:r>
            <a:r>
              <a:rPr lang="mk-MK" dirty="0" smtClean="0"/>
              <a:t>(на долг рок најдобри резултати во поглед на аутпутот т.е.стапката на економски раст постигнуваат земјите со ниска,едноцифрена стапкана инфлација)</a:t>
            </a:r>
          </a:p>
          <a:p>
            <a:r>
              <a:rPr lang="mk-MK" b="1" i="1" dirty="0" smtClean="0"/>
              <a:t>Др трошоци на инфлацијата  </a:t>
            </a:r>
            <a:r>
              <a:rPr lang="en-US" b="1" i="1" dirty="0" smtClean="0"/>
              <a:t>“menu costs</a:t>
            </a:r>
            <a:r>
              <a:rPr lang="en-US" dirty="0" smtClean="0"/>
              <a:t>”</a:t>
            </a:r>
            <a:r>
              <a:rPr lang="mk-MK" dirty="0" smtClean="0"/>
              <a:t>(со менувањето на цените треба да се печатат нови мениа,нови </a:t>
            </a:r>
            <a:r>
              <a:rPr lang="mk-MK" dirty="0" smtClean="0"/>
              <a:t>етикети,да се </a:t>
            </a:r>
            <a:r>
              <a:rPr lang="mk-MK" dirty="0" smtClean="0"/>
              <a:t>прештелуваат автоматите за храна,таксиметрите и сл)</a:t>
            </a:r>
          </a:p>
          <a:p>
            <a:endParaRPr lang="mk-MK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445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800" dirty="0" smtClean="0"/>
              <a:t>Видови инфлација според причините што ја предизвикуваат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968782"/>
            <a:ext cx="10820400" cy="4477174"/>
          </a:xfrm>
        </p:spPr>
        <p:txBody>
          <a:bodyPr>
            <a:normAutofit lnSpcReduction="10000"/>
          </a:bodyPr>
          <a:lstStyle/>
          <a:p>
            <a:r>
              <a:rPr lang="mk-MK" b="1" i="1" dirty="0" smtClean="0"/>
              <a:t>Вградена ,инерциска инфлација </a:t>
            </a:r>
            <a:r>
              <a:rPr lang="mk-MK" dirty="0" smtClean="0"/>
              <a:t>(тоа е инфлација кој се јавува како резултат на очекувањата за покачувањео на општото ниво на цени за определен процент пр.ако имаме инфлација од 5% </a:t>
            </a:r>
            <a:r>
              <a:rPr lang="mk-MK" dirty="0" smtClean="0"/>
              <a:t>повеќе </a:t>
            </a:r>
            <a:r>
              <a:rPr lang="mk-MK" dirty="0" smtClean="0"/>
              <a:t>години ке се очекува дека и тековната година ке има толкава инфлација и таа ке се вгради во сите договори и </a:t>
            </a:r>
            <a:r>
              <a:rPr lang="mk-MK" dirty="0" smtClean="0"/>
              <a:t>политиките </a:t>
            </a:r>
            <a:r>
              <a:rPr lang="mk-MK" dirty="0" smtClean="0"/>
              <a:t>на </a:t>
            </a:r>
            <a:r>
              <a:rPr lang="mk-MK" dirty="0" smtClean="0"/>
              <a:t>владата</a:t>
            </a:r>
            <a:r>
              <a:rPr lang="mk-MK" dirty="0" smtClean="0"/>
              <a:t>.</a:t>
            </a:r>
          </a:p>
          <a:p>
            <a:r>
              <a:rPr lang="mk-MK" b="1" i="1" dirty="0" smtClean="0"/>
              <a:t>Инфлација на страна на побарувачката</a:t>
            </a:r>
            <a:r>
              <a:rPr lang="mk-MK" dirty="0" smtClean="0"/>
              <a:t>(таа се јавува кога доаѓа до пораст на агрегатната побарувачка над произведствените можности на стопанството.</a:t>
            </a:r>
          </a:p>
          <a:p>
            <a:r>
              <a:rPr lang="mk-MK" b="1" i="1" dirty="0" smtClean="0"/>
              <a:t>Трошочна инфлација</a:t>
            </a:r>
            <a:r>
              <a:rPr lang="mk-MK" dirty="0" smtClean="0"/>
              <a:t>(таа се јавува како причина на порастот на производствените трошоци на претпријатјата,во прв ред наемнините на работниците,а </a:t>
            </a:r>
            <a:r>
              <a:rPr lang="mk-MK" dirty="0" smtClean="0"/>
              <a:t>потоа цените на </a:t>
            </a:r>
            <a:r>
              <a:rPr lang="mk-MK" dirty="0" smtClean="0"/>
              <a:t>увезените суровини и сл)</a:t>
            </a:r>
          </a:p>
          <a:p>
            <a:r>
              <a:rPr lang="mk-MK" b="1" i="1" dirty="0" smtClean="0"/>
              <a:t>Стагфлација</a:t>
            </a:r>
            <a:r>
              <a:rPr lang="mk-MK" dirty="0" smtClean="0"/>
              <a:t> (истовремено присуство на инфлација,со релативно </a:t>
            </a:r>
            <a:r>
              <a:rPr lang="mk-MK" dirty="0" smtClean="0"/>
              <a:t>висока невработеност </a:t>
            </a:r>
            <a:r>
              <a:rPr lang="mk-MK" dirty="0" smtClean="0"/>
              <a:t>но и ниски стагнантни стапки на движење на БНП)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57518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691</TotalTime>
  <Words>956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Vapor Trail</vt:lpstr>
      <vt:lpstr>Инфлација </vt:lpstr>
      <vt:lpstr>Содржина </vt:lpstr>
      <vt:lpstr>Поим и мерење на инфлацијата</vt:lpstr>
      <vt:lpstr>Индекс на трошоците на живот</vt:lpstr>
      <vt:lpstr>PowerPoint Presentation</vt:lpstr>
      <vt:lpstr>Видови инфлација</vt:lpstr>
      <vt:lpstr>Трошоци на инфлацијата</vt:lpstr>
      <vt:lpstr>PowerPoint Presentation</vt:lpstr>
      <vt:lpstr>Видови инфлација според причините што ја предизвикуваат</vt:lpstr>
      <vt:lpstr>ЗАДАЧА ЗА ДОМА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Инфлација</dc:title>
  <dc:creator>Asus</dc:creator>
  <cp:lastModifiedBy>Asus</cp:lastModifiedBy>
  <cp:revision>29</cp:revision>
  <dcterms:created xsi:type="dcterms:W3CDTF">2020-03-23T13:59:36Z</dcterms:created>
  <dcterms:modified xsi:type="dcterms:W3CDTF">2020-03-24T12:31:02Z</dcterms:modified>
</cp:coreProperties>
</file>