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2" r:id="rId6"/>
    <p:sldId id="263" r:id="rId7"/>
    <p:sldId id="265" r:id="rId8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2FF5-E779-4ED9-908E-0173308C089D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90AA1-094C-4D84-8337-565505E7085E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2FF5-E779-4ED9-908E-0173308C089D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90AA1-094C-4D84-8337-565505E7085E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2FF5-E779-4ED9-908E-0173308C089D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90AA1-094C-4D84-8337-565505E7085E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2FF5-E779-4ED9-908E-0173308C089D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90AA1-094C-4D84-8337-565505E7085E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2FF5-E779-4ED9-908E-0173308C089D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90AA1-094C-4D84-8337-565505E7085E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2FF5-E779-4ED9-908E-0173308C089D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90AA1-094C-4D84-8337-565505E7085E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2FF5-E779-4ED9-908E-0173308C089D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90AA1-094C-4D84-8337-565505E7085E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2FF5-E779-4ED9-908E-0173308C089D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90AA1-094C-4D84-8337-565505E7085E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2FF5-E779-4ED9-908E-0173308C089D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90AA1-094C-4D84-8337-565505E7085E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2FF5-E779-4ED9-908E-0173308C089D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90AA1-094C-4D84-8337-565505E7085E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D2FF5-E779-4ED9-908E-0173308C089D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90AA1-094C-4D84-8337-565505E7085E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D2FF5-E779-4ED9-908E-0173308C089D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90AA1-094C-4D84-8337-565505E7085E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2171714"/>
          </a:xfrm>
        </p:spPr>
        <p:txBody>
          <a:bodyPr/>
          <a:lstStyle/>
          <a:p>
            <a:r>
              <a:rPr lang="mk-MK" b="1" dirty="0" smtClean="0"/>
              <a:t>Интерпункциски знаци кај директниот говор</a:t>
            </a:r>
            <a:endParaRPr lang="mk-MK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k-MK" dirty="0"/>
          </a:p>
        </p:txBody>
      </p:sp>
      <p:pic>
        <p:nvPicPr>
          <p:cNvPr id="4" name="Picture 3" descr="Image result for interpunkcij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143248"/>
            <a:ext cx="2857520" cy="2423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Да се потсетиме </a:t>
            </a:r>
            <a:endParaRPr lang="mk-M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b="1" dirty="0" smtClean="0">
                <a:solidFill>
                  <a:srgbClr val="0070C0"/>
                </a:solidFill>
              </a:rPr>
              <a:t>Како се вика точното наведување на туѓите зборови?</a:t>
            </a:r>
          </a:p>
          <a:p>
            <a:pPr>
              <a:buNone/>
            </a:pPr>
            <a:r>
              <a:rPr lang="mk-MK" dirty="0" smtClean="0"/>
              <a:t>ПР.</a:t>
            </a:r>
            <a:endParaRPr lang="en-US" dirty="0" smtClean="0"/>
          </a:p>
          <a:p>
            <a:pPr>
              <a:buNone/>
            </a:pPr>
            <a:r>
              <a:rPr lang="mk-MK" dirty="0" smtClean="0"/>
              <a:t>1. </a:t>
            </a:r>
            <a:r>
              <a:rPr lang="en-US" dirty="0" smtClean="0"/>
              <a:t>,,</a:t>
            </a:r>
            <a:r>
              <a:rPr lang="mk-MK" dirty="0" smtClean="0"/>
              <a:t>Оваа е мојата топка</a:t>
            </a:r>
            <a:r>
              <a:rPr lang="en-US" dirty="0" smtClean="0"/>
              <a:t>’’</a:t>
            </a:r>
            <a:r>
              <a:rPr lang="mk-MK" dirty="0" smtClean="0"/>
              <a:t> – ми рече Гоце.</a:t>
            </a:r>
            <a:endParaRPr lang="en-US" dirty="0" smtClean="0"/>
          </a:p>
          <a:p>
            <a:pPr>
              <a:buNone/>
            </a:pPr>
            <a:r>
              <a:rPr lang="mk-MK" dirty="0" smtClean="0"/>
              <a:t>2. </a:t>
            </a:r>
            <a:r>
              <a:rPr lang="en-US" dirty="0" smtClean="0"/>
              <a:t>,,</a:t>
            </a:r>
            <a:r>
              <a:rPr lang="mk-MK" dirty="0" smtClean="0"/>
              <a:t>Внимавај на интерпункциските знаци</a:t>
            </a:r>
            <a:r>
              <a:rPr lang="en-US" dirty="0" smtClean="0"/>
              <a:t>’’</a:t>
            </a:r>
            <a:r>
              <a:rPr lang="mk-MK" dirty="0" smtClean="0"/>
              <a:t> – ме предупреди учителката.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mk-MK" dirty="0" smtClean="0"/>
              <a:t>Бате рече</a:t>
            </a:r>
            <a:r>
              <a:rPr lang="en-US" dirty="0" smtClean="0"/>
              <a:t>:</a:t>
            </a:r>
            <a:r>
              <a:rPr lang="mk-MK" dirty="0" smtClean="0"/>
              <a:t> </a:t>
            </a:r>
            <a:r>
              <a:rPr lang="en-US" dirty="0" smtClean="0"/>
              <a:t>,,</a:t>
            </a:r>
            <a:r>
              <a:rPr lang="mk-MK" dirty="0" smtClean="0"/>
              <a:t>Мамо</a:t>
            </a:r>
            <a:r>
              <a:rPr lang="en-US" dirty="0" smtClean="0"/>
              <a:t>,</a:t>
            </a:r>
            <a:r>
              <a:rPr lang="mk-MK" dirty="0" smtClean="0"/>
              <a:t> одам на пливање</a:t>
            </a:r>
            <a:r>
              <a:rPr lang="en-US" dirty="0" smtClean="0"/>
              <a:t>’’.</a:t>
            </a:r>
            <a:endParaRPr lang="mk-MK" dirty="0" smtClean="0"/>
          </a:p>
          <a:p>
            <a:endParaRPr lang="mk-MK" dirty="0" smtClean="0"/>
          </a:p>
          <a:p>
            <a:endParaRPr lang="mk-MK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/>
              <a:t>Согледај</a:t>
            </a:r>
            <a:r>
              <a:rPr lang="mk-MK" dirty="0" smtClean="0"/>
              <a:t>  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 Точното наведување на туѓите мисли се вика </a:t>
            </a:r>
            <a:r>
              <a:rPr lang="mk-MK" i="1" dirty="0" smtClean="0">
                <a:solidFill>
                  <a:srgbClr val="0070C0"/>
                </a:solidFill>
              </a:rPr>
              <a:t>директен говор</a:t>
            </a:r>
            <a:r>
              <a:rPr lang="mk-MK" dirty="0" smtClean="0"/>
              <a:t>.</a:t>
            </a:r>
          </a:p>
          <a:p>
            <a:endParaRPr lang="mk-MK" dirty="0" smtClean="0"/>
          </a:p>
          <a:p>
            <a:endParaRPr lang="mk-MK" dirty="0" smtClean="0"/>
          </a:p>
          <a:p>
            <a:pPr>
              <a:buNone/>
            </a:pPr>
            <a:r>
              <a:rPr lang="mk-MK" dirty="0" smtClean="0"/>
              <a:t> Сите радосно извикаа</a:t>
            </a:r>
            <a:r>
              <a:rPr lang="en-US" dirty="0" smtClean="0"/>
              <a:t>:</a:t>
            </a:r>
            <a:r>
              <a:rPr lang="mk-MK" dirty="0" smtClean="0"/>
              <a:t> ,,Утре ќе одиме на театар!</a:t>
            </a:r>
            <a:r>
              <a:rPr lang="en-US" dirty="0" smtClean="0"/>
              <a:t>’’</a:t>
            </a:r>
            <a:endParaRPr lang="mk-MK" dirty="0" smtClean="0"/>
          </a:p>
          <a:p>
            <a:pPr algn="ctr"/>
            <a:endParaRPr lang="mk-MK" dirty="0" smtClean="0"/>
          </a:p>
          <a:p>
            <a:endParaRPr lang="mk-MK" dirty="0"/>
          </a:p>
        </p:txBody>
      </p:sp>
      <p:sp>
        <p:nvSpPr>
          <p:cNvPr id="4" name="Down Arrow 3"/>
          <p:cNvSpPr/>
          <p:nvPr/>
        </p:nvSpPr>
        <p:spPr>
          <a:xfrm>
            <a:off x="4000496" y="2786058"/>
            <a:ext cx="785818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5" name="Picture 4" descr="Image result for interpunkcij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57166"/>
            <a:ext cx="1000132" cy="866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b="1" dirty="0" smtClean="0"/>
              <a:t>Запомни</a:t>
            </a:r>
            <a:r>
              <a:rPr lang="mk-MK" dirty="0" smtClean="0"/>
              <a:t> 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b="1" dirty="0" smtClean="0"/>
              <a:t>Директниот говор во реченицата може да се напише на три начини.</a:t>
            </a:r>
            <a:endParaRPr lang="en-US" b="1" dirty="0" smtClean="0"/>
          </a:p>
          <a:p>
            <a:pPr>
              <a:buNone/>
            </a:pPr>
            <a:endParaRPr lang="mk-MK" b="1" dirty="0" smtClean="0"/>
          </a:p>
          <a:p>
            <a:pPr>
              <a:buNone/>
            </a:pPr>
            <a:endParaRPr lang="mk-MK" dirty="0"/>
          </a:p>
        </p:txBody>
      </p:sp>
      <p:pic>
        <p:nvPicPr>
          <p:cNvPr id="4" name="Picture 3" descr="Image result for interpunkcij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28604"/>
            <a:ext cx="857256" cy="76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mage result for wraiter carto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743898"/>
            <a:ext cx="2786082" cy="247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0070C0"/>
                </a:solidFill>
              </a:rPr>
              <a:t>Директен говор – прв начин</a:t>
            </a:r>
            <a:endParaRPr lang="mk-MK" b="1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k-MK" dirty="0" smtClean="0"/>
              <a:t>Зборови на раскажувачот</a:t>
            </a:r>
            <a:r>
              <a:rPr lang="en-US" dirty="0" smtClean="0"/>
              <a:t>:</a:t>
            </a:r>
            <a:endParaRPr lang="mk-M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</a:t>
            </a:r>
            <a:r>
              <a:rPr lang="mk-MK" b="1" dirty="0" smtClean="0">
                <a:solidFill>
                  <a:srgbClr val="FF0000"/>
                </a:solidFill>
              </a:rPr>
              <a:t> ПЧЕЛКАТА РЕЧЕ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endParaRPr lang="mk-MK" b="1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        </a:t>
            </a:r>
            <a:r>
              <a:rPr lang="mk-MK" dirty="0" smtClean="0"/>
              <a:t>Директен </a:t>
            </a:r>
            <a:r>
              <a:rPr lang="mk-MK" dirty="0" smtClean="0"/>
              <a:t>говор</a:t>
            </a:r>
            <a:r>
              <a:rPr lang="en-US" dirty="0" smtClean="0"/>
              <a:t>:</a:t>
            </a:r>
            <a:endParaRPr lang="mk-MK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mk-MK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,, </a:t>
            </a:r>
            <a:r>
              <a:rPr lang="mk-MK" b="1" dirty="0" smtClean="0">
                <a:solidFill>
                  <a:srgbClr val="0070C0"/>
                </a:solidFill>
              </a:rPr>
              <a:t>УБАВ Е ОВОЈ ЦВЕТ, ИМА МНОГУ ПОЛЕН</a:t>
            </a:r>
            <a:r>
              <a:rPr lang="en-US" b="1" dirty="0" smtClean="0">
                <a:solidFill>
                  <a:srgbClr val="0070C0"/>
                </a:solidFill>
              </a:rPr>
              <a:t>’’.</a:t>
            </a:r>
          </a:p>
          <a:p>
            <a:pPr>
              <a:buNone/>
            </a:pPr>
            <a:endParaRPr lang="mk-MK" b="1" dirty="0">
              <a:solidFill>
                <a:srgbClr val="0070C0"/>
              </a:solidFill>
            </a:endParaRPr>
          </a:p>
        </p:txBody>
      </p:sp>
      <p:pic>
        <p:nvPicPr>
          <p:cNvPr id="7" name="Picture 6" descr="Image result for пцел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857496"/>
            <a:ext cx="192882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mage result for flower carto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357562"/>
            <a:ext cx="1500197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FF0000"/>
                </a:solidFill>
              </a:rPr>
              <a:t>Директен говор – втор начин</a:t>
            </a:r>
            <a:endParaRPr lang="mk-MK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</a:t>
            </a:r>
            <a:r>
              <a:rPr lang="mk-MK" dirty="0" smtClean="0"/>
              <a:t>Директен </a:t>
            </a:r>
            <a:r>
              <a:rPr lang="mk-MK" dirty="0" smtClean="0"/>
              <a:t>начин</a:t>
            </a:r>
            <a:r>
              <a:rPr lang="en-US" dirty="0" smtClean="0"/>
              <a:t>:</a:t>
            </a:r>
            <a:endParaRPr lang="mk-M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mk-MK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,, </a:t>
            </a:r>
            <a:r>
              <a:rPr lang="mk-MK" b="1" dirty="0" smtClean="0">
                <a:solidFill>
                  <a:srgbClr val="FF0000"/>
                </a:solidFill>
              </a:rPr>
              <a:t>УБАВ Е ОВОЈ ЦВЕТ, ИМА МНОГУ ПОЛЕН</a:t>
            </a:r>
            <a:r>
              <a:rPr lang="en-US" b="1" dirty="0" smtClean="0">
                <a:solidFill>
                  <a:srgbClr val="FF0000"/>
                </a:solidFill>
              </a:rPr>
              <a:t>’’</a:t>
            </a:r>
          </a:p>
          <a:p>
            <a:pPr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mk-MK" b="1" dirty="0" smtClean="0">
              <a:solidFill>
                <a:srgbClr val="FF0000"/>
              </a:solidFill>
            </a:endParaRPr>
          </a:p>
          <a:p>
            <a:endParaRPr lang="mk-M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mk-MK" dirty="0" smtClean="0"/>
              <a:t>Зборови на раскажувачот</a:t>
            </a:r>
            <a:r>
              <a:rPr lang="en-US" dirty="0" smtClean="0"/>
              <a:t>:</a:t>
            </a:r>
            <a:endParaRPr lang="mk-MK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mk-MK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- </a:t>
            </a:r>
            <a:r>
              <a:rPr lang="mk-MK" b="1" dirty="0" smtClean="0">
                <a:solidFill>
                  <a:srgbClr val="0070C0"/>
                </a:solidFill>
              </a:rPr>
              <a:t>РЕЧЕ ПЧЕЛКАТА.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mk-MK" b="1" dirty="0">
              <a:solidFill>
                <a:srgbClr val="0070C0"/>
              </a:solidFill>
            </a:endParaRPr>
          </a:p>
        </p:txBody>
      </p:sp>
      <p:pic>
        <p:nvPicPr>
          <p:cNvPr id="7" name="Picture 6" descr="Image result for пцел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857496"/>
            <a:ext cx="171451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mage result for flower carto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214686"/>
            <a:ext cx="164307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00B050"/>
                </a:solidFill>
              </a:rPr>
              <a:t>Директен говор – трет начин</a:t>
            </a:r>
            <a:endParaRPr lang="mk-MK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>
                <a:solidFill>
                  <a:srgbClr val="FF0000"/>
                </a:solidFill>
              </a:rPr>
              <a:t>Директен говор</a:t>
            </a:r>
            <a:r>
              <a:rPr lang="en-US" dirty="0" smtClean="0"/>
              <a:t>:</a:t>
            </a:r>
            <a:endParaRPr lang="mk-MK" dirty="0" smtClean="0"/>
          </a:p>
          <a:p>
            <a:endParaRPr lang="mk-MK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 </a:t>
            </a:r>
            <a:r>
              <a:rPr lang="mk-MK" dirty="0" smtClean="0">
                <a:solidFill>
                  <a:srgbClr val="0070C0"/>
                </a:solidFill>
              </a:rPr>
              <a:t>Зборови на раскажувачот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  <a:r>
              <a:rPr lang="mk-MK" dirty="0" smtClean="0">
                <a:solidFill>
                  <a:srgbClr val="0070C0"/>
                </a:solidFill>
              </a:rPr>
              <a:t>   </a:t>
            </a:r>
          </a:p>
          <a:p>
            <a:endParaRPr lang="mk-MK" dirty="0" smtClean="0"/>
          </a:p>
          <a:p>
            <a:pPr>
              <a:buNone/>
            </a:pPr>
            <a:r>
              <a:rPr lang="mk-MK" dirty="0" smtClean="0">
                <a:solidFill>
                  <a:srgbClr val="FF0000"/>
                </a:solidFill>
              </a:rPr>
              <a:t>Директен говор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mk-MK" dirty="0" smtClean="0">
              <a:solidFill>
                <a:srgbClr val="FF0000"/>
              </a:solidFill>
            </a:endParaRPr>
          </a:p>
          <a:p>
            <a:endParaRPr lang="mk-MK" dirty="0" smtClean="0"/>
          </a:p>
          <a:p>
            <a:endParaRPr lang="mk-MK" dirty="0" smtClean="0"/>
          </a:p>
          <a:p>
            <a:endParaRPr lang="mk-M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,, </a:t>
            </a:r>
            <a:r>
              <a:rPr lang="mk-MK" b="1" dirty="0" smtClean="0">
                <a:solidFill>
                  <a:srgbClr val="00B050"/>
                </a:solidFill>
              </a:rPr>
              <a:t>УБАВ Е ОВОЈ ЦВЕТ</a:t>
            </a:r>
            <a:r>
              <a:rPr lang="en-US" b="1" dirty="0" smtClean="0">
                <a:solidFill>
                  <a:srgbClr val="00B050"/>
                </a:solidFill>
              </a:rPr>
              <a:t>’’ </a:t>
            </a:r>
            <a:r>
              <a:rPr lang="mk-MK" b="1" dirty="0" smtClean="0">
                <a:solidFill>
                  <a:srgbClr val="00B050"/>
                </a:solidFill>
              </a:rPr>
              <a:t>-</a:t>
            </a:r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endParaRPr lang="mk-MK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mk-MK" b="1" dirty="0" smtClean="0">
                <a:solidFill>
                  <a:srgbClr val="00B050"/>
                </a:solidFill>
              </a:rPr>
              <a:t>РЕЧЕ ПЧЕЛКАТА – </a:t>
            </a:r>
          </a:p>
          <a:p>
            <a:pPr>
              <a:buNone/>
            </a:pPr>
            <a:endParaRPr lang="mk-MK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,, </a:t>
            </a:r>
            <a:r>
              <a:rPr lang="mk-MK" b="1" dirty="0" smtClean="0">
                <a:solidFill>
                  <a:srgbClr val="00B050"/>
                </a:solidFill>
              </a:rPr>
              <a:t>ИМА МНОГУ ПОЛЕН</a:t>
            </a:r>
            <a:r>
              <a:rPr lang="en-US" b="1" dirty="0" smtClean="0">
                <a:solidFill>
                  <a:srgbClr val="00B050"/>
                </a:solidFill>
              </a:rPr>
              <a:t>’’.</a:t>
            </a:r>
            <a:endParaRPr lang="mk-MK" b="1" dirty="0">
              <a:solidFill>
                <a:srgbClr val="00B05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571868" y="1857364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Right Arrow 5"/>
          <p:cNvSpPr/>
          <p:nvPr/>
        </p:nvSpPr>
        <p:spPr>
          <a:xfrm>
            <a:off x="3428992" y="3286124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7" name="Right Arrow 6"/>
          <p:cNvSpPr/>
          <p:nvPr/>
        </p:nvSpPr>
        <p:spPr>
          <a:xfrm>
            <a:off x="3571868" y="4286256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184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Интерпункциски знаци кај директниот говор</vt:lpstr>
      <vt:lpstr>Да се потсетиме </vt:lpstr>
      <vt:lpstr>Согледај  </vt:lpstr>
      <vt:lpstr>Запомни </vt:lpstr>
      <vt:lpstr>Директен говор – прв начин</vt:lpstr>
      <vt:lpstr>Директен говор – втор начин</vt:lpstr>
      <vt:lpstr>Директен говор – трет начин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Интерпункциски знаци кај директниот говор</dc:title>
  <dc:creator>user</dc:creator>
  <cp:lastModifiedBy>user</cp:lastModifiedBy>
  <cp:revision>16</cp:revision>
  <dcterms:created xsi:type="dcterms:W3CDTF">2020-03-17T16:22:29Z</dcterms:created>
  <dcterms:modified xsi:type="dcterms:W3CDTF">2020-03-17T19:14:56Z</dcterms:modified>
</cp:coreProperties>
</file>