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83E294-57EE-47E7-A3ED-827DDEB84F5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64A7D1-F7BF-497E-B376-2404AB22A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E294-57EE-47E7-A3ED-827DDEB84F5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4A7D1-F7BF-497E-B376-2404AB22A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E294-57EE-47E7-A3ED-827DDEB84F5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4A7D1-F7BF-497E-B376-2404AB22A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E294-57EE-47E7-A3ED-827DDEB84F5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4A7D1-F7BF-497E-B376-2404AB22A5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E294-57EE-47E7-A3ED-827DDEB84F5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4A7D1-F7BF-497E-B376-2404AB22A5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E294-57EE-47E7-A3ED-827DDEB84F5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4A7D1-F7BF-497E-B376-2404AB22A5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E294-57EE-47E7-A3ED-827DDEB84F5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4A7D1-F7BF-497E-B376-2404AB22A5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E294-57EE-47E7-A3ED-827DDEB84F5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4A7D1-F7BF-497E-B376-2404AB22A5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E294-57EE-47E7-A3ED-827DDEB84F5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4A7D1-F7BF-497E-B376-2404AB22A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83E294-57EE-47E7-A3ED-827DDEB84F5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4A7D1-F7BF-497E-B376-2404AB22A5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83E294-57EE-47E7-A3ED-827DDEB84F5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64A7D1-F7BF-497E-B376-2404AB22A5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83E294-57EE-47E7-A3ED-827DDEB84F5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64A7D1-F7BF-497E-B376-2404AB22A5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1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mk-MK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БОЛЕСТИ НА УРИНАРЕН СИСТЕМ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АКУТНА БУБРЕЖНА ИНСУФИЦИЕНЦИЈА</a:t>
            </a:r>
          </a:p>
          <a:p>
            <a:pPr algn="ctr"/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АБИ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4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/>
          </a:bodyPr>
          <a:lstStyle/>
          <a:p>
            <a:r>
              <a:rPr lang="mk-MK" sz="2000" b="1" dirty="0" smtClean="0"/>
              <a:t>4 Стадиум на реконвалесценција </a:t>
            </a:r>
            <a:r>
              <a:rPr lang="mk-MK" sz="2000" dirty="0" smtClean="0"/>
              <a:t>– повлекување на сите пореметувања  на АБИ</a:t>
            </a:r>
          </a:p>
          <a:p>
            <a:endParaRPr lang="mk-MK" sz="2000" dirty="0" smtClean="0"/>
          </a:p>
          <a:p>
            <a:endParaRPr lang="mk-MK" sz="2000" dirty="0"/>
          </a:p>
          <a:p>
            <a:endParaRPr lang="mk-MK" sz="2000" dirty="0"/>
          </a:p>
          <a:p>
            <a:r>
              <a:rPr lang="mk-MK" sz="2000" b="1" dirty="0" smtClean="0"/>
              <a:t>Трае 4 – 6 месеци </a:t>
            </a:r>
          </a:p>
          <a:p>
            <a:pPr marL="109728" indent="0">
              <a:buNone/>
            </a:pPr>
            <a:r>
              <a:rPr lang="mk-MK" sz="2000" dirty="0"/>
              <a:t> </a:t>
            </a:r>
            <a:endParaRPr lang="mk-MK" sz="2000" dirty="0" smtClean="0"/>
          </a:p>
          <a:p>
            <a:pPr marL="109728" indent="0">
              <a:buNone/>
            </a:pPr>
            <a:endParaRPr lang="mk-MK" sz="2000" dirty="0"/>
          </a:p>
          <a:p>
            <a:pPr marL="109728" indent="0">
              <a:buNone/>
            </a:pPr>
            <a:endParaRPr lang="mk-MK" sz="2000" dirty="0" smtClean="0"/>
          </a:p>
          <a:p>
            <a:r>
              <a:rPr lang="mk-MK" sz="2000" b="1" dirty="0" smtClean="0"/>
              <a:t>Пациентите тгреба да се контролираат до 3 години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210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endParaRPr lang="mk-MK" dirty="0" smtClean="0"/>
          </a:p>
          <a:p>
            <a:pPr marL="342900" indent="-342900"/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Анамнеза</a:t>
            </a:r>
          </a:p>
          <a:p>
            <a:pPr marL="0" indent="0">
              <a:buNone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/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Лабраториски испитувања:</a:t>
            </a:r>
          </a:p>
          <a:p>
            <a:pPr marL="0" indent="0">
              <a:buNone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-во урина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леукоцити,еритроцити,цилиндри</a:t>
            </a:r>
          </a:p>
          <a:p>
            <a:pPr marL="0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 серум: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уреа, креатинин,калиум, фоафати,сулфати, мочна</a:t>
            </a:r>
          </a:p>
          <a:p>
            <a:pPr marL="0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киселина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k-MK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ДИЈАГНОЗА</a:t>
            </a:r>
            <a:endParaRPr lang="en-US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3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1.Лекување на основната болест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2.Конзервативна терапија:</a:t>
            </a:r>
          </a:p>
          <a:p>
            <a:pPr marL="109728" indent="0">
              <a:buNone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 определува внесот на течноста и електролити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хигиенодиететски режим</a:t>
            </a:r>
          </a:p>
          <a:p>
            <a:pPr marL="109728" indent="0">
              <a:buNone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медикаментозна терапија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mk-M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3.Хемодијализа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k-MK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ЛЕКУВАЊЕ</a:t>
            </a:r>
            <a:endParaRPr lang="en-US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Doma\Desktop\АБ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24" y="3581400"/>
            <a:ext cx="3135376" cy="29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3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1719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АБИ е клинични синдром на акутно откажување на бубрежната функција со нагли пад на гломеруларната филтрација и ретенција на азотни продукти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ДЕФИНИЦИЈА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4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a\Desktop\АБ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66" y="1488833"/>
            <a:ext cx="3047486" cy="46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ЕТИОЛОГИЈА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Doma\Desktop\АБИ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99" y="1524000"/>
            <a:ext cx="330777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8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mk-MK" sz="2000" dirty="0" smtClean="0"/>
          </a:p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1.Стадиум</a:t>
            </a:r>
          </a:p>
          <a:p>
            <a:pPr marL="109728" indent="0">
              <a:buNone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109728" indent="0">
              <a:buNone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Доминираат симптоми на заболувањето или состојбата што</a:t>
            </a:r>
          </a:p>
          <a:p>
            <a:pPr marL="109728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довела до АБИ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КЛИНИЧКА СЛИКА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Doma\Desktop\АБИ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484950" cy="26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4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Стадиум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стадиум на олигоанурија во кој настанува:</a:t>
            </a:r>
          </a:p>
          <a:p>
            <a:pPr marL="109728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109728" indent="0">
              <a:buNone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намалување на диурезата под 400 мл. за 24 часа</a:t>
            </a:r>
          </a:p>
          <a:p>
            <a:pPr marL="109728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- брз пораст на уреа и креатинин во крвта </a:t>
            </a:r>
          </a:p>
          <a:p>
            <a:pPr marL="109728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- уремиски синдром од различни органи:</a:t>
            </a:r>
          </a:p>
          <a:p>
            <a:endParaRPr lang="mk-MK" sz="2000" dirty="0" smtClean="0"/>
          </a:p>
          <a:p>
            <a:pPr marL="109728" indent="0">
              <a:buNone/>
            </a:pPr>
            <a:r>
              <a:rPr lang="mk-MK" sz="2000" dirty="0"/>
              <a:t> </a:t>
            </a:r>
            <a:r>
              <a:rPr lang="mk-MK" sz="2000" dirty="0" smtClean="0"/>
              <a:t>           </a:t>
            </a:r>
            <a:endParaRPr lang="mk-MK" sz="2000" dirty="0"/>
          </a:p>
        </p:txBody>
      </p:sp>
      <p:pic>
        <p:nvPicPr>
          <p:cNvPr id="1026" name="Picture 2" descr="C:\Users\Doma\Desktop\ABI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962400" cy="25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0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24" y="1575185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mk-MK" sz="2000" dirty="0" smtClean="0"/>
              <a:t>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КВС -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хипертензија,едеми,срцева инсуфициенција</a:t>
            </a:r>
          </a:p>
          <a:p>
            <a:pPr marL="109728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ГИТ - 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повраќање, проливи,гастроинтестинално крварење</a:t>
            </a:r>
          </a:p>
          <a:p>
            <a:pPr marL="109728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вкус  на амонијак во устата</a:t>
            </a:r>
          </a:p>
          <a:p>
            <a:pPr marL="109728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Хематолошки-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анемија, тромбоцитопенија,склоност кон</a:t>
            </a:r>
          </a:p>
          <a:p>
            <a:pPr marL="109728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крварење</a:t>
            </a:r>
          </a:p>
          <a:p>
            <a:pPr marL="109728" indent="0">
              <a:buNone/>
            </a:pP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ЦНС- 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пореметување на свеста , кома</a:t>
            </a:r>
          </a:p>
          <a:p>
            <a:pPr marL="109728" indent="0">
              <a:buNone/>
            </a:pPr>
            <a:r>
              <a:rPr lang="mk-MK" sz="2000" dirty="0" smtClean="0"/>
              <a:t>           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06" y="304800"/>
            <a:ext cx="8229600" cy="1143000"/>
          </a:xfrm>
        </p:spPr>
        <p:txBody>
          <a:bodyPr>
            <a:normAutofit/>
          </a:bodyPr>
          <a:lstStyle/>
          <a:p>
            <a:r>
              <a:rPr lang="mk-MK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-Уремиски </a:t>
            </a:r>
            <a:r>
              <a:rPr lang="mk-MK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синдром од различни органи:</a:t>
            </a:r>
            <a:r>
              <a:rPr lang="mk-MK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k-MK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effectLst/>
            </a:endParaRPr>
          </a:p>
        </p:txBody>
      </p:sp>
      <p:pic>
        <p:nvPicPr>
          <p:cNvPr id="2050" name="Picture 2" descr="C:\Users\Doma\Desktop\АБ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80866"/>
            <a:ext cx="3467006" cy="21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mk-MK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Олигоануричен стадиум трае 10 – 14 дена при што општата состојба е многу тешка</a:t>
            </a:r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Doma\Desktop\АБИ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81545"/>
            <a:ext cx="5594978" cy="49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9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562600"/>
          </a:xfrm>
        </p:spPr>
        <p:txBody>
          <a:bodyPr>
            <a:normAutofit/>
          </a:bodyPr>
          <a:lstStyle/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3.Стадиум на полиурија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 манифестира со :</a:t>
            </a:r>
          </a:p>
          <a:p>
            <a:pPr marL="109728" indent="0">
              <a:buNone/>
            </a:pPr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рана полиурија(со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пораст на диурезата ,со удвојување во тек на првата недела , пр.200...400...800...2000мл. </a:t>
            </a: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ден.) со што се намалуваат отоците </a:t>
            </a:r>
          </a:p>
          <a:p>
            <a:pPr marL="109728" indent="0">
              <a:buNone/>
            </a:pPr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касна полиурија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  со диуреза од 5 – 7литра, </a:t>
            </a: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 нормализирање на уреа и креатинин и подобрување на општата состојба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6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14" y="304801"/>
            <a:ext cx="8229600" cy="457200"/>
          </a:xfrm>
        </p:spPr>
        <p:txBody>
          <a:bodyPr>
            <a:normAutofit/>
          </a:bodyPr>
          <a:lstStyle/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Стадиум на полиурија трае 1 – 3 недели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Doma\Desktop\АБИ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5715000" cy="46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0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</TotalTime>
  <Words>291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БОЛЕСТИ НА УРИНАРЕН СИСТЕМ</vt:lpstr>
      <vt:lpstr>ДЕФИНИЦИЈА</vt:lpstr>
      <vt:lpstr>ЕТИОЛОГИЈА</vt:lpstr>
      <vt:lpstr>КЛИНИЧКА СЛИКА</vt:lpstr>
      <vt:lpstr>PowerPoint Presentation</vt:lpstr>
      <vt:lpstr>-Уремиски синдром од различни органи: </vt:lpstr>
      <vt:lpstr>Олигоануричен стадиум трае 10 – 14 дена при што општата состојба е многу тешка </vt:lpstr>
      <vt:lpstr>PowerPoint Presentation</vt:lpstr>
      <vt:lpstr>PowerPoint Presentation</vt:lpstr>
      <vt:lpstr>PowerPoint Presentation</vt:lpstr>
      <vt:lpstr>ДИЈАГНОЗА</vt:lpstr>
      <vt:lpstr>ЛЕКУВАЊЕ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БОЛЕСТИ НА УРИНАРЕН СИСТЕМ</dc:title>
  <dc:creator>Doma</dc:creator>
  <cp:lastModifiedBy>Doma</cp:lastModifiedBy>
  <cp:revision>18</cp:revision>
  <dcterms:created xsi:type="dcterms:W3CDTF">2020-03-20T09:03:45Z</dcterms:created>
  <dcterms:modified xsi:type="dcterms:W3CDTF">2020-03-20T17:49:50Z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