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2" r:id="rId5"/>
    <p:sldId id="263" r:id="rId6"/>
    <p:sldId id="264" r:id="rId7"/>
    <p:sldId id="259"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82" autoAdjust="0"/>
    <p:restoredTop sz="94660"/>
  </p:normalViewPr>
  <p:slideViewPr>
    <p:cSldViewPr snapToGrid="0">
      <p:cViewPr varScale="1">
        <p:scale>
          <a:sx n="85" d="100"/>
          <a:sy n="85"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779891"/>
          </a:xfrm>
        </p:spPr>
        <p:txBody>
          <a:bodyPr/>
          <a:lstStyle/>
          <a:p>
            <a:r>
              <a:rPr lang="mk-MK" sz="3600" dirty="0" smtClean="0"/>
              <a:t>ИНТЕРВЈУ</a:t>
            </a:r>
            <a:r>
              <a:rPr lang="mk-MK" dirty="0" smtClean="0"/>
              <a:t/>
            </a:r>
            <a:br>
              <a:rPr lang="mk-MK" dirty="0" smtClean="0"/>
            </a:br>
            <a:r>
              <a:rPr lang="mk-MK" dirty="0" smtClean="0"/>
              <a:t/>
            </a:r>
            <a:br>
              <a:rPr lang="mk-MK" dirty="0" smtClean="0"/>
            </a:br>
            <a:r>
              <a:rPr lang="mk-MK" sz="2000" dirty="0" smtClean="0"/>
              <a:t>Одделение – шесто</a:t>
            </a:r>
            <a:br>
              <a:rPr lang="mk-MK" sz="2000" dirty="0" smtClean="0"/>
            </a:br>
            <a:r>
              <a:rPr lang="mk-MK" sz="2000" dirty="0" smtClean="0"/>
              <a:t>Предметен наставник – Емилија Прчкова</a:t>
            </a:r>
            <a:endParaRPr lang="en-US" sz="2000" dirty="0"/>
          </a:p>
        </p:txBody>
      </p:sp>
      <p:pic>
        <p:nvPicPr>
          <p:cNvPr id="3" name="Picture 2"/>
          <p:cNvPicPr>
            <a:picLocks noChangeAspect="1"/>
          </p:cNvPicPr>
          <p:nvPr/>
        </p:nvPicPr>
        <p:blipFill>
          <a:blip r:embed="rId2"/>
          <a:stretch>
            <a:fillRect/>
          </a:stretch>
        </p:blipFill>
        <p:spPr>
          <a:xfrm>
            <a:off x="7500230" y="1411110"/>
            <a:ext cx="2144889" cy="2167467"/>
          </a:xfrm>
          <a:prstGeom prst="rect">
            <a:avLst/>
          </a:prstGeom>
        </p:spPr>
      </p:pic>
    </p:spTree>
    <p:extLst>
      <p:ext uri="{BB962C8B-B14F-4D97-AF65-F5344CB8AC3E}">
        <p14:creationId xmlns:p14="http://schemas.microsoft.com/office/powerpoint/2010/main" val="15930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113" y="1000653"/>
            <a:ext cx="9601196" cy="4903436"/>
          </a:xfrm>
        </p:spPr>
        <p:txBody>
          <a:bodyPr>
            <a:normAutofit/>
          </a:bodyPr>
          <a:lstStyle/>
          <a:p>
            <a:pPr algn="l"/>
            <a:r>
              <a:rPr lang="mk-MK" sz="3600" dirty="0" smtClean="0"/>
              <a:t>1. Прочитај го текстот на стр.125 и размисли за прашањата кои </a:t>
            </a:r>
            <a:r>
              <a:rPr lang="mk-MK" sz="3600" dirty="0" smtClean="0"/>
              <a:t>следуваат:</a:t>
            </a:r>
            <a:br>
              <a:rPr lang="mk-MK" sz="3600" dirty="0" smtClean="0"/>
            </a:br>
            <a:r>
              <a:rPr lang="mk-MK" sz="3600" dirty="0" smtClean="0"/>
              <a:t>- Со каква цел е направено интервјуто?</a:t>
            </a:r>
            <a:br>
              <a:rPr lang="mk-MK" sz="3600" dirty="0" smtClean="0"/>
            </a:br>
            <a:r>
              <a:rPr lang="mk-MK" sz="3600" dirty="0" smtClean="0"/>
              <a:t>- На каков начин се поставени прашањата?</a:t>
            </a:r>
            <a:br>
              <a:rPr lang="mk-MK" sz="3600" dirty="0" smtClean="0"/>
            </a:br>
            <a:r>
              <a:rPr lang="mk-MK" sz="3600" dirty="0" smtClean="0"/>
              <a:t>- Кои информации ги добиваме од одговорите?</a:t>
            </a:r>
            <a:br>
              <a:rPr lang="mk-MK" sz="3600" dirty="0" smtClean="0"/>
            </a:br>
            <a:r>
              <a:rPr lang="mk-MK" sz="3600" dirty="0" smtClean="0"/>
              <a:t/>
            </a:r>
            <a:br>
              <a:rPr lang="mk-MK" sz="3600" dirty="0" smtClean="0"/>
            </a:br>
            <a:r>
              <a:rPr lang="mk-MK" sz="3600" dirty="0" smtClean="0"/>
              <a:t/>
            </a:r>
            <a:br>
              <a:rPr lang="mk-MK" sz="3600" dirty="0" smtClean="0"/>
            </a:br>
            <a:endParaRPr lang="en-US" sz="3600" dirty="0"/>
          </a:p>
        </p:txBody>
      </p:sp>
      <p:pic>
        <p:nvPicPr>
          <p:cNvPr id="3" name="Picture 2"/>
          <p:cNvPicPr>
            <a:picLocks noChangeAspect="1"/>
          </p:cNvPicPr>
          <p:nvPr/>
        </p:nvPicPr>
        <p:blipFill>
          <a:blip r:embed="rId2"/>
          <a:stretch>
            <a:fillRect/>
          </a:stretch>
        </p:blipFill>
        <p:spPr>
          <a:xfrm>
            <a:off x="5480049" y="3996267"/>
            <a:ext cx="2478617" cy="1907822"/>
          </a:xfrm>
          <a:prstGeom prst="rect">
            <a:avLst/>
          </a:prstGeom>
        </p:spPr>
      </p:pic>
    </p:spTree>
    <p:extLst>
      <p:ext uri="{BB962C8B-B14F-4D97-AF65-F5344CB8AC3E}">
        <p14:creationId xmlns:p14="http://schemas.microsoft.com/office/powerpoint/2010/main" val="143291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794932"/>
            <a:ext cx="9601196" cy="4504267"/>
          </a:xfrm>
        </p:spPr>
        <p:txBody>
          <a:bodyPr>
            <a:normAutofit fontScale="90000"/>
          </a:bodyPr>
          <a:lstStyle/>
          <a:p>
            <a:r>
              <a:rPr lang="mk-MK" sz="3600" dirty="0" smtClean="0">
                <a:solidFill>
                  <a:schemeClr val="tx1"/>
                </a:solidFill>
              </a:rPr>
              <a:t>2. Запомни:</a:t>
            </a:r>
            <a:br>
              <a:rPr lang="mk-MK" sz="3600" dirty="0" smtClean="0">
                <a:solidFill>
                  <a:schemeClr val="tx1"/>
                </a:solidFill>
              </a:rPr>
            </a:br>
            <a:r>
              <a:rPr lang="mk-MK" sz="3600" dirty="0" smtClean="0">
                <a:solidFill>
                  <a:schemeClr val="tx1"/>
                </a:solidFill>
              </a:rPr>
              <a:t/>
            </a:r>
            <a:br>
              <a:rPr lang="mk-MK" sz="3600" dirty="0" smtClean="0">
                <a:solidFill>
                  <a:schemeClr val="tx1"/>
                </a:solidFill>
              </a:rPr>
            </a:br>
            <a:r>
              <a:rPr lang="mk-MK" sz="3600" dirty="0" smtClean="0">
                <a:solidFill>
                  <a:srgbClr val="FF0000"/>
                </a:solidFill>
              </a:rPr>
              <a:t>Интервјуто претставува вид  разговор меѓу две или повеќе личности, со цел да се добијат одговори на одредени прашања. Значи, преку интервјуто се добиваат одредени информации.</a:t>
            </a:r>
            <a:br>
              <a:rPr lang="mk-MK" sz="3600" dirty="0" smtClean="0">
                <a:solidFill>
                  <a:srgbClr val="FF0000"/>
                </a:solidFill>
              </a:rPr>
            </a:br>
            <a:r>
              <a:rPr lang="mk-MK" sz="3600" dirty="0" smtClean="0">
                <a:solidFill>
                  <a:schemeClr val="tx1"/>
                </a:solidFill>
              </a:rPr>
              <a:t>При правењето интервју со некоја личност, битно е да се направи избор на темите од кои ќе произлезат прашањата кои треба да се добро формулирани (да бидат јасни, да упатуваат на конкретен одговор итн.).</a:t>
            </a:r>
            <a:br>
              <a:rPr lang="mk-MK" sz="3600" dirty="0" smtClean="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28351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7644"/>
            <a:ext cx="9601196" cy="4921956"/>
          </a:xfrm>
        </p:spPr>
        <p:txBody>
          <a:bodyPr>
            <a:normAutofit fontScale="90000"/>
          </a:bodyPr>
          <a:lstStyle/>
          <a:p>
            <a:pPr algn="l"/>
            <a:r>
              <a:rPr lang="mk-MK" sz="3200" b="1" dirty="0" smtClean="0"/>
              <a:t>                               Пример за интервју</a:t>
            </a:r>
            <a:br>
              <a:rPr lang="mk-MK" sz="3200" b="1" dirty="0" smtClean="0"/>
            </a:br>
            <a:r>
              <a:rPr lang="mk-MK" sz="3200" b="1" dirty="0" smtClean="0"/>
              <a:t>             </a:t>
            </a:r>
            <a:r>
              <a:rPr lang="mk-MK" sz="3200" dirty="0" smtClean="0"/>
              <a:t>(Извадок од интервју со познатата ракометарка </a:t>
            </a:r>
            <a:br>
              <a:rPr lang="mk-MK" sz="3200" dirty="0" smtClean="0"/>
            </a:br>
            <a:r>
              <a:rPr lang="mk-MK" sz="3200" dirty="0"/>
              <a:t> </a:t>
            </a:r>
            <a:r>
              <a:rPr lang="mk-MK" sz="3200" dirty="0" smtClean="0"/>
              <a:t>                                 Индира Кастратовиќ.)</a:t>
            </a:r>
            <a:br>
              <a:rPr lang="mk-MK" sz="3200" dirty="0" smtClean="0"/>
            </a:br>
            <a:r>
              <a:rPr lang="mk-MK" sz="3200" dirty="0" smtClean="0"/>
              <a:t>	</a:t>
            </a:r>
            <a:r>
              <a:rPr lang="mk-MK" sz="2700" b="1" dirty="0" smtClean="0"/>
              <a:t>К</a:t>
            </a:r>
            <a:r>
              <a:rPr lang="ru-RU" sz="2700" b="1" dirty="0" smtClean="0"/>
              <a:t>ога </a:t>
            </a:r>
            <a:r>
              <a:rPr lang="ru-RU" sz="2700" b="1" dirty="0"/>
              <a:t>се споменува Вашето </a:t>
            </a:r>
            <a:r>
              <a:rPr lang="ru-RU" sz="2700" b="1" dirty="0" smtClean="0"/>
              <a:t>име, </a:t>
            </a:r>
            <a:r>
              <a:rPr lang="ru-RU" sz="2700" b="1" dirty="0"/>
              <a:t>секогаш Ве поврзуваме со ракометот. Што значи да се биде синоним за спорт кој е најактуелен во </a:t>
            </a:r>
            <a:r>
              <a:rPr lang="ru-RU" sz="2700" b="1" dirty="0" smtClean="0"/>
              <a:t>државава?</a:t>
            </a:r>
            <a:br>
              <a:rPr lang="ru-RU" sz="2700" b="1" dirty="0" smtClean="0"/>
            </a:br>
            <a:r>
              <a:rPr lang="ru-RU" sz="2700" b="1" dirty="0" smtClean="0"/>
              <a:t>	</a:t>
            </a:r>
            <a:r>
              <a:rPr lang="ru-RU" sz="2700" dirty="0" smtClean="0"/>
              <a:t>Долги </a:t>
            </a:r>
            <a:r>
              <a:rPr lang="ru-RU" sz="2700" dirty="0"/>
              <a:t>години ме гледаат како легенда во македонски женски ракомет, а јас не се чувствувам така, јас пред </a:t>
            </a:r>
            <a:r>
              <a:rPr lang="ru-RU" sz="2700" dirty="0" smtClean="0"/>
              <a:t>с</a:t>
            </a:r>
            <a:r>
              <a:rPr lang="en-US" sz="2700" dirty="0" smtClean="0"/>
              <a:t>è</a:t>
            </a:r>
            <a:r>
              <a:rPr lang="ru-RU" sz="2700" dirty="0" smtClean="0"/>
              <a:t> </a:t>
            </a:r>
            <a:r>
              <a:rPr lang="ru-RU" sz="2700" dirty="0"/>
              <a:t>сум жена која ја работела својата работа најдобро што </a:t>
            </a:r>
            <a:r>
              <a:rPr lang="ru-RU" sz="2700" dirty="0" smtClean="0"/>
              <a:t>знае. Така </a:t>
            </a:r>
            <a:r>
              <a:rPr lang="ru-RU" sz="2700" dirty="0"/>
              <a:t>секогаш и ги сфаќам работите. Ова е само моја работа, ракометот е она што најдобро го знам и мислам дека сум дала максимум. </a:t>
            </a:r>
            <a:endParaRPr lang="en-US" sz="2700" dirty="0"/>
          </a:p>
        </p:txBody>
      </p:sp>
    </p:spTree>
    <p:extLst>
      <p:ext uri="{BB962C8B-B14F-4D97-AF65-F5344CB8AC3E}">
        <p14:creationId xmlns:p14="http://schemas.microsoft.com/office/powerpoint/2010/main" val="230427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2179"/>
            <a:ext cx="9601196" cy="5283200"/>
          </a:xfrm>
        </p:spPr>
        <p:txBody>
          <a:bodyPr>
            <a:noAutofit/>
          </a:bodyPr>
          <a:lstStyle/>
          <a:p>
            <a:pPr algn="l"/>
            <a:r>
              <a:rPr lang="ru-RU" sz="2800" b="1" dirty="0" smtClean="0"/>
              <a:t>	</a:t>
            </a:r>
            <a:r>
              <a:rPr lang="ru-RU" sz="2400" b="1" dirty="0" smtClean="0"/>
              <a:t>А </a:t>
            </a:r>
            <a:r>
              <a:rPr lang="ru-RU" sz="2400" b="1" dirty="0"/>
              <a:t>констатацијата дека е сепак ова најактуелниот спорт во државава?</a:t>
            </a:r>
            <a:br>
              <a:rPr lang="ru-RU" sz="2400" b="1" dirty="0"/>
            </a:br>
            <a:r>
              <a:rPr lang="ru-RU" sz="2400" dirty="0"/>
              <a:t>	</a:t>
            </a:r>
            <a:r>
              <a:rPr lang="ru-RU" sz="2400" dirty="0" smtClean="0"/>
              <a:t>Отсекогаш</a:t>
            </a:r>
            <a:r>
              <a:rPr lang="ru-RU" sz="2400" dirty="0"/>
              <a:t>, откога сум јас дојдена </a:t>
            </a:r>
            <a:r>
              <a:rPr lang="ru-RU" sz="2400" dirty="0" smtClean="0"/>
              <a:t>овде, </a:t>
            </a:r>
            <a:r>
              <a:rPr lang="ru-RU" sz="2400" dirty="0"/>
              <a:t>ракометот беше и е спорт број 1. Во еден период беше женскиот, сега е малку повеќе машкиот, ама секогаш ракометот е спортот којшто е </a:t>
            </a:r>
            <a:r>
              <a:rPr lang="ru-RU" sz="2400" dirty="0" smtClean="0"/>
              <a:t>зачудувачки. </a:t>
            </a:r>
            <a:r>
              <a:rPr lang="ru-RU" sz="2400" dirty="0"/>
              <a:t>Се надевам дека многу долго ќе остане </a:t>
            </a:r>
            <a:r>
              <a:rPr lang="ru-RU" sz="2400" dirty="0" smtClean="0"/>
              <a:t>спорт </a:t>
            </a:r>
            <a:r>
              <a:rPr lang="ru-RU" sz="2400" dirty="0"/>
              <a:t>број 1</a:t>
            </a:r>
            <a:r>
              <a:rPr lang="ru-RU" sz="2400" dirty="0" smtClean="0"/>
              <a:t>.</a:t>
            </a:r>
            <a:br>
              <a:rPr lang="ru-RU" sz="2400" dirty="0" smtClean="0"/>
            </a:br>
            <a:r>
              <a:rPr lang="ru-RU" sz="2400" dirty="0" smtClean="0"/>
              <a:t>	</a:t>
            </a:r>
            <a:r>
              <a:rPr lang="ru-RU" sz="2400" b="1" dirty="0" smtClean="0"/>
              <a:t>Кои </a:t>
            </a:r>
            <a:r>
              <a:rPr lang="ru-RU" sz="2400" b="1" dirty="0"/>
              <a:t>беа посреќни времиња за ракометот, тогаш кога бевте играч или денес кога сте тренер?</a:t>
            </a:r>
            <a:r>
              <a:rPr lang="ru-RU" sz="2400" b="1" dirty="0" smtClean="0"/>
              <a:t/>
            </a:r>
            <a:br>
              <a:rPr lang="ru-RU" sz="2400" b="1" dirty="0" smtClean="0"/>
            </a:br>
            <a:r>
              <a:rPr lang="ru-RU" sz="2400" b="1" dirty="0" smtClean="0"/>
              <a:t>	</a:t>
            </a:r>
            <a:r>
              <a:rPr lang="ru-RU" sz="2400" dirty="0" smtClean="0"/>
              <a:t>Па, </a:t>
            </a:r>
            <a:r>
              <a:rPr lang="ru-RU" sz="2400" dirty="0"/>
              <a:t>добро, и двете времиња се различни, не можам да кажам кое е подобро, во секое време има некои убави и некои лоши работи, тоа е </a:t>
            </a:r>
            <a:r>
              <a:rPr lang="ru-RU" sz="2400" dirty="0" smtClean="0"/>
              <a:t>нормално. Ова </a:t>
            </a:r>
            <a:r>
              <a:rPr lang="ru-RU" sz="2400" dirty="0"/>
              <a:t>време е убаво затоа што имаме спортски сали како што е „Јане Сандански“. Оваа сала има добри европски услови. Ние, кога трениравме во „Кале“ беше многу ладно, ракометот тогаш беше можеби малку поинаков од сега, но </a:t>
            </a:r>
            <a:r>
              <a:rPr lang="ru-RU" sz="2400" dirty="0" smtClean="0"/>
              <a:t>с</a:t>
            </a:r>
            <a:r>
              <a:rPr lang="en-US" sz="2400" dirty="0" smtClean="0"/>
              <a:t>è</a:t>
            </a:r>
            <a:r>
              <a:rPr lang="ru-RU" sz="2400" dirty="0" smtClean="0"/>
              <a:t> </a:t>
            </a:r>
            <a:r>
              <a:rPr lang="ru-RU" sz="2400" dirty="0"/>
              <a:t>на </a:t>
            </a:r>
            <a:r>
              <a:rPr lang="ru-RU" sz="2400" dirty="0" smtClean="0"/>
              <a:t>с</a:t>
            </a:r>
            <a:r>
              <a:rPr lang="en-US" sz="2400" dirty="0" smtClean="0"/>
              <a:t>è</a:t>
            </a:r>
            <a:r>
              <a:rPr lang="ru-RU" sz="2400" dirty="0" smtClean="0"/>
              <a:t> </a:t>
            </a:r>
            <a:r>
              <a:rPr lang="ru-RU" sz="2400" dirty="0"/>
              <a:t>беше мојата љубов, мојот живот.</a:t>
            </a:r>
            <a:endParaRPr lang="en-US" sz="2400" b="1" dirty="0"/>
          </a:p>
        </p:txBody>
      </p:sp>
    </p:spTree>
    <p:extLst>
      <p:ext uri="{BB962C8B-B14F-4D97-AF65-F5344CB8AC3E}">
        <p14:creationId xmlns:p14="http://schemas.microsoft.com/office/powerpoint/2010/main" val="408659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9600"/>
            <a:ext cx="9601196" cy="5418667"/>
          </a:xfrm>
        </p:spPr>
        <p:txBody>
          <a:bodyPr>
            <a:normAutofit fontScale="90000"/>
          </a:bodyPr>
          <a:lstStyle/>
          <a:p>
            <a:pPr algn="l"/>
            <a:r>
              <a:rPr lang="ru-RU" sz="2400" b="1" dirty="0" smtClean="0"/>
              <a:t>	Колку </a:t>
            </a:r>
            <a:r>
              <a:rPr lang="ru-RU" sz="2400" b="1" dirty="0"/>
              <a:t>е важно за еден спортист да има поддршка?</a:t>
            </a:r>
            <a:br>
              <a:rPr lang="ru-RU" sz="2400" b="1" dirty="0"/>
            </a:br>
            <a:r>
              <a:rPr lang="ru-RU" sz="2400" b="1" dirty="0"/>
              <a:t>	</a:t>
            </a:r>
            <a:r>
              <a:rPr lang="ru-RU" sz="2400" dirty="0" smtClean="0"/>
              <a:t>Јас </a:t>
            </a:r>
            <a:r>
              <a:rPr lang="ru-RU" sz="2400" dirty="0"/>
              <a:t>мислам дека е тоа најбитно. Јас секогаш кога доаѓам дома од </a:t>
            </a:r>
            <a:r>
              <a:rPr lang="ru-RU" sz="2400" dirty="0" smtClean="0"/>
              <a:t>тренинзи, </a:t>
            </a:r>
            <a:r>
              <a:rPr lang="ru-RU" sz="2400" dirty="0"/>
              <a:t>знам </a:t>
            </a:r>
            <a:r>
              <a:rPr lang="ru-RU" sz="2400" dirty="0" smtClean="0"/>
              <a:t>дека дома </a:t>
            </a:r>
            <a:r>
              <a:rPr lang="ru-RU" sz="2400" dirty="0"/>
              <a:t>имам фамилија, дека имам нешто свое, свое катче каде можам и ако ми е </a:t>
            </a:r>
            <a:r>
              <a:rPr lang="ru-RU" sz="2400" dirty="0" smtClean="0"/>
              <a:t>тешко, </a:t>
            </a:r>
            <a:r>
              <a:rPr lang="ru-RU" sz="2400" dirty="0"/>
              <a:t>да се </a:t>
            </a:r>
            <a:r>
              <a:rPr lang="ru-RU" sz="2400" dirty="0" smtClean="0"/>
              <a:t>исплачам, </a:t>
            </a:r>
            <a:r>
              <a:rPr lang="ru-RU" sz="2400" dirty="0"/>
              <a:t>и ако ми е </a:t>
            </a:r>
            <a:r>
              <a:rPr lang="ru-RU" sz="2400" dirty="0" smtClean="0"/>
              <a:t>супер, </a:t>
            </a:r>
            <a:r>
              <a:rPr lang="ru-RU" sz="2400" dirty="0"/>
              <a:t>да </a:t>
            </a:r>
            <a:r>
              <a:rPr lang="ru-RU" sz="2400" dirty="0" smtClean="0"/>
              <a:t>прославам. </a:t>
            </a:r>
            <a:r>
              <a:rPr lang="ru-RU" sz="2400" dirty="0"/>
              <a:t>Луѓето, не само во </a:t>
            </a:r>
            <a:r>
              <a:rPr lang="ru-RU" sz="2400" dirty="0" smtClean="0"/>
              <a:t>оваа, </a:t>
            </a:r>
            <a:r>
              <a:rPr lang="ru-RU" sz="2400" dirty="0"/>
              <a:t>туку во секоја професија, кога имаат </a:t>
            </a:r>
            <a:r>
              <a:rPr lang="ru-RU" sz="2400" dirty="0" smtClean="0"/>
              <a:t>поддршка, </a:t>
            </a:r>
            <a:r>
              <a:rPr lang="ru-RU" sz="2400" dirty="0"/>
              <a:t>го имаат најголемото богатство</a:t>
            </a:r>
            <a:r>
              <a:rPr lang="ru-RU" sz="2400" dirty="0" smtClean="0"/>
              <a:t>.</a:t>
            </a:r>
            <a:br>
              <a:rPr lang="ru-RU" sz="2400" dirty="0" smtClean="0"/>
            </a:br>
            <a:r>
              <a:rPr lang="ru-RU" sz="2400" dirty="0" smtClean="0"/>
              <a:t>	Ј</a:t>
            </a:r>
            <a:r>
              <a:rPr lang="ru-RU" sz="2400" b="1" dirty="0" smtClean="0"/>
              <a:t>а имате Вашата ќерка Сара, една прекрасна „обврска“. Дали и Сара ќе тргне по патеките на мама и тато?</a:t>
            </a:r>
            <a:br>
              <a:rPr lang="ru-RU" sz="2400" b="1" dirty="0" smtClean="0"/>
            </a:br>
            <a:r>
              <a:rPr lang="ru-RU" sz="2400" b="1" dirty="0" smtClean="0"/>
              <a:t>	</a:t>
            </a:r>
            <a:r>
              <a:rPr lang="ru-RU" sz="2700" dirty="0" smtClean="0"/>
              <a:t>Не</a:t>
            </a:r>
            <a:r>
              <a:rPr lang="ru-RU" sz="2700" dirty="0"/>
              <a:t>, никако со спорт. Сара од почеток почна со балет, сега е со хип-хоп, така што ракометот во ниеден момент не ја интересира. Можеби сум и среќна поради тоа, </a:t>
            </a:r>
            <a:r>
              <a:rPr lang="ru-RU" sz="2700" dirty="0" smtClean="0"/>
              <a:t>но </a:t>
            </a:r>
            <a:r>
              <a:rPr lang="ru-RU" sz="2700" dirty="0"/>
              <a:t>што и да </a:t>
            </a:r>
            <a:r>
              <a:rPr lang="ru-RU" sz="2700" dirty="0" smtClean="0"/>
              <a:t>одбере, </a:t>
            </a:r>
            <a:r>
              <a:rPr lang="ru-RU" sz="2700" dirty="0"/>
              <a:t>ќе бидам таа која ќе ја насочува да оди по добри патеки. Не сакаше ракомет, можеби и поради таа причина што јас бев многу отсутна, имав повреди и </a:t>
            </a:r>
            <a:r>
              <a:rPr lang="ru-RU" sz="2700" dirty="0" smtClean="0"/>
              <a:t>операции. Можеби поради тоа што го гледаше кога беше мала. Не </a:t>
            </a:r>
            <a:r>
              <a:rPr lang="ru-RU" sz="2700" dirty="0"/>
              <a:t>се оптеретувам, не сака </a:t>
            </a:r>
            <a:r>
              <a:rPr lang="ru-RU" sz="2700" dirty="0" smtClean="0"/>
              <a:t>– не мора...</a:t>
            </a:r>
            <a:endParaRPr lang="en-US" sz="2400" dirty="0"/>
          </a:p>
        </p:txBody>
      </p:sp>
    </p:spTree>
    <p:extLst>
      <p:ext uri="{BB962C8B-B14F-4D97-AF65-F5344CB8AC3E}">
        <p14:creationId xmlns:p14="http://schemas.microsoft.com/office/powerpoint/2010/main" val="196820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921957"/>
          </a:xfrm>
        </p:spPr>
        <p:txBody>
          <a:bodyPr>
            <a:normAutofit/>
          </a:bodyPr>
          <a:lstStyle/>
          <a:p>
            <a:r>
              <a:rPr lang="mk-MK" sz="3200" dirty="0" smtClean="0"/>
              <a:t>3. Задача: Напиши интервју со замислено суштество од друга планета (според сопствена фантазија).</a:t>
            </a:r>
            <a:br>
              <a:rPr lang="mk-MK" sz="3200" dirty="0" smtClean="0"/>
            </a:br>
            <a:r>
              <a:rPr lang="mk-MK" sz="3200" dirty="0" smtClean="0"/>
              <a:t/>
            </a:r>
            <a:br>
              <a:rPr lang="mk-MK" sz="3200" dirty="0" smtClean="0"/>
            </a:br>
            <a:r>
              <a:rPr lang="mk-MK" sz="3200" dirty="0" smtClean="0"/>
              <a:t>Можни прашања:</a:t>
            </a:r>
            <a:r>
              <a:rPr lang="mk-MK" sz="3200" dirty="0"/>
              <a:t/>
            </a:r>
            <a:br>
              <a:rPr lang="mk-MK" sz="3200" dirty="0"/>
            </a:br>
            <a:r>
              <a:rPr lang="mk-MK" sz="3200" dirty="0" smtClean="0"/>
              <a:t/>
            </a:r>
            <a:br>
              <a:rPr lang="mk-MK" sz="3200" dirty="0" smtClean="0"/>
            </a:br>
            <a:r>
              <a:rPr lang="mk-MK" sz="3200" dirty="0"/>
              <a:t/>
            </a:r>
            <a:br>
              <a:rPr lang="mk-MK" sz="3200" dirty="0"/>
            </a:br>
            <a:r>
              <a:rPr lang="mk-MK" sz="3200" dirty="0" smtClean="0"/>
              <a:t/>
            </a:r>
            <a:br>
              <a:rPr lang="mk-MK" sz="3200" dirty="0" smtClean="0"/>
            </a:br>
            <a:r>
              <a:rPr lang="mk-MK" sz="3200" dirty="0"/>
              <a:t/>
            </a:r>
            <a:br>
              <a:rPr lang="mk-MK" sz="3200" dirty="0"/>
            </a:br>
            <a:r>
              <a:rPr lang="mk-MK" sz="3200" dirty="0" smtClean="0"/>
              <a:t/>
            </a:r>
            <a:br>
              <a:rPr lang="mk-MK" sz="3200" dirty="0" smtClean="0"/>
            </a:br>
            <a:endParaRPr lang="en-US" sz="2800" dirty="0"/>
          </a:p>
        </p:txBody>
      </p:sp>
      <p:cxnSp>
        <p:nvCxnSpPr>
          <p:cNvPr id="15" name="Straight Connector 14"/>
          <p:cNvCxnSpPr/>
          <p:nvPr/>
        </p:nvCxnSpPr>
        <p:spPr>
          <a:xfrm>
            <a:off x="2878667" y="6310489"/>
            <a:ext cx="3691466" cy="9031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780509538"/>
              </p:ext>
            </p:extLst>
          </p:nvPr>
        </p:nvGraphicFramePr>
        <p:xfrm>
          <a:off x="3739661" y="3821723"/>
          <a:ext cx="4996718" cy="1395046"/>
        </p:xfrm>
        <a:graphic>
          <a:graphicData uri="http://schemas.openxmlformats.org/drawingml/2006/table">
            <a:tbl>
              <a:tblPr firstRow="1" firstCol="1" bandRow="1"/>
              <a:tblGrid>
                <a:gridCol w="2498359">
                  <a:extLst>
                    <a:ext uri="{9D8B030D-6E8A-4147-A177-3AD203B41FA5}">
                      <a16:colId xmlns:a16="http://schemas.microsoft.com/office/drawing/2014/main" val="2352977578"/>
                    </a:ext>
                  </a:extLst>
                </a:gridCol>
                <a:gridCol w="2498359">
                  <a:extLst>
                    <a:ext uri="{9D8B030D-6E8A-4147-A177-3AD203B41FA5}">
                      <a16:colId xmlns:a16="http://schemas.microsoft.com/office/drawing/2014/main" val="268175893"/>
                    </a:ext>
                  </a:extLst>
                </a:gridCol>
              </a:tblGrid>
              <a:tr h="1395046">
                <a:tc>
                  <a:txBody>
                    <a:bodyPr/>
                    <a:lstStyle/>
                    <a:p>
                      <a:pPr algn="ctr">
                        <a:lnSpc>
                          <a:spcPct val="115000"/>
                        </a:lnSpc>
                        <a:spcAft>
                          <a:spcPts val="0"/>
                        </a:spcAft>
                      </a:pPr>
                      <a:r>
                        <a:rPr lang="mk-MK" sz="1800" dirty="0" smtClean="0">
                          <a:effectLst/>
                          <a:latin typeface="Arial" panose="020B0604020202020204" pitchFamily="34" charset="0"/>
                          <a:ea typeface="Calibri" panose="020F0502020204030204" pitchFamily="34" charset="0"/>
                          <a:cs typeface="Times New Roman" panose="02020603050405020304" pitchFamily="18" charset="0"/>
                        </a:rPr>
                        <a:t>Како изгледа твојот дом?</a:t>
                      </a:r>
                    </a:p>
                    <a:p>
                      <a:pPr algn="ctr">
                        <a:lnSpc>
                          <a:spcPct val="115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mk-MK" sz="1800" dirty="0" smtClean="0">
                          <a:effectLst/>
                          <a:latin typeface="Arial" panose="020B0604020202020204" pitchFamily="34" charset="0"/>
                          <a:ea typeface="Calibri" panose="020F0502020204030204" pitchFamily="34" charset="0"/>
                          <a:cs typeface="Times New Roman" panose="02020603050405020304" pitchFamily="18" charset="0"/>
                        </a:rPr>
                        <a:t>Што правиш во своето слободно време?</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33757"/>
                  </a:ext>
                </a:extLst>
              </a:tr>
            </a:tbl>
          </a:graphicData>
        </a:graphic>
      </p:graphicFrame>
      <p:sp>
        <p:nvSpPr>
          <p:cNvPr id="29" name="Rectangle 2"/>
          <p:cNvSpPr>
            <a:spLocks noChangeArrowheads="1"/>
          </p:cNvSpPr>
          <p:nvPr/>
        </p:nvSpPr>
        <p:spPr bwMode="auto">
          <a:xfrm>
            <a:off x="3127375" y="3248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6427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809625"/>
            <a:ext cx="3599744" cy="2035175"/>
          </a:xfrm>
          <a:prstGeom prst="rect">
            <a:avLst/>
          </a:prstGeom>
        </p:spPr>
      </p:pic>
      <p:pic>
        <p:nvPicPr>
          <p:cNvPr id="3" name="Picture 2"/>
          <p:cNvPicPr>
            <a:picLocks noChangeAspect="1"/>
          </p:cNvPicPr>
          <p:nvPr/>
        </p:nvPicPr>
        <p:blipFill>
          <a:blip r:embed="rId3"/>
          <a:stretch>
            <a:fillRect/>
          </a:stretch>
        </p:blipFill>
        <p:spPr>
          <a:xfrm>
            <a:off x="6452227" y="809625"/>
            <a:ext cx="3978705" cy="2159353"/>
          </a:xfrm>
          <a:prstGeom prst="rect">
            <a:avLst/>
          </a:prstGeom>
        </p:spPr>
      </p:pic>
      <p:pic>
        <p:nvPicPr>
          <p:cNvPr id="4" name="Picture 3"/>
          <p:cNvPicPr>
            <a:picLocks noChangeAspect="1"/>
          </p:cNvPicPr>
          <p:nvPr/>
        </p:nvPicPr>
        <p:blipFill>
          <a:blip r:embed="rId4"/>
          <a:stretch>
            <a:fillRect/>
          </a:stretch>
        </p:blipFill>
        <p:spPr>
          <a:xfrm>
            <a:off x="4667249" y="3510844"/>
            <a:ext cx="3494618" cy="2178755"/>
          </a:xfrm>
          <a:prstGeom prst="rect">
            <a:avLst/>
          </a:prstGeom>
        </p:spPr>
      </p:pic>
    </p:spTree>
    <p:extLst>
      <p:ext uri="{BB962C8B-B14F-4D97-AF65-F5344CB8AC3E}">
        <p14:creationId xmlns:p14="http://schemas.microsoft.com/office/powerpoint/2010/main" val="32474075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119</TotalTime>
  <Words>52</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ИНТЕРВЈУ  Одделение – шесто Предметен наставник – Емилија Прчкова</vt:lpstr>
      <vt:lpstr>1. Прочитај го текстот на стр.125 и размисли за прашањата кои следуваат: - Со каква цел е направено интервјуто? - На каков начин се поставени прашањата? - Кои информации ги добиваме од одговорите?   </vt:lpstr>
      <vt:lpstr>2. Запомни:  Интервјуто претставува вид  разговор меѓу две или повеќе личности, со цел да се добијат одговори на одредени прашања. Значи, преку интервјуто се добиваат одредени информации. При правењето интервју со некоја личност, битно е да се направи избор на темите од кои ќе произлезат прашањата кои треба да се добро формулирани (да бидат јасни, да упатуваат на конкретен одговор итн.). </vt:lpstr>
      <vt:lpstr>                               Пример за интервју              (Извадок од интервју со познатата ракометарка                                    Индира Кастратовиќ.)  Кога се споменува Вашето име, секогаш Ве поврзуваме со ракометот. Што значи да се биде синоним за спорт кој е најактуелен во државава?  Долги години ме гледаат како легенда во македонски женски ракомет, а јас не се чувствувам така, јас пред сè сум жена која ја работела својата работа најдобро што знае. Така секогаш и ги сфаќам работите. Ова е само моја работа, ракометот е она што најдобро го знам и мислам дека сум дала максимум. </vt:lpstr>
      <vt:lpstr> А констатацијата дека е сепак ова најактуелниот спорт во државава?  Отсекогаш, откога сум јас дојдена овде, ракометот беше и е спорт број 1. Во еден период беше женскиот, сега е малку повеќе машкиот, ама секогаш ракометот е спортот којшто е зачудувачки. Се надевам дека многу долго ќе остане спорт број 1.  Кои беа посреќни времиња за ракометот, тогаш кога бевте играч или денес кога сте тренер?  Па, добро, и двете времиња се различни, не можам да кажам кое е подобро, во секое време има некои убави и некои лоши работи, тоа е нормално. Ова време е убаво затоа што имаме спортски сали како што е „Јане Сандански“. Оваа сала има добри европски услови. Ние, кога трениравме во „Кале“ беше многу ладно, ракометот тогаш беше можеби малку поинаков од сега, но сè на сè беше мојата љубов, мојот живот.</vt:lpstr>
      <vt:lpstr> Колку е важно за еден спортист да има поддршка?  Јас мислам дека е тоа најбитно. Јас секогаш кога доаѓам дома од тренинзи, знам дека дома имам фамилија, дека имам нешто свое, свое катче каде можам и ако ми е тешко, да се исплачам, и ако ми е супер, да прославам. Луѓето, не само во оваа, туку во секоја професија, кога имаат поддршка, го имаат најголемото богатство.  Ја имате Вашата ќерка Сара, една прекрасна „обврска“. Дали и Сара ќе тргне по патеките на мама и тато?  Не, никако со спорт. Сара од почеток почна со балет, сега е со хип-хоп, така што ракометот во ниеден момент не ја интересира. Можеби сум и среќна поради тоа, но што и да одбере, ќе бидам таа која ќе ја насочува да оди по добри патеки. Не сакаше ракомет, можеби и поради таа причина што јас бев многу отсутна, имав повреди и операции. Можеби поради тоа што го гледаше кога беше мала. Не се оптеретувам, не сака – не мора...</vt:lpstr>
      <vt:lpstr>3. Задача: Напиши интервју со замислено суштество од друга планета (според сопствена фантазија).  Можни прашања: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ФИЛМСКА ИДЕЈА И СИНОПСИС  (стр.109-110)</dc:title>
  <dc:creator>user</dc:creator>
  <cp:lastModifiedBy>user</cp:lastModifiedBy>
  <cp:revision>17</cp:revision>
  <dcterms:created xsi:type="dcterms:W3CDTF">2020-03-21T20:44:31Z</dcterms:created>
  <dcterms:modified xsi:type="dcterms:W3CDTF">2020-03-24T13:26:12Z</dcterms:modified>
</cp:coreProperties>
</file>