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6B8DB6-8F97-4073-AC5E-741AB4B0F1A1}" type="datetimeFigureOut">
              <a:rPr lang="en-US" smtClean="0"/>
              <a:pPr/>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2BCF33-6DB8-44C7-B004-D35BADE279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mk-MK" smtClean="0"/>
              <a:t>цитеа</a:t>
            </a:r>
            <a:endParaRPr lang="en-US"/>
          </a:p>
        </p:txBody>
      </p:sp>
      <p:sp>
        <p:nvSpPr>
          <p:cNvPr id="4" name="Slide Number Placeholder 3"/>
          <p:cNvSpPr>
            <a:spLocks noGrp="1"/>
          </p:cNvSpPr>
          <p:nvPr>
            <p:ph type="sldNum" sz="quarter" idx="10"/>
          </p:nvPr>
        </p:nvSpPr>
        <p:spPr/>
        <p:txBody>
          <a:bodyPr/>
          <a:lstStyle/>
          <a:p>
            <a:fld id="{562BCF33-6DB8-44C7-B004-D35BADE279A9}"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157164E-7212-464F-B9B8-4B8DEDD605AC}" type="datetimeFigureOut">
              <a:rPr lang="en-US" smtClean="0"/>
              <a:pPr/>
              <a:t>3/17/2020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09D2D3E-3135-438A-994F-327E7BDA9CA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57164E-7212-464F-B9B8-4B8DEDD605A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D2D3E-3135-438A-994F-327E7BDA9C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57164E-7212-464F-B9B8-4B8DEDD605A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D2D3E-3135-438A-994F-327E7BDA9C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157164E-7212-464F-B9B8-4B8DEDD605AC}"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D2D3E-3135-438A-994F-327E7BDA9CA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57164E-7212-464F-B9B8-4B8DEDD605AC}" type="datetimeFigureOut">
              <a:rPr lang="en-US" smtClean="0"/>
              <a:pPr/>
              <a:t>3/17/2020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09D2D3E-3135-438A-994F-327E7BDA9CA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57164E-7212-464F-B9B8-4B8DEDD605AC}"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D2D3E-3135-438A-994F-327E7BDA9CA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157164E-7212-464F-B9B8-4B8DEDD605AC}"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D2D3E-3135-438A-994F-327E7BDA9CA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57164E-7212-464F-B9B8-4B8DEDD605AC}"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D2D3E-3135-438A-994F-327E7BDA9C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7164E-7212-464F-B9B8-4B8DEDD605AC}"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D2D3E-3135-438A-994F-327E7BDA9C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57164E-7212-464F-B9B8-4B8DEDD605AC}"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D2D3E-3135-438A-994F-327E7BDA9CA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57164E-7212-464F-B9B8-4B8DEDD605AC}" type="datetimeFigureOut">
              <a:rPr lang="en-US" smtClean="0"/>
              <a:pPr/>
              <a:t>3/17/2020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09D2D3E-3135-438A-994F-327E7BDA9CA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157164E-7212-464F-B9B8-4B8DEDD605AC}" type="datetimeFigureOut">
              <a:rPr lang="en-US" smtClean="0"/>
              <a:pPr/>
              <a:t>3/17/2020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09D2D3E-3135-438A-994F-327E7BDA9C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b="1" cap="small" dirty="0" smtClean="0"/>
              <a:t> Изборен  предмет  техничко </a:t>
            </a:r>
            <a:r>
              <a:rPr lang="mk-MK" cap="small" dirty="0" smtClean="0"/>
              <a:t>8 одделение</a:t>
            </a:r>
            <a:endParaRPr lang="en-US" dirty="0"/>
          </a:p>
        </p:txBody>
      </p:sp>
      <p:pic>
        <p:nvPicPr>
          <p:cNvPr id="4" name="Picture 3" descr="C:\Users\Natasa\Desktop\images.jpg"/>
          <p:cNvPicPr/>
          <p:nvPr/>
        </p:nvPicPr>
        <p:blipFill>
          <a:blip r:embed="rId2"/>
          <a:srcRect/>
          <a:stretch>
            <a:fillRect/>
          </a:stretch>
        </p:blipFill>
        <p:spPr bwMode="auto">
          <a:xfrm>
            <a:off x="2590800" y="3352800"/>
            <a:ext cx="3917950" cy="3076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09600"/>
            <a:ext cx="3749040" cy="5410200"/>
          </a:xfrm>
          <a:solidFill>
            <a:schemeClr val="accent1">
              <a:lumMod val="60000"/>
              <a:lumOff val="40000"/>
            </a:schemeClr>
          </a:solidFill>
        </p:spPr>
        <p:txBody>
          <a:bodyPr>
            <a:normAutofit fontScale="92500"/>
          </a:bodyPr>
          <a:lstStyle/>
          <a:p>
            <a:pPr>
              <a:buNone/>
            </a:pPr>
            <a:r>
              <a:rPr lang="ru-RU" sz="2000" b="1" dirty="0" smtClean="0"/>
              <a:t>Прекинувачи </a:t>
            </a:r>
          </a:p>
          <a:p>
            <a:r>
              <a:rPr lang="ru-RU" sz="2000" b="1" dirty="0" smtClean="0"/>
              <a:t>Прекинувачите имаат две работни позиции. </a:t>
            </a:r>
          </a:p>
          <a:p>
            <a:r>
              <a:rPr lang="ru-RU" sz="2000" b="1" dirty="0" smtClean="0"/>
              <a:t>Во едната позиција тие кусо ги спојуваат двете страни на влезот додека во другата позиција прават прекин во колото, што всушност значи дека во едната позиција влезот на кој е приклучен прекинувачот е активен додека во другата е неактивен. </a:t>
            </a:r>
          </a:p>
          <a:p>
            <a:r>
              <a:rPr lang="ru-RU" sz="2000" b="1" dirty="0" smtClean="0"/>
              <a:t>Со менување на позицијата на прекинувачите се симулира некаков надворешен услов. </a:t>
            </a:r>
            <a:endParaRPr lang="en-US" sz="2000" dirty="0"/>
          </a:p>
        </p:txBody>
      </p:sp>
      <p:sp>
        <p:nvSpPr>
          <p:cNvPr id="4" name="Content Placeholder 3"/>
          <p:cNvSpPr>
            <a:spLocks noGrp="1"/>
          </p:cNvSpPr>
          <p:nvPr>
            <p:ph sz="quarter" idx="2"/>
          </p:nvPr>
        </p:nvSpPr>
        <p:spPr>
          <a:xfrm>
            <a:off x="4933950" y="533400"/>
            <a:ext cx="3749040" cy="5486400"/>
          </a:xfrm>
          <a:solidFill>
            <a:schemeClr val="accent1">
              <a:lumMod val="60000"/>
              <a:lumOff val="40000"/>
            </a:schemeClr>
          </a:solidFill>
        </p:spPr>
        <p:txBody>
          <a:bodyPr>
            <a:normAutofit fontScale="92500"/>
          </a:bodyPr>
          <a:lstStyle/>
          <a:p>
            <a:pPr>
              <a:buNone/>
            </a:pPr>
            <a:r>
              <a:rPr lang="ru-RU" sz="2000" b="1" dirty="0" smtClean="0"/>
              <a:t>Притисни копчиња</a:t>
            </a:r>
          </a:p>
          <a:p>
            <a:r>
              <a:rPr lang="ru-RU" sz="2200" b="1" dirty="0" smtClean="0"/>
              <a:t> Притисните копчиња, од друга страна, кусо го врзуваат влезното коло само кога корисникот ги држи во состојба на притиснато, додека во нормалната (отпуштена) положба тие симулираат прекинато коло</a:t>
            </a:r>
            <a:r>
              <a:rPr lang="ru-RU" sz="2200" dirty="0" smtClean="0"/>
              <a:t>. </a:t>
            </a:r>
            <a:r>
              <a:rPr lang="ru-RU" sz="2200" b="1" dirty="0" smtClean="0"/>
              <a:t>И прекинувачите и притисните копчиња се користат за интеракција со корисник. </a:t>
            </a:r>
            <a:endParaRPr lang="en-US" sz="2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57200"/>
            <a:ext cx="3749040" cy="5562600"/>
          </a:xfrm>
          <a:solidFill>
            <a:schemeClr val="accent1">
              <a:lumMod val="60000"/>
              <a:lumOff val="40000"/>
            </a:schemeClr>
          </a:solidFill>
        </p:spPr>
        <p:txBody>
          <a:bodyPr>
            <a:normAutofit lnSpcReduction="10000"/>
          </a:bodyPr>
          <a:lstStyle/>
          <a:p>
            <a:pPr>
              <a:buNone/>
            </a:pPr>
            <a:r>
              <a:rPr lang="ru-RU" sz="2200" b="1" dirty="0" smtClean="0"/>
              <a:t>Сензор за детекција на присуство </a:t>
            </a:r>
          </a:p>
          <a:p>
            <a:r>
              <a:rPr lang="ru-RU" sz="2000" b="1" dirty="0" smtClean="0"/>
              <a:t>Сензорот за детекција на присуство во принцип се сведува на еден прекинувач, само што за тој да работи не е потребна активна интеракција со корисник. </a:t>
            </a:r>
          </a:p>
          <a:p>
            <a:r>
              <a:rPr lang="ru-RU" sz="2000" b="1" dirty="0" smtClean="0"/>
              <a:t>Тој претставува електронски склоп од диода и фото-транзистор. Истиот враќа активна вредност кога на растојание од 10 см пред него се наоѓа некој објект (човек, уред, предмет и сл.) </a:t>
            </a:r>
            <a:endParaRPr lang="en-US" sz="2000" b="1" dirty="0"/>
          </a:p>
        </p:txBody>
      </p:sp>
      <p:sp>
        <p:nvSpPr>
          <p:cNvPr id="4" name="Content Placeholder 3"/>
          <p:cNvSpPr>
            <a:spLocks noGrp="1"/>
          </p:cNvSpPr>
          <p:nvPr>
            <p:ph sz="quarter" idx="2"/>
          </p:nvPr>
        </p:nvSpPr>
        <p:spPr>
          <a:xfrm>
            <a:off x="4933950" y="457200"/>
            <a:ext cx="3749040" cy="5562600"/>
          </a:xfrm>
          <a:solidFill>
            <a:schemeClr val="accent1">
              <a:lumMod val="60000"/>
              <a:lumOff val="40000"/>
            </a:schemeClr>
          </a:solidFill>
        </p:spPr>
        <p:txBody>
          <a:bodyPr>
            <a:normAutofit lnSpcReduction="10000"/>
          </a:bodyPr>
          <a:lstStyle/>
          <a:p>
            <a:endParaRPr lang="ru-RU" sz="2000" b="1" dirty="0" smtClean="0"/>
          </a:p>
          <a:p>
            <a:endParaRPr lang="ru-RU" sz="2000" b="1" dirty="0" smtClean="0"/>
          </a:p>
          <a:p>
            <a:endParaRPr lang="ru-RU" sz="2000" b="1" dirty="0" smtClean="0"/>
          </a:p>
          <a:p>
            <a:endParaRPr lang="ru-RU" sz="2000" b="1" dirty="0" smtClean="0"/>
          </a:p>
          <a:p>
            <a:r>
              <a:rPr lang="ru-RU" sz="2000" b="1" dirty="0" smtClean="0"/>
              <a:t>За да се користи овој сензор потребно е да се поврзе на Дигиталниот влез DI4 и да се постави на место каде треба да се очекува некакво движење.</a:t>
            </a:r>
            <a:endParaRPr lang="en-US" sz="20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r>
              <a:rPr lang="mk-MK" sz="2000" b="1" dirty="0" smtClean="0"/>
              <a:t>     </a:t>
            </a:r>
            <a:r>
              <a:rPr lang="mk-MK" sz="2000" b="1" dirty="0" smtClean="0">
                <a:solidFill>
                  <a:schemeClr val="tx1"/>
                </a:solidFill>
              </a:rPr>
              <a:t>ДИГИТАЛНИ ИЗЛЕЗНИ ЕЛЕМЕНТИ</a:t>
            </a:r>
            <a:endParaRPr lang="en-US" sz="2000" b="1" dirty="0">
              <a:solidFill>
                <a:schemeClr val="tx1"/>
              </a:solidFill>
            </a:endParaRPr>
          </a:p>
        </p:txBody>
      </p:sp>
      <p:sp>
        <p:nvSpPr>
          <p:cNvPr id="4" name="Content Placeholder 3"/>
          <p:cNvSpPr>
            <a:spLocks noGrp="1"/>
          </p:cNvSpPr>
          <p:nvPr>
            <p:ph sz="quarter" idx="2"/>
          </p:nvPr>
        </p:nvSpPr>
        <p:spPr/>
        <p:txBody>
          <a:bodyPr>
            <a:normAutofit/>
          </a:bodyPr>
          <a:lstStyle/>
          <a:p>
            <a:r>
              <a:rPr lang="ru-RU" sz="2000" b="1" dirty="0" smtClean="0"/>
              <a:t>Дигитален излез во првата верзија на овој пакет претставува еден семафор составен од три сијалици.</a:t>
            </a:r>
          </a:p>
          <a:p>
            <a:r>
              <a:rPr lang="ru-RU" sz="2000" b="1" dirty="0" smtClean="0"/>
              <a:t> Тој се состои од три сијалици, црвена, жолта и зелена. За секоја сијалица постои пар од приклучоци означени со соодветната боја. Приклучоците од црвената сијалица се означени со црвена боја и сл</a:t>
            </a:r>
            <a:endParaRPr lang="en-US" sz="2000" b="1" dirty="0"/>
          </a:p>
        </p:txBody>
      </p:sp>
      <p:pic>
        <p:nvPicPr>
          <p:cNvPr id="2050" name="Picture 2" descr="C:\Users\Natasa\Desktop\download (4).jpg"/>
          <p:cNvPicPr>
            <a:picLocks noGrp="1" noChangeAspect="1" noChangeArrowheads="1"/>
          </p:cNvPicPr>
          <p:nvPr>
            <p:ph sz="quarter" idx="1"/>
          </p:nvPr>
        </p:nvPicPr>
        <p:blipFill>
          <a:blip r:embed="rId2"/>
          <a:srcRect/>
          <a:stretch>
            <a:fillRect/>
          </a:stretch>
        </p:blipFill>
        <p:spPr bwMode="auto">
          <a:xfrm>
            <a:off x="457200" y="1600200"/>
            <a:ext cx="3876675" cy="424338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381000"/>
            <a:ext cx="3749040" cy="5638800"/>
          </a:xfrm>
          <a:solidFill>
            <a:schemeClr val="accent1">
              <a:lumMod val="60000"/>
              <a:lumOff val="40000"/>
            </a:schemeClr>
          </a:solidFill>
        </p:spPr>
        <p:txBody>
          <a:bodyPr>
            <a:normAutofit lnSpcReduction="10000"/>
          </a:bodyPr>
          <a:lstStyle/>
          <a:p>
            <a:r>
              <a:rPr lang="ru-RU" sz="2400" dirty="0" smtClean="0"/>
              <a:t>Напомена: </a:t>
            </a:r>
          </a:p>
          <a:p>
            <a:r>
              <a:rPr lang="ru-RU" sz="2000" b="1" dirty="0" smtClean="0"/>
              <a:t>Кај дигиталните излези, многу е важно да се внимава на тоа како се приклучуваат. </a:t>
            </a:r>
          </a:p>
          <a:p>
            <a:r>
              <a:rPr lang="ru-RU" sz="2000" b="1" dirty="0" smtClean="0"/>
              <a:t>Поточно црвениот дел од секој пар приклучоци ја означува позитивната страна на излезот и мора да биде приклучен на левиот приклучок од кутијата (означен со жолта боја).</a:t>
            </a:r>
          </a:p>
          <a:p>
            <a:r>
              <a:rPr lang="ru-RU" sz="2000" b="1" dirty="0" smtClean="0"/>
              <a:t> Доколку приклучоците се постават спротивно, сијалицата нема да свети кога излезот ќе биде активиран.</a:t>
            </a:r>
            <a:endParaRPr lang="en-US" sz="2000" b="1" dirty="0"/>
          </a:p>
        </p:txBody>
      </p:sp>
      <p:sp>
        <p:nvSpPr>
          <p:cNvPr id="4" name="Content Placeholder 3"/>
          <p:cNvSpPr>
            <a:spLocks noGrp="1"/>
          </p:cNvSpPr>
          <p:nvPr>
            <p:ph sz="quarter" idx="2"/>
          </p:nvPr>
        </p:nvSpPr>
        <p:spPr>
          <a:xfrm>
            <a:off x="4933950" y="990600"/>
            <a:ext cx="3749040" cy="5029200"/>
          </a:xfrm>
        </p:spPr>
        <p:txBody>
          <a:bodyPr>
            <a:normAutofit lnSpcReduction="10000"/>
          </a:bodyPr>
          <a:lstStyle/>
          <a:p>
            <a:r>
              <a:rPr lang="ru-RU" sz="2000" b="1" dirty="0" smtClean="0"/>
              <a:t>АНАЛОГНИ ВЛЕЗНИ И ИЗЛЕЗНИ ЕЛЕМЕНТИ</a:t>
            </a:r>
          </a:p>
          <a:p>
            <a:endParaRPr lang="ru-RU" sz="2000" b="1" dirty="0" smtClean="0"/>
          </a:p>
          <a:p>
            <a:r>
              <a:rPr lang="ru-RU" sz="2000" b="1" dirty="0" smtClean="0"/>
              <a:t>Аналогните влезни и излезни елементи за разлика од дигиталните, кои даваат вредности од типот на исклучено/уклучено, можат да ја менуваат својата вредност помеѓу две крајни точки. Во таа смисла со нив може да се мери интензитетот на некоја појава или да се менува јачината на некое дејство кое го управуваме. </a:t>
            </a:r>
            <a:endParaRPr lang="en-US"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933950" y="838200"/>
            <a:ext cx="3749040" cy="5181600"/>
          </a:xfrm>
        </p:spPr>
        <p:txBody>
          <a:bodyPr>
            <a:normAutofit/>
          </a:bodyPr>
          <a:lstStyle/>
          <a:p>
            <a:r>
              <a:rPr lang="ru-RU" sz="2000" b="1" dirty="0" smtClean="0"/>
              <a:t>Со помош на потенциометарот може да се менува интензитетот на влезното дејство.</a:t>
            </a:r>
          </a:p>
          <a:p>
            <a:r>
              <a:rPr lang="ru-RU" sz="2000" b="1" dirty="0" smtClean="0"/>
              <a:t> Овој елемент се приклучува едноставно на еден од приклучоците за аналогни влезови (AI1 или AI2).</a:t>
            </a:r>
          </a:p>
          <a:p>
            <a:r>
              <a:rPr lang="ru-RU" sz="2000" b="1" dirty="0" smtClean="0"/>
              <a:t> Покрај Потенциометарот во овој комплет доаѓаат уште два аналогни сензори :сензор за интензитет на светлина,сензор  за температура.</a:t>
            </a:r>
            <a:endParaRPr lang="en-US" sz="2000" b="1" dirty="0"/>
          </a:p>
        </p:txBody>
      </p:sp>
      <p:pic>
        <p:nvPicPr>
          <p:cNvPr id="3074" name="Picture 2" descr="C:\Users\Natasa\Desktop\download (5).jpg"/>
          <p:cNvPicPr>
            <a:picLocks noGrp="1" noChangeAspect="1" noChangeArrowheads="1"/>
          </p:cNvPicPr>
          <p:nvPr>
            <p:ph sz="quarter" idx="1"/>
          </p:nvPr>
        </p:nvPicPr>
        <p:blipFill>
          <a:blip r:embed="rId2"/>
          <a:srcRect/>
          <a:stretch>
            <a:fillRect/>
          </a:stretch>
        </p:blipFill>
        <p:spPr bwMode="auto">
          <a:xfrm>
            <a:off x="1219200" y="914400"/>
            <a:ext cx="2895600" cy="3233737"/>
          </a:xfrm>
          <a:prstGeom prst="rect">
            <a:avLst/>
          </a:prstGeom>
          <a:noFill/>
        </p:spPr>
      </p:pic>
      <p:sp>
        <p:nvSpPr>
          <p:cNvPr id="6" name="Rectangle 5"/>
          <p:cNvSpPr/>
          <p:nvPr/>
        </p:nvSpPr>
        <p:spPr>
          <a:xfrm>
            <a:off x="914400" y="4267200"/>
            <a:ext cx="4572000" cy="707886"/>
          </a:xfrm>
          <a:prstGeom prst="rect">
            <a:avLst/>
          </a:prstGeom>
        </p:spPr>
        <p:txBody>
          <a:bodyPr>
            <a:spAutoFit/>
          </a:bodyPr>
          <a:lstStyle/>
          <a:p>
            <a:r>
              <a:rPr lang="mk-MK" b="1" dirty="0" smtClean="0"/>
              <a:t>А</a:t>
            </a:r>
            <a:r>
              <a:rPr lang="mk-MK" sz="2000" b="1" dirty="0" smtClean="0"/>
              <a:t>налоген </a:t>
            </a:r>
            <a:r>
              <a:rPr lang="mk-MK" b="1" dirty="0" smtClean="0"/>
              <a:t> </a:t>
            </a:r>
            <a:r>
              <a:rPr lang="mk-MK" sz="2000" b="1" dirty="0" smtClean="0"/>
              <a:t>влезен елемент – потенциометар</a:t>
            </a:r>
            <a:endParaRPr lang="en-US" sz="2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Natasa\Desktop\download (6).jpg"/>
          <p:cNvPicPr>
            <a:picLocks noGrp="1" noChangeAspect="1" noChangeArrowheads="1"/>
          </p:cNvPicPr>
          <p:nvPr>
            <p:ph sz="quarter" idx="1"/>
          </p:nvPr>
        </p:nvPicPr>
        <p:blipFill>
          <a:blip r:embed="rId2"/>
          <a:srcRect/>
          <a:stretch>
            <a:fillRect/>
          </a:stretch>
        </p:blipFill>
        <p:spPr bwMode="auto">
          <a:xfrm>
            <a:off x="381000" y="3429000"/>
            <a:ext cx="4038600" cy="2247900"/>
          </a:xfrm>
          <a:prstGeom prst="rect">
            <a:avLst/>
          </a:prstGeom>
          <a:noFill/>
        </p:spPr>
      </p:pic>
      <p:pic>
        <p:nvPicPr>
          <p:cNvPr id="5123" name="Picture 3" descr="C:\Users\Natasa\Desktop\images.jpg"/>
          <p:cNvPicPr>
            <a:picLocks noGrp="1" noChangeAspect="1" noChangeArrowheads="1"/>
          </p:cNvPicPr>
          <p:nvPr>
            <p:ph sz="quarter" idx="2"/>
          </p:nvPr>
        </p:nvPicPr>
        <p:blipFill>
          <a:blip r:embed="rId3"/>
          <a:srcRect/>
          <a:stretch>
            <a:fillRect/>
          </a:stretch>
        </p:blipFill>
        <p:spPr bwMode="auto">
          <a:xfrm>
            <a:off x="4114800" y="1066801"/>
            <a:ext cx="4648200" cy="2438399"/>
          </a:xfrm>
          <a:prstGeom prst="rect">
            <a:avLst/>
          </a:prstGeom>
          <a:noFill/>
        </p:spPr>
      </p:pic>
      <p:sp>
        <p:nvSpPr>
          <p:cNvPr id="7" name="Rectangle 6"/>
          <p:cNvSpPr/>
          <p:nvPr/>
        </p:nvSpPr>
        <p:spPr>
          <a:xfrm>
            <a:off x="2438400" y="5257800"/>
            <a:ext cx="4071436" cy="369332"/>
          </a:xfrm>
          <a:prstGeom prst="rect">
            <a:avLst/>
          </a:prstGeom>
        </p:spPr>
        <p:txBody>
          <a:bodyPr wrap="none">
            <a:spAutoFit/>
          </a:bodyPr>
          <a:lstStyle/>
          <a:p>
            <a:r>
              <a:rPr lang="ru-RU" dirty="0" smtClean="0"/>
              <a:t> </a:t>
            </a:r>
            <a:r>
              <a:rPr lang="ru-RU" b="1" dirty="0" smtClean="0"/>
              <a:t>Сензор за интензитет на светлина </a:t>
            </a:r>
            <a:endParaRPr lang="en-US" b="1" dirty="0"/>
          </a:p>
        </p:txBody>
      </p:sp>
      <p:sp>
        <p:nvSpPr>
          <p:cNvPr id="8" name="Rectangle 7"/>
          <p:cNvSpPr/>
          <p:nvPr/>
        </p:nvSpPr>
        <p:spPr>
          <a:xfrm>
            <a:off x="3277350" y="3244334"/>
            <a:ext cx="2722605" cy="369332"/>
          </a:xfrm>
          <a:prstGeom prst="rect">
            <a:avLst/>
          </a:prstGeom>
        </p:spPr>
        <p:txBody>
          <a:bodyPr wrap="none">
            <a:spAutoFit/>
          </a:bodyPr>
          <a:lstStyle/>
          <a:p>
            <a:r>
              <a:rPr lang="mk-MK" b="1" dirty="0" smtClean="0"/>
              <a:t>Сензор за температура</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r>
              <a:rPr lang="mk-MK" sz="2400" b="1" dirty="0" smtClean="0">
                <a:solidFill>
                  <a:schemeClr val="tx1"/>
                </a:solidFill>
              </a:rPr>
              <a:t>АНАЛОГНИ  ИЗЛЕЗНИ  ЕЛЕМЕНТИ</a:t>
            </a:r>
            <a:endParaRPr lang="en-US" sz="2400"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ru-RU" sz="2000" b="1" dirty="0" smtClean="0"/>
              <a:t>Во овој пакет се наоѓаат три аналогни излезни елементи.</a:t>
            </a:r>
          </a:p>
          <a:p>
            <a:r>
              <a:rPr lang="ru-RU" sz="2000" b="1" dirty="0" smtClean="0"/>
              <a:t>Кај овие елементи со помош на соодветно напишана програма, може да се менува интензитетот на излезната величина</a:t>
            </a:r>
          </a:p>
          <a:p>
            <a:pPr>
              <a:buNone/>
            </a:pPr>
            <a:r>
              <a:rPr lang="ru-RU" sz="2000" b="1" dirty="0" smtClean="0"/>
              <a:t>      На пример, кај моторот може да се менува брзината на вртењето, додека кај брмчалката, може да се менува јачината на звукот кој таа го  произведува.</a:t>
            </a:r>
            <a:endParaRPr lang="en-US" sz="2000" b="1" dirty="0"/>
          </a:p>
        </p:txBody>
      </p:sp>
      <p:pic>
        <p:nvPicPr>
          <p:cNvPr id="6146" name="Picture 2" descr="C:\Users\Natasa\Desktop\download (2).jpg"/>
          <p:cNvPicPr>
            <a:picLocks noGrp="1" noChangeAspect="1" noChangeArrowheads="1"/>
          </p:cNvPicPr>
          <p:nvPr>
            <p:ph sz="quarter" idx="2"/>
          </p:nvPr>
        </p:nvPicPr>
        <p:blipFill>
          <a:blip r:embed="rId2"/>
          <a:srcRect/>
          <a:stretch>
            <a:fillRect/>
          </a:stretch>
        </p:blipFill>
        <p:spPr bwMode="auto">
          <a:xfrm>
            <a:off x="5410200" y="1600200"/>
            <a:ext cx="2771775" cy="1647825"/>
          </a:xfrm>
          <a:prstGeom prst="rect">
            <a:avLst/>
          </a:prstGeom>
          <a:noFill/>
        </p:spPr>
      </p:pic>
      <p:pic>
        <p:nvPicPr>
          <p:cNvPr id="6147" name="Picture 3" descr="C:\Users\Natasa\Desktop\images (1).jpg"/>
          <p:cNvPicPr>
            <a:picLocks noChangeAspect="1" noChangeArrowheads="1"/>
          </p:cNvPicPr>
          <p:nvPr/>
        </p:nvPicPr>
        <p:blipFill>
          <a:blip r:embed="rId3"/>
          <a:srcRect/>
          <a:stretch>
            <a:fillRect/>
          </a:stretch>
        </p:blipFill>
        <p:spPr bwMode="auto">
          <a:xfrm>
            <a:off x="4953000" y="3581400"/>
            <a:ext cx="3200400" cy="215265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r>
              <a:rPr lang="ru-RU" sz="2000" b="1" dirty="0" smtClean="0">
                <a:solidFill>
                  <a:schemeClr val="tx1"/>
                </a:solidFill>
              </a:rPr>
              <a:t>ДИСК СО СОФТВЕР ЗА ИНСТАЛАЦИЈА И ПРОГРАМИРАЊЕ НА УРЕДОТ </a:t>
            </a:r>
            <a:endParaRPr lang="en-US" sz="2000" b="1" dirty="0">
              <a:solidFill>
                <a:schemeClr val="tx1"/>
              </a:solidFill>
            </a:endParaRPr>
          </a:p>
        </p:txBody>
      </p:sp>
      <p:pic>
        <p:nvPicPr>
          <p:cNvPr id="1027" name="Picture 3" descr="C:\Users\Natasa\Desktop\8167212_orig.jpg"/>
          <p:cNvPicPr>
            <a:picLocks noGrp="1" noChangeAspect="1" noChangeArrowheads="1"/>
          </p:cNvPicPr>
          <p:nvPr>
            <p:ph sz="quarter" idx="1"/>
          </p:nvPr>
        </p:nvPicPr>
        <p:blipFill>
          <a:blip r:embed="rId2" cstate="print"/>
          <a:srcRect/>
          <a:stretch>
            <a:fillRect/>
          </a:stretch>
        </p:blipFill>
        <p:spPr bwMode="auto">
          <a:xfrm>
            <a:off x="2286000" y="3733800"/>
            <a:ext cx="2590800" cy="2057400"/>
          </a:xfrm>
          <a:prstGeom prst="rect">
            <a:avLst/>
          </a:prstGeom>
          <a:noFill/>
        </p:spPr>
      </p:pic>
      <p:sp>
        <p:nvSpPr>
          <p:cNvPr id="8" name="Rectangle 7"/>
          <p:cNvSpPr/>
          <p:nvPr/>
        </p:nvSpPr>
        <p:spPr>
          <a:xfrm>
            <a:off x="990600" y="1828800"/>
            <a:ext cx="7620000" cy="1631216"/>
          </a:xfrm>
          <a:prstGeom prst="rect">
            <a:avLst/>
          </a:prstGeom>
        </p:spPr>
        <p:txBody>
          <a:bodyPr wrap="square">
            <a:spAutoFit/>
          </a:bodyPr>
          <a:lstStyle/>
          <a:p>
            <a:r>
              <a:rPr lang="ru-RU" sz="2000" b="1" dirty="0" smtClean="0"/>
              <a:t>Покрај другите елементи во овој пакет се наоѓа и диск со софтвер за работа со пакетот. </a:t>
            </a:r>
            <a:endParaRPr lang="en-US" sz="2000" b="1" dirty="0" smtClean="0"/>
          </a:p>
          <a:p>
            <a:r>
              <a:rPr lang="ru-RU" sz="2000" b="1" dirty="0" smtClean="0"/>
              <a:t>За да можете да работите со овој уред потребно е да се копира датотеката од овој диск на вашиот компјутер и да се изврши со двојно кликнување на неа.</a:t>
            </a:r>
            <a:endParaRPr lang="en-US" sz="2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mk-MK" sz="2800" dirty="0" smtClean="0"/>
              <a:t>Напомена</a:t>
            </a:r>
            <a:r>
              <a:rPr lang="mk-MK" sz="2000" dirty="0" smtClean="0"/>
              <a:t> :Секој од учениците што ја следи наставата по изборниот предмет </a:t>
            </a:r>
            <a:r>
              <a:rPr sz="2000" smtClean="0"/>
              <a:t> </a:t>
            </a:r>
            <a:r>
              <a:rPr lang="mk-MK" sz="2000" dirty="0" smtClean="0"/>
              <a:t>техничко да го внеси овој материјал  во својата тетратка </a:t>
            </a:r>
            <a:r>
              <a:rPr lang="mk-MK" sz="2000" dirty="0" smtClean="0"/>
              <a:t>.</a:t>
            </a:r>
            <a:r>
              <a:rPr sz="2000" smtClean="0"/>
              <a:t> </a:t>
            </a:r>
            <a:r>
              <a:rPr lang="mk-MK" sz="2000" smtClean="0"/>
              <a:t/>
            </a:r>
            <a:br>
              <a:rPr lang="mk-MK" sz="2000" smtClean="0"/>
            </a:br>
            <a:r>
              <a:rPr lang="mk-MK" sz="2000" smtClean="0"/>
              <a:t>                                                         Изработил </a:t>
            </a:r>
            <a:r>
              <a:rPr lang="mk-MK" sz="2000" dirty="0" smtClean="0"/>
              <a:t>:Стамнковска Наташа</a:t>
            </a:r>
            <a:r>
              <a:rPr lang="mk-MK" sz="2000" dirty="0" smtClean="0"/>
              <a:t/>
            </a:r>
            <a:br>
              <a:rPr lang="mk-MK" sz="2000" dirty="0" smtClean="0"/>
            </a:b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2000" b="1" dirty="0" smtClean="0">
                <a:solidFill>
                  <a:schemeClr val="tx1"/>
                </a:solidFill>
                <a:latin typeface="+mn-lt"/>
              </a:rPr>
              <a:t>ПРОГРАМИРАЊЕ (СОФТВЕР  ЗА РАБОТА  КОМПЈУТЕРСКИ УПРАВУВАЧ –</a:t>
            </a:r>
            <a:r>
              <a:rPr lang="en-US" sz="2000" b="1" dirty="0" smtClean="0">
                <a:solidFill>
                  <a:schemeClr val="tx1"/>
                </a:solidFill>
                <a:latin typeface="+mn-lt"/>
              </a:rPr>
              <a:t>EDUPEP)</a:t>
            </a:r>
            <a:r>
              <a:rPr lang="en-US" sz="1200" dirty="0" smtClean="0"/>
              <a:t/>
            </a:r>
            <a:br>
              <a:rPr lang="en-US" sz="1200" dirty="0" smtClean="0"/>
            </a:br>
            <a:endParaRPr lang="en-US" sz="1200" dirty="0"/>
          </a:p>
        </p:txBody>
      </p:sp>
      <p:sp>
        <p:nvSpPr>
          <p:cNvPr id="3" name="Content Placeholder 2"/>
          <p:cNvSpPr>
            <a:spLocks noGrp="1"/>
          </p:cNvSpPr>
          <p:nvPr>
            <p:ph sz="quarter" idx="1"/>
          </p:nvPr>
        </p:nvSpPr>
        <p:spPr/>
        <p:txBody>
          <a:bodyPr>
            <a:normAutofit/>
          </a:bodyPr>
          <a:lstStyle/>
          <a:p>
            <a:r>
              <a:rPr lang="mk-MK" sz="1600" b="1" dirty="0" smtClean="0"/>
              <a:t>Со</a:t>
            </a:r>
            <a:r>
              <a:rPr lang="en-US" sz="1600" b="1" dirty="0" err="1" smtClean="0"/>
              <a:t>ставни</a:t>
            </a:r>
            <a:r>
              <a:rPr lang="en-US" sz="1600" b="1" dirty="0" smtClean="0"/>
              <a:t> </a:t>
            </a:r>
            <a:r>
              <a:rPr lang="en-US" sz="1600" b="1" dirty="0" err="1" smtClean="0"/>
              <a:t>делови</a:t>
            </a:r>
            <a:r>
              <a:rPr lang="en-US" sz="1600" b="1" dirty="0" smtClean="0"/>
              <a:t> </a:t>
            </a:r>
            <a:r>
              <a:rPr lang="en-US" sz="1600" b="1" dirty="0" err="1" smtClean="0"/>
              <a:t>на</a:t>
            </a:r>
            <a:r>
              <a:rPr lang="en-US" sz="1600" b="1" dirty="0" smtClean="0"/>
              <a:t> </a:t>
            </a:r>
            <a:r>
              <a:rPr lang="en-US" sz="1600" b="1" dirty="0" err="1" smtClean="0"/>
              <a:t>уредот</a:t>
            </a:r>
            <a:r>
              <a:rPr lang="en-US" sz="1600" b="1" dirty="0" smtClean="0"/>
              <a:t>, </a:t>
            </a:r>
            <a:r>
              <a:rPr lang="en-US" sz="1600" b="1" dirty="0" err="1" smtClean="0"/>
              <a:t>функцијата</a:t>
            </a:r>
            <a:r>
              <a:rPr lang="en-US" sz="1600" b="1" dirty="0" smtClean="0"/>
              <a:t> </a:t>
            </a:r>
            <a:r>
              <a:rPr lang="en-US" sz="1600" b="1" dirty="0" err="1" smtClean="0"/>
              <a:t>на</a:t>
            </a:r>
            <a:r>
              <a:rPr lang="en-US" sz="1600" b="1" dirty="0" smtClean="0"/>
              <a:t> </a:t>
            </a:r>
            <a:r>
              <a:rPr lang="en-US" sz="1600" b="1" dirty="0" err="1" smtClean="0"/>
              <a:t>уредот</a:t>
            </a:r>
            <a:r>
              <a:rPr lang="en-US" sz="1600" b="1" dirty="0" smtClean="0"/>
              <a:t> и </a:t>
            </a:r>
            <a:r>
              <a:rPr lang="en-US" sz="1600" b="1" dirty="0" err="1" smtClean="0"/>
              <a:t>начинот</a:t>
            </a:r>
            <a:r>
              <a:rPr lang="en-US" sz="1600" b="1" dirty="0" smtClean="0"/>
              <a:t> </a:t>
            </a:r>
            <a:r>
              <a:rPr lang="en-US" sz="1600" b="1" dirty="0" err="1" smtClean="0"/>
              <a:t>на</a:t>
            </a:r>
            <a:r>
              <a:rPr lang="en-US" sz="1600" b="1" dirty="0" smtClean="0"/>
              <a:t> </a:t>
            </a:r>
            <a:r>
              <a:rPr lang="en-US" sz="1600" b="1" dirty="0" err="1" smtClean="0"/>
              <a:t>работа</a:t>
            </a:r>
            <a:r>
              <a:rPr lang="en-US" sz="1600" b="1" dirty="0" smtClean="0"/>
              <a:t>, </a:t>
            </a:r>
            <a:r>
              <a:rPr lang="mk-MK" sz="1600" b="1" dirty="0" smtClean="0"/>
              <a:t>тој е      </a:t>
            </a:r>
            <a:r>
              <a:rPr lang="en-US" sz="1600" b="1" dirty="0" err="1" smtClean="0"/>
              <a:t>софтверскиот</a:t>
            </a:r>
            <a:r>
              <a:rPr lang="en-US" sz="1600" b="1" dirty="0" smtClean="0"/>
              <a:t> </a:t>
            </a:r>
            <a:r>
              <a:rPr lang="en-US" sz="1600" b="1" dirty="0" err="1" smtClean="0"/>
              <a:t>пакет</a:t>
            </a:r>
            <a:r>
              <a:rPr lang="en-US" sz="1600" b="1" dirty="0" smtClean="0"/>
              <a:t> </a:t>
            </a:r>
            <a:r>
              <a:rPr lang="en-US" sz="1600" b="1" dirty="0" err="1" smtClean="0"/>
              <a:t>со</a:t>
            </a:r>
            <a:r>
              <a:rPr lang="en-US" sz="1600" b="1" dirty="0" smtClean="0"/>
              <a:t> </a:t>
            </a:r>
            <a:r>
              <a:rPr lang="en-US" sz="1600" b="1" dirty="0" err="1" smtClean="0"/>
              <a:t>кој</a:t>
            </a:r>
            <a:r>
              <a:rPr lang="en-US" sz="1600" b="1" dirty="0" smtClean="0"/>
              <a:t> </a:t>
            </a:r>
            <a:r>
              <a:rPr lang="en-US" sz="1600" b="1" dirty="0" err="1" smtClean="0"/>
              <a:t>може</a:t>
            </a:r>
            <a:r>
              <a:rPr lang="en-US" sz="1600" b="1" dirty="0" smtClean="0"/>
              <a:t> </a:t>
            </a:r>
            <a:r>
              <a:rPr lang="en-US" sz="1600" b="1" dirty="0" err="1" smtClean="0"/>
              <a:t>да</a:t>
            </a:r>
            <a:r>
              <a:rPr lang="en-US" sz="1600" b="1" dirty="0" smtClean="0"/>
              <a:t> </a:t>
            </a:r>
            <a:r>
              <a:rPr lang="en-US" sz="1600" b="1" dirty="0" err="1" smtClean="0"/>
              <a:t>се</a:t>
            </a:r>
            <a:r>
              <a:rPr lang="en-US" sz="1600" b="1" dirty="0" smtClean="0"/>
              <a:t> </a:t>
            </a:r>
            <a:r>
              <a:rPr lang="en-US" sz="1600" b="1" dirty="0" err="1" smtClean="0"/>
              <a:t>програмира</a:t>
            </a:r>
            <a:r>
              <a:rPr lang="mk-MK" sz="1600" dirty="0" smtClean="0"/>
              <a:t>.</a:t>
            </a:r>
            <a:endParaRPr lang="en-US" sz="1600" dirty="0" smtClean="0"/>
          </a:p>
          <a:p>
            <a:endParaRPr lang="mk-MK" sz="1900" b="1" dirty="0" smtClean="0"/>
          </a:p>
          <a:p>
            <a:r>
              <a:rPr lang="mk-MK" sz="1900" b="1" dirty="0" smtClean="0">
                <a:solidFill>
                  <a:srgbClr val="FF0000"/>
                </a:solidFill>
              </a:rPr>
              <a:t>Компјутерскиот управувачки уред се состои  од шест делови:</a:t>
            </a:r>
            <a:endParaRPr lang="en-US" sz="1900" b="1" dirty="0" smtClean="0">
              <a:solidFill>
                <a:srgbClr val="FF0000"/>
              </a:solidFill>
            </a:endParaRPr>
          </a:p>
          <a:p>
            <a:endParaRPr lang="en-US" dirty="0" smtClean="0"/>
          </a:p>
          <a:p>
            <a:pPr lvl="0"/>
            <a:r>
              <a:rPr lang="mk-MK" sz="1800" b="1" dirty="0" smtClean="0"/>
              <a:t>Компјутерски управувачки уред</a:t>
            </a:r>
            <a:endParaRPr lang="en-US" sz="1800" dirty="0" smtClean="0"/>
          </a:p>
          <a:p>
            <a:pPr lvl="0"/>
            <a:r>
              <a:rPr lang="mk-MK" sz="1800" b="1" dirty="0" smtClean="0"/>
              <a:t>Напојување и кабел за поврзување со компјутер</a:t>
            </a:r>
            <a:endParaRPr lang="en-US" sz="1800" dirty="0" smtClean="0"/>
          </a:p>
          <a:p>
            <a:pPr lvl="0"/>
            <a:r>
              <a:rPr lang="mk-MK" sz="1800" b="1" dirty="0" smtClean="0"/>
              <a:t>Влезни и излезни дигитални елементи </a:t>
            </a:r>
            <a:endParaRPr lang="en-US" sz="1800" dirty="0" smtClean="0"/>
          </a:p>
          <a:p>
            <a:pPr lvl="0"/>
            <a:r>
              <a:rPr lang="mk-MK" sz="1800" b="1" dirty="0" smtClean="0"/>
              <a:t>Влезни и излезни аналогни елементи</a:t>
            </a:r>
            <a:endParaRPr lang="en-US" sz="1800" dirty="0" smtClean="0"/>
          </a:p>
          <a:p>
            <a:pPr lvl="0"/>
            <a:r>
              <a:rPr lang="en-US" sz="1800" b="1" dirty="0" smtClean="0"/>
              <a:t>CD </a:t>
            </a:r>
            <a:r>
              <a:rPr lang="mk-MK" sz="1800" b="1" dirty="0" smtClean="0"/>
              <a:t>со софтвер за работа со пакетот</a:t>
            </a:r>
            <a:endParaRPr lang="en-US" sz="1800" dirty="0" smtClean="0"/>
          </a:p>
          <a:p>
            <a:pPr lvl="0"/>
            <a:r>
              <a:rPr lang="mk-MK" sz="1800" b="1" dirty="0" smtClean="0"/>
              <a:t>Упатство за инсталација и работа</a:t>
            </a:r>
            <a:endParaRPr lang="en-US" sz="18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Users\Natasa\Desktop\images.jpg"/>
          <p:cNvPicPr>
            <a:picLocks noGrp="1"/>
          </p:cNvPicPr>
          <p:nvPr>
            <p:ph sz="quarter" idx="1"/>
          </p:nvPr>
        </p:nvPicPr>
        <p:blipFill>
          <a:blip r:embed="rId2"/>
          <a:srcRect/>
          <a:stretch>
            <a:fillRect/>
          </a:stretch>
        </p:blipFill>
        <p:spPr bwMode="auto">
          <a:xfrm>
            <a:off x="2590800" y="1447800"/>
            <a:ext cx="5029200" cy="3810000"/>
          </a:xfrm>
          <a:prstGeom prst="rect">
            <a:avLst/>
          </a:prstGeom>
          <a:noFill/>
          <a:ln w="9525">
            <a:noFill/>
            <a:miter lim="800000"/>
            <a:headEnd/>
            <a:tailEnd/>
          </a:ln>
        </p:spPr>
      </p:pic>
      <p:sp>
        <p:nvSpPr>
          <p:cNvPr id="6" name="Title 5"/>
          <p:cNvSpPr>
            <a:spLocks noGrp="1"/>
          </p:cNvSpPr>
          <p:nvPr>
            <p:ph type="title"/>
          </p:nvPr>
        </p:nvSpPr>
        <p:spPr/>
        <p:txBody>
          <a:bodyPr>
            <a:normAutofit fontScale="90000"/>
          </a:bodyPr>
          <a:lstStyle/>
          <a:p>
            <a:r>
              <a:rPr lang="mk-MK" sz="2000" b="1" dirty="0" smtClean="0"/>
              <a:t> </a:t>
            </a:r>
            <a:r>
              <a:rPr lang="en-US" sz="2000" dirty="0" smtClean="0">
                <a:solidFill>
                  <a:srgbClr val="FF0000"/>
                </a:solidFill>
              </a:rPr>
              <a:t/>
            </a:r>
            <a:br>
              <a:rPr lang="en-US" sz="2000" dirty="0" smtClean="0">
                <a:solidFill>
                  <a:srgbClr val="FF0000"/>
                </a:solidFill>
              </a:rPr>
            </a:br>
            <a:r>
              <a:rPr lang="mk-MK" sz="2000" b="1" dirty="0" smtClean="0">
                <a:solidFill>
                  <a:srgbClr val="FF0000"/>
                </a:solidFill>
              </a:rPr>
              <a:t> </a:t>
            </a:r>
            <a:r>
              <a:rPr lang="en-US" sz="2000" dirty="0" smtClean="0">
                <a:solidFill>
                  <a:srgbClr val="FF0000"/>
                </a:solidFill>
              </a:rPr>
              <a:t/>
            </a:r>
            <a:br>
              <a:rPr lang="en-US" sz="2000" dirty="0" smtClean="0">
                <a:solidFill>
                  <a:srgbClr val="FF0000"/>
                </a:solidFill>
              </a:rPr>
            </a:br>
            <a:r>
              <a:rPr lang="mk-MK" sz="2000" b="1" dirty="0" smtClean="0">
                <a:solidFill>
                  <a:srgbClr val="FF0000"/>
                </a:solidFill>
              </a:rPr>
              <a:t>                                Приказ на составните елементи на компјутерскиот уред</a:t>
            </a: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933950" y="381000"/>
            <a:ext cx="3749040" cy="5638800"/>
          </a:xfrm>
        </p:spPr>
        <p:txBody>
          <a:bodyPr>
            <a:normAutofit/>
          </a:bodyPr>
          <a:lstStyle/>
          <a:p>
            <a:pPr lvl="0"/>
            <a:r>
              <a:rPr lang="en-US" sz="2000" b="1" dirty="0" err="1" smtClean="0"/>
              <a:t>На</a:t>
            </a:r>
            <a:r>
              <a:rPr lang="en-US" sz="2000" b="1" dirty="0" smtClean="0"/>
              <a:t> </a:t>
            </a:r>
            <a:r>
              <a:rPr lang="en-US" sz="2000" b="1" dirty="0" err="1" smtClean="0"/>
              <a:t>неговата</a:t>
            </a:r>
            <a:r>
              <a:rPr lang="en-US" sz="2000" b="1" dirty="0" smtClean="0"/>
              <a:t> </a:t>
            </a:r>
            <a:r>
              <a:rPr lang="en-US" sz="2000" b="1" dirty="0" err="1" smtClean="0"/>
              <a:t>горна</a:t>
            </a:r>
            <a:r>
              <a:rPr lang="en-US" sz="2000" b="1" dirty="0" smtClean="0"/>
              <a:t> </a:t>
            </a:r>
            <a:r>
              <a:rPr lang="en-US" sz="2000" b="1" dirty="0" err="1" smtClean="0"/>
              <a:t>страна</a:t>
            </a:r>
            <a:r>
              <a:rPr lang="en-US" sz="2000" b="1" dirty="0" smtClean="0"/>
              <a:t>  </a:t>
            </a:r>
            <a:r>
              <a:rPr lang="en-US" sz="2000" b="1" dirty="0" err="1" smtClean="0"/>
              <a:t>се</a:t>
            </a:r>
            <a:r>
              <a:rPr lang="en-US" sz="2000" b="1" dirty="0" smtClean="0"/>
              <a:t> </a:t>
            </a:r>
            <a:r>
              <a:rPr lang="en-US" sz="2000" b="1" dirty="0" err="1" smtClean="0"/>
              <a:t>наоѓаат</a:t>
            </a:r>
            <a:r>
              <a:rPr lang="en-US" sz="2000" b="1" dirty="0" smtClean="0"/>
              <a:t> </a:t>
            </a:r>
            <a:r>
              <a:rPr lang="en-US" sz="2000" b="1" dirty="0" err="1" smtClean="0"/>
              <a:t>шест</a:t>
            </a:r>
            <a:r>
              <a:rPr lang="en-US" sz="2000" b="1" dirty="0" smtClean="0"/>
              <a:t> </a:t>
            </a:r>
            <a:r>
              <a:rPr lang="en-US" sz="2000" b="1" dirty="0" err="1" smtClean="0"/>
              <a:t>порти</a:t>
            </a:r>
            <a:r>
              <a:rPr lang="en-US" sz="2000" b="1" dirty="0" smtClean="0"/>
              <a:t> </a:t>
            </a:r>
            <a:r>
              <a:rPr lang="en-US" sz="2000" b="1" dirty="0" err="1" smtClean="0"/>
              <a:t>за</a:t>
            </a:r>
            <a:r>
              <a:rPr lang="en-US" sz="2000" b="1" dirty="0" smtClean="0"/>
              <a:t> </a:t>
            </a:r>
            <a:r>
              <a:rPr lang="en-US" sz="2000" b="1" dirty="0" err="1" smtClean="0"/>
              <a:t>влезните</a:t>
            </a:r>
            <a:r>
              <a:rPr lang="en-US" sz="2000" b="1" dirty="0" smtClean="0"/>
              <a:t> </a:t>
            </a:r>
            <a:r>
              <a:rPr lang="en-US" sz="2000" b="1" dirty="0" err="1" smtClean="0"/>
              <a:t>елементи</a:t>
            </a:r>
            <a:r>
              <a:rPr lang="en-US" sz="2000" b="1" dirty="0" smtClean="0"/>
              <a:t>, и </a:t>
            </a:r>
            <a:r>
              <a:rPr lang="en-US" sz="2000" b="1" dirty="0" err="1" smtClean="0"/>
              <a:t>шест</a:t>
            </a:r>
            <a:r>
              <a:rPr lang="en-US" sz="2000" b="1" dirty="0" smtClean="0"/>
              <a:t> </a:t>
            </a:r>
            <a:r>
              <a:rPr lang="en-US" sz="2000" b="1" dirty="0" err="1" smtClean="0"/>
              <a:t>порти</a:t>
            </a:r>
            <a:r>
              <a:rPr lang="en-US" sz="2000" b="1" dirty="0" smtClean="0"/>
              <a:t> </a:t>
            </a:r>
            <a:r>
              <a:rPr lang="en-US" sz="2000" b="1" dirty="0" err="1" smtClean="0"/>
              <a:t>за</a:t>
            </a:r>
            <a:r>
              <a:rPr lang="en-US" sz="2000" b="1" dirty="0" smtClean="0"/>
              <a:t> </a:t>
            </a:r>
            <a:r>
              <a:rPr lang="en-US" sz="2000" b="1" dirty="0" err="1" smtClean="0"/>
              <a:t>излезните</a:t>
            </a:r>
            <a:r>
              <a:rPr lang="en-US" sz="2000" b="1" dirty="0" smtClean="0"/>
              <a:t> </a:t>
            </a:r>
            <a:r>
              <a:rPr lang="en-US" sz="2000" b="1" dirty="0" err="1" smtClean="0"/>
              <a:t>елементи</a:t>
            </a:r>
            <a:r>
              <a:rPr lang="en-US" sz="2000" b="1" dirty="0" smtClean="0"/>
              <a:t>.</a:t>
            </a:r>
            <a:endParaRPr lang="en-US" sz="2000" dirty="0" smtClean="0"/>
          </a:p>
          <a:p>
            <a:pPr lvl="0"/>
            <a:r>
              <a:rPr lang="en-US" sz="2200" b="1" dirty="0" smtClean="0"/>
              <a:t> </a:t>
            </a:r>
            <a:r>
              <a:rPr lang="en-US" sz="2000" b="1" dirty="0" err="1" smtClean="0"/>
              <a:t>Влезовите</a:t>
            </a:r>
            <a:r>
              <a:rPr lang="en-US" sz="2000" b="1" dirty="0" smtClean="0"/>
              <a:t> (</a:t>
            </a:r>
            <a:r>
              <a:rPr lang="en-US" sz="2000" b="1" dirty="0" err="1" smtClean="0"/>
              <a:t>дигитални</a:t>
            </a:r>
            <a:r>
              <a:rPr lang="en-US" sz="2000" b="1" dirty="0" smtClean="0"/>
              <a:t> и </a:t>
            </a:r>
            <a:r>
              <a:rPr lang="en-US" sz="2000" b="1" dirty="0" err="1" smtClean="0"/>
              <a:t>аналогни</a:t>
            </a:r>
            <a:r>
              <a:rPr lang="en-US" sz="2000" b="1" dirty="0" smtClean="0"/>
              <a:t>) </a:t>
            </a:r>
            <a:r>
              <a:rPr lang="en-US" sz="2000" b="1" dirty="0" err="1" smtClean="0"/>
              <a:t>се</a:t>
            </a:r>
            <a:r>
              <a:rPr lang="en-US" sz="2000" b="1" dirty="0" smtClean="0"/>
              <a:t> </a:t>
            </a:r>
            <a:r>
              <a:rPr lang="en-US" sz="2000" b="1" dirty="0" err="1" smtClean="0"/>
              <a:t>наоѓаат</a:t>
            </a:r>
            <a:r>
              <a:rPr lang="en-US" sz="2000" b="1" dirty="0" smtClean="0"/>
              <a:t> </a:t>
            </a:r>
            <a:r>
              <a:rPr lang="en-US" sz="2000" b="1" dirty="0" err="1" smtClean="0"/>
              <a:t>на</a:t>
            </a:r>
            <a:r>
              <a:rPr lang="en-US" sz="2000" b="1" dirty="0" smtClean="0"/>
              <a:t> </a:t>
            </a:r>
            <a:r>
              <a:rPr lang="en-US" sz="2000" b="1" dirty="0" err="1" smtClean="0"/>
              <a:t>левата</a:t>
            </a:r>
            <a:r>
              <a:rPr lang="en-US" sz="2000" b="1" dirty="0" smtClean="0"/>
              <a:t> </a:t>
            </a:r>
            <a:r>
              <a:rPr lang="en-US" sz="2000" b="1" dirty="0" err="1" smtClean="0"/>
              <a:t>страна</a:t>
            </a:r>
            <a:r>
              <a:rPr lang="en-US" sz="2000" b="1" dirty="0" smtClean="0"/>
              <a:t> </a:t>
            </a:r>
            <a:r>
              <a:rPr lang="en-US" sz="2000" b="1" dirty="0" err="1" smtClean="0"/>
              <a:t>од</a:t>
            </a:r>
            <a:r>
              <a:rPr lang="en-US" sz="2000" b="1" dirty="0" smtClean="0"/>
              <a:t> </a:t>
            </a:r>
            <a:r>
              <a:rPr lang="en-US" sz="2000" b="1" dirty="0" err="1" smtClean="0"/>
              <a:t>уредот</a:t>
            </a:r>
            <a:r>
              <a:rPr lang="en-US" sz="2000" b="1" dirty="0" smtClean="0"/>
              <a:t> (</a:t>
            </a:r>
            <a:r>
              <a:rPr lang="en-US" sz="2000" b="1" dirty="0" err="1" smtClean="0"/>
              <a:t>гледајќи</a:t>
            </a:r>
            <a:r>
              <a:rPr lang="en-US" sz="2000" b="1" dirty="0" smtClean="0"/>
              <a:t> </a:t>
            </a:r>
            <a:r>
              <a:rPr lang="en-US" sz="2000" b="1" dirty="0" err="1" smtClean="0"/>
              <a:t>од</a:t>
            </a:r>
            <a:r>
              <a:rPr lang="en-US" sz="2000" b="1" dirty="0" smtClean="0"/>
              <a:t> </a:t>
            </a:r>
            <a:r>
              <a:rPr lang="en-US" sz="2000" b="1" dirty="0" err="1" smtClean="0"/>
              <a:t>горе</a:t>
            </a:r>
            <a:r>
              <a:rPr lang="en-US" sz="2000" b="1" dirty="0" smtClean="0"/>
              <a:t>), </a:t>
            </a:r>
            <a:r>
              <a:rPr lang="en-US" sz="2000" b="1" dirty="0" err="1" smtClean="0"/>
              <a:t>при</a:t>
            </a:r>
            <a:r>
              <a:rPr lang="en-US" sz="2000" b="1" dirty="0" smtClean="0"/>
              <a:t> </a:t>
            </a:r>
            <a:r>
              <a:rPr lang="en-US" sz="2000" b="1" dirty="0" err="1" smtClean="0"/>
              <a:t>што</a:t>
            </a:r>
            <a:r>
              <a:rPr lang="en-US" sz="2000" b="1" dirty="0" smtClean="0"/>
              <a:t> </a:t>
            </a:r>
            <a:r>
              <a:rPr lang="en-US" sz="2000" b="1" dirty="0" err="1" smtClean="0"/>
              <a:t>дигиталните</a:t>
            </a:r>
            <a:r>
              <a:rPr lang="en-US" sz="2000" b="1" dirty="0" smtClean="0"/>
              <a:t> </a:t>
            </a:r>
            <a:r>
              <a:rPr lang="en-US" sz="2000" b="1" dirty="0" err="1" smtClean="0"/>
              <a:t>се</a:t>
            </a:r>
            <a:r>
              <a:rPr lang="en-US" sz="2000" b="1" dirty="0" smtClean="0"/>
              <a:t> </a:t>
            </a:r>
            <a:r>
              <a:rPr lang="en-US" sz="2000" b="1" dirty="0" err="1" smtClean="0"/>
              <a:t>означени</a:t>
            </a:r>
            <a:r>
              <a:rPr lang="en-US" sz="2000" b="1" dirty="0" smtClean="0"/>
              <a:t> </a:t>
            </a:r>
            <a:r>
              <a:rPr lang="en-US" sz="2000" b="1" dirty="0" err="1" smtClean="0"/>
              <a:t>со</a:t>
            </a:r>
            <a:r>
              <a:rPr lang="en-US" sz="2000" b="1" dirty="0" smtClean="0"/>
              <a:t> </a:t>
            </a:r>
            <a:r>
              <a:rPr lang="en-US" sz="2000" b="1" dirty="0" err="1" smtClean="0"/>
              <a:t>ознаките</a:t>
            </a:r>
            <a:r>
              <a:rPr lang="en-US" sz="2000" b="1" dirty="0" smtClean="0"/>
              <a:t> DI1 </a:t>
            </a:r>
            <a:r>
              <a:rPr lang="en-US" sz="2000" b="1" dirty="0" err="1" smtClean="0"/>
              <a:t>до</a:t>
            </a:r>
            <a:r>
              <a:rPr lang="en-US" sz="2000" b="1" dirty="0" smtClean="0"/>
              <a:t> DI4, а </a:t>
            </a:r>
            <a:r>
              <a:rPr lang="en-US" sz="2000" b="1" dirty="0" err="1" smtClean="0"/>
              <a:t>аналогните</a:t>
            </a:r>
            <a:r>
              <a:rPr lang="en-US" sz="2000" b="1" dirty="0" smtClean="0"/>
              <a:t> </a:t>
            </a:r>
            <a:r>
              <a:rPr lang="en-US" sz="2000" b="1" dirty="0" err="1" smtClean="0"/>
              <a:t>се</a:t>
            </a:r>
            <a:r>
              <a:rPr lang="en-US" sz="2000" b="1" dirty="0" smtClean="0"/>
              <a:t> </a:t>
            </a:r>
            <a:r>
              <a:rPr lang="en-US" sz="2000" b="1" dirty="0" err="1" smtClean="0"/>
              <a:t>наоѓаат</a:t>
            </a:r>
            <a:r>
              <a:rPr lang="en-US" sz="2000" b="1" dirty="0" smtClean="0"/>
              <a:t> </a:t>
            </a:r>
            <a:r>
              <a:rPr lang="en-US" sz="2000" b="1" dirty="0" err="1" smtClean="0"/>
              <a:t>под</a:t>
            </a:r>
            <a:r>
              <a:rPr lang="en-US" sz="2000" b="1" dirty="0" smtClean="0"/>
              <a:t> </a:t>
            </a:r>
            <a:r>
              <a:rPr lang="en-US" sz="2000" b="1" dirty="0" err="1" smtClean="0"/>
              <a:t>нив</a:t>
            </a:r>
            <a:r>
              <a:rPr lang="en-US" sz="2000" b="1" dirty="0" smtClean="0"/>
              <a:t> и </a:t>
            </a:r>
            <a:r>
              <a:rPr lang="en-US" sz="2000" b="1" dirty="0" err="1" smtClean="0"/>
              <a:t>се</a:t>
            </a:r>
            <a:r>
              <a:rPr lang="en-US" sz="2000" b="1" dirty="0" smtClean="0"/>
              <a:t> </a:t>
            </a:r>
            <a:r>
              <a:rPr lang="en-US" sz="2000" b="1" dirty="0" err="1" smtClean="0"/>
              <a:t>означени</a:t>
            </a:r>
            <a:r>
              <a:rPr lang="en-US" sz="2000" b="1" dirty="0" smtClean="0"/>
              <a:t> </a:t>
            </a:r>
            <a:r>
              <a:rPr lang="en-US" sz="2000" b="1" dirty="0" err="1" smtClean="0"/>
              <a:t>со</a:t>
            </a:r>
            <a:r>
              <a:rPr lang="en-US" sz="2000" b="1" dirty="0" smtClean="0"/>
              <a:t> </a:t>
            </a:r>
            <a:r>
              <a:rPr lang="en-US" sz="2000" b="1" dirty="0" err="1" smtClean="0"/>
              <a:t>ознаките</a:t>
            </a:r>
            <a:r>
              <a:rPr lang="en-US" sz="2000" b="1" dirty="0" smtClean="0"/>
              <a:t> AI1, AI2 и AI3.</a:t>
            </a:r>
            <a:endParaRPr lang="en-US" sz="2000" dirty="0" smtClean="0"/>
          </a:p>
          <a:p>
            <a:endParaRPr lang="en-US" dirty="0"/>
          </a:p>
        </p:txBody>
      </p:sp>
      <p:pic>
        <p:nvPicPr>
          <p:cNvPr id="5" name="Content Placeholder 4" descr="C:\Users\Natasa\Desktop\ko.jpg"/>
          <p:cNvPicPr>
            <a:picLocks noGrp="1"/>
          </p:cNvPicPr>
          <p:nvPr>
            <p:ph sz="quarter" idx="1"/>
          </p:nvPr>
        </p:nvPicPr>
        <p:blipFill>
          <a:blip r:embed="rId2"/>
          <a:srcRect/>
          <a:stretch>
            <a:fillRect/>
          </a:stretch>
        </p:blipFill>
        <p:spPr bwMode="auto">
          <a:xfrm>
            <a:off x="609600" y="914400"/>
            <a:ext cx="3810000"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609600"/>
            <a:ext cx="8077200" cy="5016758"/>
          </a:xfrm>
          <a:prstGeom prst="rect">
            <a:avLst/>
          </a:prstGeom>
          <a:solidFill>
            <a:schemeClr val="accent1">
              <a:lumMod val="60000"/>
              <a:lumOff val="40000"/>
            </a:schemeClr>
          </a:solidFill>
          <a:ln>
            <a:solidFill>
              <a:schemeClr val="bg1"/>
            </a:solidFill>
          </a:ln>
        </p:spPr>
        <p:txBody>
          <a:bodyPr wrap="square">
            <a:spAutoFit/>
          </a:bodyPr>
          <a:lstStyle/>
          <a:p>
            <a:endParaRPr lang="en-US" sz="2000" b="1" dirty="0" smtClean="0"/>
          </a:p>
          <a:p>
            <a:endParaRPr lang="en-US" sz="2000" b="1" dirty="0" smtClean="0"/>
          </a:p>
          <a:p>
            <a:endParaRPr lang="mk-MK" sz="2000" b="1" dirty="0" smtClean="0"/>
          </a:p>
          <a:p>
            <a:pPr>
              <a:buFont typeface="Arial" pitchFamily="34" charset="0"/>
              <a:buChar char="•"/>
            </a:pPr>
            <a:r>
              <a:rPr lang="mk-MK" sz="2000" b="1" dirty="0" smtClean="0"/>
              <a:t> </a:t>
            </a:r>
            <a:r>
              <a:rPr lang="en-US" sz="2000" b="1" dirty="0" err="1" smtClean="0"/>
              <a:t>На</a:t>
            </a:r>
            <a:r>
              <a:rPr lang="en-US" sz="2000" b="1" dirty="0" smtClean="0"/>
              <a:t> </a:t>
            </a:r>
            <a:r>
              <a:rPr lang="en-US" sz="2000" b="1" dirty="0" err="1"/>
              <a:t>десната</a:t>
            </a:r>
            <a:r>
              <a:rPr lang="en-US" sz="2000" b="1" dirty="0"/>
              <a:t> </a:t>
            </a:r>
            <a:r>
              <a:rPr lang="en-US" sz="2000" b="1" dirty="0" err="1" smtClean="0"/>
              <a:t>страна</a:t>
            </a:r>
            <a:r>
              <a:rPr lang="en-US" sz="2000" b="1" dirty="0" smtClean="0"/>
              <a:t> </a:t>
            </a:r>
            <a:r>
              <a:rPr lang="en-US" sz="2000" b="1" dirty="0" err="1"/>
              <a:t>од</a:t>
            </a:r>
            <a:r>
              <a:rPr lang="en-US" sz="2000" b="1" dirty="0"/>
              <a:t> </a:t>
            </a:r>
            <a:r>
              <a:rPr lang="en-US" sz="2000" b="1" dirty="0" err="1"/>
              <a:t>уредот</a:t>
            </a:r>
            <a:r>
              <a:rPr lang="en-US" sz="2000" b="1" dirty="0"/>
              <a:t> </a:t>
            </a:r>
            <a:r>
              <a:rPr lang="en-US" sz="2000" b="1" dirty="0" err="1"/>
              <a:t>се</a:t>
            </a:r>
            <a:r>
              <a:rPr lang="en-US" sz="2000" b="1" dirty="0"/>
              <a:t> </a:t>
            </a:r>
            <a:r>
              <a:rPr lang="en-US" sz="2000" b="1" dirty="0" err="1"/>
              <a:t>наоѓаат</a:t>
            </a:r>
            <a:r>
              <a:rPr lang="en-US" sz="2000" b="1" dirty="0"/>
              <a:t> </a:t>
            </a:r>
            <a:r>
              <a:rPr lang="en-US" sz="2000" b="1" dirty="0" err="1"/>
              <a:t>три</a:t>
            </a:r>
            <a:r>
              <a:rPr lang="en-US" sz="2000" b="1" dirty="0"/>
              <a:t> </a:t>
            </a:r>
            <a:r>
              <a:rPr lang="en-US" sz="2000" b="1" dirty="0" err="1"/>
              <a:t>транзисторски</a:t>
            </a:r>
            <a:r>
              <a:rPr lang="en-US" sz="2000" b="1" dirty="0"/>
              <a:t> </a:t>
            </a:r>
            <a:r>
              <a:rPr lang="en-US" sz="2000" b="1" dirty="0" err="1"/>
              <a:t>дигитални</a:t>
            </a:r>
            <a:r>
              <a:rPr lang="en-US" sz="2000" b="1" dirty="0"/>
              <a:t> </a:t>
            </a:r>
            <a:r>
              <a:rPr lang="en-US" sz="2000" b="1" dirty="0" err="1"/>
              <a:t>излези</a:t>
            </a:r>
            <a:r>
              <a:rPr lang="en-US" sz="2000" b="1" dirty="0"/>
              <a:t> </a:t>
            </a:r>
            <a:r>
              <a:rPr lang="en-US" sz="2000" b="1" dirty="0" err="1"/>
              <a:t>означени</a:t>
            </a:r>
            <a:r>
              <a:rPr lang="en-US" sz="2000" b="1" dirty="0"/>
              <a:t> </a:t>
            </a:r>
            <a:r>
              <a:rPr lang="en-US" sz="2000" b="1" dirty="0" err="1"/>
              <a:t>со</a:t>
            </a:r>
            <a:r>
              <a:rPr lang="en-US" sz="2000" b="1" dirty="0"/>
              <a:t> DO1 </a:t>
            </a:r>
            <a:r>
              <a:rPr lang="en-US" sz="2000" b="1" dirty="0" err="1"/>
              <a:t>до</a:t>
            </a:r>
            <a:r>
              <a:rPr lang="en-US" sz="2000" b="1" dirty="0"/>
              <a:t> DO3, </a:t>
            </a:r>
            <a:r>
              <a:rPr lang="en-US" sz="2000" b="1" dirty="0" err="1"/>
              <a:t>два</a:t>
            </a:r>
            <a:r>
              <a:rPr lang="en-US" sz="2000" b="1" dirty="0"/>
              <a:t> </a:t>
            </a:r>
            <a:r>
              <a:rPr lang="en-US" sz="2000" b="1" dirty="0" err="1"/>
              <a:t>релејни</a:t>
            </a:r>
            <a:r>
              <a:rPr lang="en-US" sz="2000" b="1" dirty="0"/>
              <a:t> </a:t>
            </a:r>
            <a:r>
              <a:rPr lang="en-US" sz="2000" b="1" dirty="0" err="1"/>
              <a:t>излези</a:t>
            </a:r>
            <a:r>
              <a:rPr lang="en-US" sz="2000" b="1" dirty="0"/>
              <a:t> </a:t>
            </a:r>
            <a:r>
              <a:rPr lang="en-US" sz="2000" b="1" dirty="0" err="1"/>
              <a:t>означени</a:t>
            </a:r>
            <a:r>
              <a:rPr lang="en-US" sz="2000" b="1" dirty="0"/>
              <a:t> </a:t>
            </a:r>
            <a:r>
              <a:rPr lang="en-US" sz="2000" b="1" dirty="0" err="1"/>
              <a:t>со</a:t>
            </a:r>
            <a:r>
              <a:rPr lang="en-US" sz="2000" b="1" dirty="0"/>
              <a:t> RO1 и RO2, а </a:t>
            </a:r>
            <a:r>
              <a:rPr lang="en-US" sz="2000" b="1" dirty="0" err="1"/>
              <a:t>под</a:t>
            </a:r>
            <a:r>
              <a:rPr lang="en-US" sz="2000" b="1" dirty="0"/>
              <a:t> </a:t>
            </a:r>
            <a:r>
              <a:rPr lang="en-US" sz="2000" b="1" dirty="0" err="1"/>
              <a:t>нив</a:t>
            </a:r>
            <a:r>
              <a:rPr lang="en-US" sz="2000" b="1" dirty="0"/>
              <a:t> </a:t>
            </a:r>
            <a:r>
              <a:rPr lang="en-US" sz="2000" b="1" dirty="0" err="1"/>
              <a:t>се</a:t>
            </a:r>
            <a:r>
              <a:rPr lang="en-US" sz="2000" b="1" dirty="0"/>
              <a:t> </a:t>
            </a:r>
            <a:r>
              <a:rPr lang="en-US" sz="2000" b="1" dirty="0" err="1"/>
              <a:t>наоѓа</a:t>
            </a:r>
            <a:r>
              <a:rPr lang="en-US" sz="2000" b="1" dirty="0"/>
              <a:t> </a:t>
            </a:r>
            <a:r>
              <a:rPr lang="en-US" sz="2000" b="1" dirty="0" err="1"/>
              <a:t>аналогниот</a:t>
            </a:r>
            <a:r>
              <a:rPr lang="en-US" sz="2000" b="1" dirty="0"/>
              <a:t> </a:t>
            </a:r>
            <a:r>
              <a:rPr lang="en-US" sz="2000" b="1" dirty="0" err="1"/>
              <a:t>излез</a:t>
            </a:r>
            <a:r>
              <a:rPr lang="en-US" sz="2000" b="1" dirty="0"/>
              <a:t> </a:t>
            </a:r>
            <a:r>
              <a:rPr lang="en-US" sz="2000" b="1" dirty="0" err="1"/>
              <a:t>кој</a:t>
            </a:r>
            <a:r>
              <a:rPr lang="en-US" sz="2000" b="1" dirty="0"/>
              <a:t> е </a:t>
            </a:r>
            <a:r>
              <a:rPr lang="en-US" sz="2000" b="1" dirty="0" err="1"/>
              <a:t>означен</a:t>
            </a:r>
            <a:r>
              <a:rPr lang="en-US" sz="2000" b="1" dirty="0"/>
              <a:t> </a:t>
            </a:r>
            <a:r>
              <a:rPr lang="en-US" sz="2000" b="1" dirty="0" err="1"/>
              <a:t>со</a:t>
            </a:r>
            <a:r>
              <a:rPr lang="en-US" sz="2000" b="1" dirty="0"/>
              <a:t> AO1( 1 </a:t>
            </a:r>
            <a:r>
              <a:rPr lang="en-US" sz="2000" b="1" dirty="0" smtClean="0"/>
              <a:t>).</a:t>
            </a:r>
            <a:endParaRPr lang="mk-MK" sz="2000" b="1" dirty="0" smtClean="0"/>
          </a:p>
          <a:p>
            <a:endParaRPr lang="mk-MK" sz="2000" b="1" dirty="0" smtClean="0"/>
          </a:p>
          <a:p>
            <a:pPr lvl="0">
              <a:buFont typeface="Arial" pitchFamily="34" charset="0"/>
              <a:buChar char="•"/>
            </a:pPr>
            <a:r>
              <a:rPr lang="mk-MK" sz="2000" b="1" dirty="0" smtClean="0"/>
              <a:t>  </a:t>
            </a:r>
            <a:r>
              <a:rPr lang="en-US" sz="2000" b="1" dirty="0" err="1" smtClean="0"/>
              <a:t>На</a:t>
            </a:r>
            <a:r>
              <a:rPr lang="en-US" sz="2000" b="1" dirty="0" smtClean="0"/>
              <a:t> </a:t>
            </a:r>
            <a:r>
              <a:rPr lang="en-US" sz="2000" b="1" dirty="0" err="1"/>
              <a:t>дигиталните</a:t>
            </a:r>
            <a:r>
              <a:rPr lang="en-US" sz="2000" b="1" dirty="0"/>
              <a:t> </a:t>
            </a:r>
            <a:r>
              <a:rPr lang="en-US" sz="2000" b="1" dirty="0" err="1"/>
              <a:t>влезови</a:t>
            </a:r>
            <a:r>
              <a:rPr lang="en-US" sz="2000" b="1" dirty="0"/>
              <a:t> </a:t>
            </a:r>
            <a:r>
              <a:rPr lang="en-US" sz="2000" b="1" dirty="0" err="1"/>
              <a:t>може</a:t>
            </a:r>
            <a:r>
              <a:rPr lang="en-US" sz="2000" b="1" dirty="0"/>
              <a:t> </a:t>
            </a:r>
            <a:r>
              <a:rPr lang="en-US" sz="2000" b="1" dirty="0" err="1"/>
              <a:t>да</a:t>
            </a:r>
            <a:r>
              <a:rPr lang="en-US" sz="2000" b="1" dirty="0"/>
              <a:t> </a:t>
            </a:r>
            <a:r>
              <a:rPr lang="en-US" sz="2000" b="1" dirty="0" err="1"/>
              <a:t>се</a:t>
            </a:r>
            <a:r>
              <a:rPr lang="en-US" sz="2000" b="1" dirty="0"/>
              <a:t> </a:t>
            </a:r>
            <a:r>
              <a:rPr lang="en-US" sz="2000" b="1" dirty="0" err="1"/>
              <a:t>приклучуваат</a:t>
            </a:r>
            <a:r>
              <a:rPr lang="en-US" sz="2000" b="1" dirty="0"/>
              <a:t> </a:t>
            </a:r>
            <a:r>
              <a:rPr lang="en-US" sz="2000" b="1" dirty="0" err="1"/>
              <a:t>елементи</a:t>
            </a:r>
            <a:r>
              <a:rPr lang="en-US" sz="2000" b="1" dirty="0"/>
              <a:t> </a:t>
            </a:r>
            <a:r>
              <a:rPr lang="en-US" sz="2000" b="1" dirty="0" err="1"/>
              <a:t>како</a:t>
            </a:r>
            <a:r>
              <a:rPr lang="en-US" sz="2000" b="1" dirty="0"/>
              <a:t> </a:t>
            </a:r>
            <a:r>
              <a:rPr lang="en-US" sz="2000" b="1" dirty="0" err="1"/>
              <a:t>копчиња</a:t>
            </a:r>
            <a:r>
              <a:rPr lang="en-US" sz="2000" b="1" dirty="0"/>
              <a:t> и </a:t>
            </a:r>
            <a:r>
              <a:rPr lang="en-US" sz="2000" b="1" dirty="0" err="1"/>
              <a:t>прекинувачи</a:t>
            </a:r>
            <a:r>
              <a:rPr lang="en-US" sz="2000" b="1" dirty="0"/>
              <a:t>.</a:t>
            </a:r>
            <a:endParaRPr lang="en-US" sz="2000" dirty="0"/>
          </a:p>
          <a:p>
            <a:pPr lvl="0"/>
            <a:endParaRPr lang="mk-MK" sz="2000" b="1" dirty="0" smtClean="0"/>
          </a:p>
          <a:p>
            <a:pPr lvl="0">
              <a:buFont typeface="Arial" pitchFamily="34" charset="0"/>
              <a:buChar char="•"/>
            </a:pPr>
            <a:r>
              <a:rPr lang="mk-MK" sz="2000" b="1" dirty="0" smtClean="0"/>
              <a:t>  </a:t>
            </a:r>
            <a:r>
              <a:rPr lang="en-US" sz="2000" b="1" dirty="0" err="1" smtClean="0"/>
              <a:t>На</a:t>
            </a:r>
            <a:r>
              <a:rPr lang="en-US" sz="2000" b="1" dirty="0" smtClean="0"/>
              <a:t> </a:t>
            </a:r>
            <a:r>
              <a:rPr lang="en-US" sz="2000" b="1" dirty="0" err="1"/>
              <a:t>аналогните</a:t>
            </a:r>
            <a:r>
              <a:rPr lang="en-US" sz="2000" b="1" dirty="0"/>
              <a:t> </a:t>
            </a:r>
            <a:r>
              <a:rPr lang="en-US" sz="2000" b="1" dirty="0" err="1"/>
              <a:t>влезови</a:t>
            </a:r>
            <a:r>
              <a:rPr lang="en-US" sz="2000" b="1" dirty="0"/>
              <a:t> </a:t>
            </a:r>
            <a:r>
              <a:rPr lang="en-US" sz="2000" b="1" dirty="0" err="1"/>
              <a:t>се</a:t>
            </a:r>
            <a:r>
              <a:rPr lang="en-US" sz="2000" b="1" dirty="0"/>
              <a:t> </a:t>
            </a:r>
            <a:r>
              <a:rPr lang="en-US" sz="2000" b="1" dirty="0" err="1"/>
              <a:t>приклучуваат</a:t>
            </a:r>
            <a:r>
              <a:rPr lang="en-US" sz="2000" b="1" dirty="0"/>
              <a:t> </a:t>
            </a:r>
            <a:r>
              <a:rPr lang="en-US" sz="2000" b="1" dirty="0" err="1"/>
              <a:t>уреди</a:t>
            </a:r>
            <a:r>
              <a:rPr lang="en-US" sz="2000" b="1" dirty="0"/>
              <a:t> </a:t>
            </a:r>
            <a:r>
              <a:rPr lang="en-US" sz="2000" b="1" dirty="0" err="1"/>
              <a:t>кои</a:t>
            </a:r>
            <a:r>
              <a:rPr lang="en-US" sz="2000" b="1" dirty="0"/>
              <a:t> </a:t>
            </a:r>
            <a:r>
              <a:rPr lang="en-US" sz="2000" b="1" dirty="0" err="1"/>
              <a:t>ја</a:t>
            </a:r>
            <a:r>
              <a:rPr lang="en-US" sz="2000" b="1" dirty="0"/>
              <a:t> </a:t>
            </a:r>
            <a:r>
              <a:rPr lang="en-US" sz="2000" b="1" dirty="0" err="1"/>
              <a:t>менуваат</a:t>
            </a:r>
            <a:r>
              <a:rPr lang="en-US" sz="2000" b="1" dirty="0"/>
              <a:t> </a:t>
            </a:r>
            <a:r>
              <a:rPr lang="en-US" sz="2000" b="1" dirty="0" err="1"/>
              <a:t>својата</a:t>
            </a:r>
            <a:r>
              <a:rPr lang="en-US" sz="2000" b="1" dirty="0"/>
              <a:t> </a:t>
            </a:r>
            <a:r>
              <a:rPr lang="en-US" sz="2000" b="1" dirty="0" err="1"/>
              <a:t>отпорност</a:t>
            </a:r>
            <a:r>
              <a:rPr lang="en-US" sz="2000" b="1" dirty="0"/>
              <a:t> </a:t>
            </a:r>
            <a:r>
              <a:rPr lang="en-US" sz="2000" b="1" dirty="0" err="1"/>
              <a:t>во</a:t>
            </a:r>
            <a:r>
              <a:rPr lang="en-US" sz="2000" b="1" dirty="0"/>
              <a:t> </a:t>
            </a:r>
            <a:r>
              <a:rPr lang="en-US" sz="2000" b="1" dirty="0" err="1"/>
              <a:t>зависност</a:t>
            </a:r>
            <a:r>
              <a:rPr lang="en-US" sz="2000" b="1" dirty="0"/>
              <a:t> </a:t>
            </a:r>
            <a:r>
              <a:rPr lang="en-US" sz="2000" b="1" dirty="0" err="1"/>
              <a:t>од</a:t>
            </a:r>
            <a:r>
              <a:rPr lang="en-US" sz="2000" b="1" dirty="0"/>
              <a:t> </a:t>
            </a:r>
            <a:r>
              <a:rPr lang="en-US" sz="2000" b="1" dirty="0" err="1"/>
              <a:t>некои</a:t>
            </a:r>
            <a:r>
              <a:rPr lang="en-US" sz="2000" b="1" dirty="0"/>
              <a:t> </a:t>
            </a:r>
            <a:r>
              <a:rPr lang="en-US" sz="2000" b="1" dirty="0" err="1"/>
              <a:t>надворешни</a:t>
            </a:r>
            <a:r>
              <a:rPr lang="en-US" sz="2000" b="1" dirty="0"/>
              <a:t> </a:t>
            </a:r>
            <a:r>
              <a:rPr lang="en-US" sz="2000" b="1" dirty="0" err="1"/>
              <a:t>услови</a:t>
            </a:r>
            <a:r>
              <a:rPr lang="en-US" sz="2000" b="1" dirty="0"/>
              <a:t> (</a:t>
            </a:r>
            <a:r>
              <a:rPr lang="en-US" sz="2000" b="1" dirty="0" err="1"/>
              <a:t>на</a:t>
            </a:r>
            <a:r>
              <a:rPr lang="en-US" sz="2000" b="1" dirty="0"/>
              <a:t> </a:t>
            </a:r>
            <a:r>
              <a:rPr lang="en-US" sz="2000" b="1" dirty="0" err="1"/>
              <a:t>пример</a:t>
            </a:r>
            <a:r>
              <a:rPr lang="en-US" sz="2000" b="1" dirty="0"/>
              <a:t>, </a:t>
            </a:r>
            <a:r>
              <a:rPr lang="en-US" sz="2000" b="1" dirty="0" err="1"/>
              <a:t>потенциометар</a:t>
            </a:r>
            <a:r>
              <a:rPr lang="en-US" sz="2000" b="1" dirty="0"/>
              <a:t>, </a:t>
            </a:r>
            <a:r>
              <a:rPr lang="en-US" sz="2000" b="1" dirty="0" err="1"/>
              <a:t>фотоотпорник</a:t>
            </a:r>
            <a:r>
              <a:rPr lang="en-US" sz="2000" b="1" dirty="0" smtClean="0"/>
              <a:t>).</a:t>
            </a:r>
            <a:endParaRPr lang="mk-MK" sz="2000" b="1" dirty="0" smtClean="0"/>
          </a:p>
          <a:p>
            <a:pPr lvl="0"/>
            <a:endParaRPr lang="en-US" sz="2000" dirty="0"/>
          </a:p>
          <a:p>
            <a:pPr marL="457200" indent="-457200"/>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630362"/>
          </a:xfrm>
          <a:solidFill>
            <a:schemeClr val="accent1">
              <a:lumMod val="60000"/>
              <a:lumOff val="40000"/>
            </a:schemeClr>
          </a:solidFill>
        </p:spPr>
        <p:txBody>
          <a:bodyPr>
            <a:noAutofit/>
          </a:bodyPr>
          <a:lstStyle/>
          <a:p>
            <a:r>
              <a:rPr lang="en-US" sz="2000" b="1" dirty="0" err="1" smtClean="0"/>
              <a:t>На</a:t>
            </a:r>
            <a:r>
              <a:rPr lang="en-US" sz="2000" b="1" dirty="0" smtClean="0"/>
              <a:t> </a:t>
            </a:r>
            <a:r>
              <a:rPr lang="en-US" sz="2000" b="1" dirty="0" err="1" smtClean="0"/>
              <a:t>дигиталните</a:t>
            </a:r>
            <a:r>
              <a:rPr lang="en-US" sz="2000" b="1" dirty="0" smtClean="0"/>
              <a:t> </a:t>
            </a:r>
            <a:r>
              <a:rPr lang="en-US" sz="2000" b="1" dirty="0" err="1" smtClean="0"/>
              <a:t>излези</a:t>
            </a:r>
            <a:r>
              <a:rPr lang="en-US" sz="2000" b="1" dirty="0" smtClean="0"/>
              <a:t> </a:t>
            </a:r>
            <a:r>
              <a:rPr lang="en-US" sz="2000" b="1" dirty="0" err="1" smtClean="0"/>
              <a:t>можат</a:t>
            </a:r>
            <a:r>
              <a:rPr lang="en-US" sz="2000" b="1" dirty="0" smtClean="0"/>
              <a:t> </a:t>
            </a:r>
            <a:r>
              <a:rPr lang="en-US" sz="2000" b="1" dirty="0" err="1" smtClean="0"/>
              <a:t>да</a:t>
            </a:r>
            <a:r>
              <a:rPr lang="en-US" sz="2000" b="1" dirty="0" smtClean="0"/>
              <a:t> </a:t>
            </a:r>
            <a:r>
              <a:rPr lang="en-US" sz="2000" b="1" dirty="0" err="1" smtClean="0"/>
              <a:t>се</a:t>
            </a:r>
            <a:r>
              <a:rPr lang="en-US" sz="2000" b="1" dirty="0" smtClean="0"/>
              <a:t> </a:t>
            </a:r>
            <a:r>
              <a:rPr lang="en-US" sz="2000" b="1" dirty="0" err="1" smtClean="0"/>
              <a:t>приклучат</a:t>
            </a:r>
            <a:r>
              <a:rPr lang="en-US" sz="2000" b="1" dirty="0" smtClean="0"/>
              <a:t> </a:t>
            </a:r>
            <a:r>
              <a:rPr lang="en-US" sz="2000" b="1" dirty="0" err="1" smtClean="0"/>
              <a:t>сијалици</a:t>
            </a:r>
            <a:r>
              <a:rPr lang="en-US" sz="2000" b="1" dirty="0" smtClean="0"/>
              <a:t> и </a:t>
            </a:r>
            <a:r>
              <a:rPr lang="en-US" sz="2000" b="1" dirty="0" err="1" smtClean="0"/>
              <a:t>други</a:t>
            </a:r>
            <a:r>
              <a:rPr lang="en-US" sz="2000" b="1" dirty="0" smtClean="0"/>
              <a:t>  </a:t>
            </a:r>
            <a:r>
              <a:rPr lang="en-US" sz="2000" b="1" dirty="0" err="1" smtClean="0"/>
              <a:t>елементи</a:t>
            </a:r>
            <a:r>
              <a:rPr lang="en-US" sz="2000" b="1" dirty="0" smtClean="0"/>
              <a:t> </a:t>
            </a:r>
            <a:r>
              <a:rPr lang="en-US" sz="2000" b="1" dirty="0" err="1" smtClean="0"/>
              <a:t>кои</a:t>
            </a:r>
            <a:r>
              <a:rPr lang="en-US" sz="2000" b="1" dirty="0" smtClean="0"/>
              <a:t> </a:t>
            </a:r>
            <a:r>
              <a:rPr lang="en-US" sz="2000" b="1" dirty="0" err="1" smtClean="0"/>
              <a:t>сакаме</a:t>
            </a:r>
            <a:r>
              <a:rPr lang="en-US" sz="2000" b="1" dirty="0" smtClean="0"/>
              <a:t> </a:t>
            </a:r>
            <a:r>
              <a:rPr lang="en-US" sz="2000" b="1" dirty="0" err="1" smtClean="0"/>
              <a:t>да</a:t>
            </a:r>
            <a:r>
              <a:rPr lang="en-US" sz="2000" b="1" dirty="0" smtClean="0"/>
              <a:t> </a:t>
            </a:r>
            <a:r>
              <a:rPr lang="en-US" sz="2000" b="1" dirty="0" err="1" smtClean="0"/>
              <a:t>работат</a:t>
            </a:r>
            <a:r>
              <a:rPr lang="en-US" sz="2000" b="1" dirty="0" smtClean="0"/>
              <a:t> </a:t>
            </a:r>
            <a:r>
              <a:rPr lang="en-US" sz="2000" b="1" dirty="0" err="1" smtClean="0"/>
              <a:t>на</a:t>
            </a:r>
            <a:r>
              <a:rPr lang="en-US" sz="2000" b="1" dirty="0" smtClean="0"/>
              <a:t> </a:t>
            </a:r>
            <a:r>
              <a:rPr lang="en-US" sz="2000" b="1" dirty="0" err="1" smtClean="0"/>
              <a:t>принципот</a:t>
            </a:r>
            <a:r>
              <a:rPr lang="en-US" sz="2000" b="1" dirty="0" smtClean="0"/>
              <a:t> </a:t>
            </a:r>
            <a:r>
              <a:rPr lang="en-US" sz="2000" b="1" dirty="0" err="1" smtClean="0"/>
              <a:t>вклучено</a:t>
            </a:r>
            <a:r>
              <a:rPr lang="en-US" sz="2000" b="1" dirty="0" smtClean="0"/>
              <a:t>/</a:t>
            </a:r>
            <a:r>
              <a:rPr lang="en-US" sz="2000" b="1" dirty="0" err="1" smtClean="0"/>
              <a:t>исклучено</a:t>
            </a:r>
            <a:r>
              <a:rPr lang="en-US" sz="2000" b="1" dirty="0" smtClean="0"/>
              <a:t>, </a:t>
            </a:r>
            <a:br>
              <a:rPr lang="en-US" sz="2000" b="1" dirty="0" smtClean="0"/>
            </a:br>
            <a:r>
              <a:rPr lang="en-US" sz="2000" b="1" dirty="0" err="1" smtClean="0"/>
              <a:t>додека</a:t>
            </a:r>
            <a:r>
              <a:rPr lang="en-US" sz="2000" b="1" dirty="0" smtClean="0"/>
              <a:t> </a:t>
            </a:r>
            <a:r>
              <a:rPr lang="en-US" sz="2000" b="1" dirty="0" err="1" smtClean="0"/>
              <a:t>на</a:t>
            </a:r>
            <a:r>
              <a:rPr lang="en-US" sz="2000" b="1" dirty="0" smtClean="0"/>
              <a:t> </a:t>
            </a:r>
            <a:r>
              <a:rPr lang="en-US" sz="2000" b="1" dirty="0" err="1" smtClean="0"/>
              <a:t>аналогните</a:t>
            </a:r>
            <a:r>
              <a:rPr lang="en-US" sz="2000" b="1" dirty="0" smtClean="0"/>
              <a:t> </a:t>
            </a:r>
            <a:r>
              <a:rPr lang="en-US" sz="2000" b="1" dirty="0" err="1" smtClean="0"/>
              <a:t>излези</a:t>
            </a:r>
            <a:r>
              <a:rPr lang="en-US" sz="2000" b="1" dirty="0" smtClean="0"/>
              <a:t> </a:t>
            </a:r>
            <a:r>
              <a:rPr lang="en-US" sz="2000" b="1" dirty="0" err="1" smtClean="0"/>
              <a:t>се</a:t>
            </a:r>
            <a:r>
              <a:rPr lang="en-US" sz="2000" b="1" dirty="0" smtClean="0"/>
              <a:t> </a:t>
            </a:r>
            <a:r>
              <a:rPr lang="en-US" sz="2000" b="1" dirty="0" err="1" smtClean="0"/>
              <a:t>приклучуваат</a:t>
            </a:r>
            <a:r>
              <a:rPr lang="en-US" sz="2000" b="1" dirty="0" smtClean="0"/>
              <a:t> </a:t>
            </a:r>
            <a:r>
              <a:rPr lang="en-US" sz="2000" b="1" dirty="0" err="1" smtClean="0"/>
              <a:t>елементи</a:t>
            </a:r>
            <a:r>
              <a:rPr lang="en-US" sz="2000" b="1" dirty="0" smtClean="0"/>
              <a:t> </a:t>
            </a:r>
            <a:r>
              <a:rPr lang="en-US" sz="2000" b="1" dirty="0" err="1" smtClean="0"/>
              <a:t>кои</a:t>
            </a:r>
            <a:r>
              <a:rPr lang="en-US" sz="2000" b="1" dirty="0" smtClean="0"/>
              <a:t> </a:t>
            </a:r>
            <a:r>
              <a:rPr lang="en-US" sz="2000" b="1" dirty="0" err="1" smtClean="0"/>
              <a:t>можат</a:t>
            </a:r>
            <a:r>
              <a:rPr lang="en-US" sz="2000" b="1" dirty="0" smtClean="0"/>
              <a:t> </a:t>
            </a:r>
            <a:r>
              <a:rPr lang="en-US" sz="2000" b="1" dirty="0" err="1" smtClean="0"/>
              <a:t>да</a:t>
            </a:r>
            <a:r>
              <a:rPr lang="en-US" sz="2000" b="1" dirty="0" smtClean="0"/>
              <a:t> </a:t>
            </a:r>
            <a:r>
              <a:rPr lang="en-US" sz="2000" b="1" dirty="0" err="1" smtClean="0"/>
              <a:t>работат</a:t>
            </a:r>
            <a:r>
              <a:rPr lang="en-US" sz="2000" b="1" dirty="0" smtClean="0"/>
              <a:t> </a:t>
            </a:r>
            <a:r>
              <a:rPr lang="en-US" sz="2000" b="1" dirty="0" err="1" smtClean="0"/>
              <a:t>под</a:t>
            </a:r>
            <a:r>
              <a:rPr lang="en-US" sz="2000" b="1" dirty="0" smtClean="0"/>
              <a:t> </a:t>
            </a:r>
            <a:r>
              <a:rPr lang="en-US" sz="2000" b="1" dirty="0" err="1" smtClean="0"/>
              <a:t>променлив</a:t>
            </a:r>
            <a:r>
              <a:rPr lang="en-US" sz="2000" b="1" dirty="0" smtClean="0"/>
              <a:t> </a:t>
            </a:r>
            <a:r>
              <a:rPr lang="en-US" sz="2000" b="1" dirty="0" err="1" smtClean="0"/>
              <a:t>напон</a:t>
            </a:r>
            <a:r>
              <a:rPr lang="en-US" sz="2000" b="1" dirty="0" smtClean="0"/>
              <a:t> (</a:t>
            </a:r>
            <a:r>
              <a:rPr lang="en-US" sz="2000" b="1" dirty="0" err="1" smtClean="0"/>
              <a:t>електромотор</a:t>
            </a:r>
            <a:r>
              <a:rPr lang="en-US" sz="2000" b="1" dirty="0" smtClean="0"/>
              <a:t>, </a:t>
            </a:r>
            <a:r>
              <a:rPr lang="en-US" sz="2000" b="1" dirty="0" err="1" smtClean="0"/>
              <a:t>вентилатор</a:t>
            </a:r>
            <a:r>
              <a:rPr lang="mk-MK" sz="2000" b="1" dirty="0" smtClean="0"/>
              <a:t>,брмчалка)</a:t>
            </a:r>
            <a:endParaRPr lang="en-US" sz="2000" b="1" dirty="0"/>
          </a:p>
        </p:txBody>
      </p:sp>
      <p:sp>
        <p:nvSpPr>
          <p:cNvPr id="4" name="Content Placeholder 3"/>
          <p:cNvSpPr>
            <a:spLocks noGrp="1"/>
          </p:cNvSpPr>
          <p:nvPr>
            <p:ph sz="quarter" idx="2"/>
          </p:nvPr>
        </p:nvSpPr>
        <p:spPr>
          <a:xfrm>
            <a:off x="4933950" y="1981200"/>
            <a:ext cx="3749040" cy="4419600"/>
          </a:xfrm>
        </p:spPr>
        <p:txBody>
          <a:bodyPr>
            <a:normAutofit/>
          </a:bodyPr>
          <a:lstStyle/>
          <a:p>
            <a:pPr lvl="0"/>
            <a:r>
              <a:rPr lang="mk-MK" sz="2200" b="1" dirty="0" smtClean="0"/>
              <a:t>На предната страна на уредот  се наоѓаат приклучоци  за напојување и USB порт за комуникација со компјутерот.</a:t>
            </a:r>
            <a:endParaRPr lang="en-US" sz="2200" dirty="0" smtClean="0"/>
          </a:p>
          <a:p>
            <a:pPr lvl="0"/>
            <a:r>
              <a:rPr lang="mk-MK" sz="2200" b="1" dirty="0" smtClean="0"/>
              <a:t>Сите приклучоци се соодветно означени и уредот да работи потребно е да е приклучен на напојување од 12</a:t>
            </a:r>
            <a:r>
              <a:rPr lang="en-US" sz="2200" b="1" dirty="0" smtClean="0"/>
              <a:t>V</a:t>
            </a:r>
            <a:endParaRPr lang="en-US" sz="2200" dirty="0" smtClean="0"/>
          </a:p>
          <a:p>
            <a:endParaRPr lang="en-US" dirty="0"/>
          </a:p>
        </p:txBody>
      </p:sp>
      <p:pic>
        <p:nvPicPr>
          <p:cNvPr id="5" name="Content Placeholder 4" descr="C:\Users\Natasa\Desktop\download (1).jpg"/>
          <p:cNvPicPr>
            <a:picLocks noGrp="1"/>
          </p:cNvPicPr>
          <p:nvPr>
            <p:ph sz="quarter" idx="1"/>
          </p:nvPr>
        </p:nvPicPr>
        <p:blipFill>
          <a:blip r:embed="rId2"/>
          <a:srcRect/>
          <a:stretch>
            <a:fillRect/>
          </a:stretch>
        </p:blipFill>
        <p:spPr bwMode="auto">
          <a:xfrm>
            <a:off x="1143000" y="2362200"/>
            <a:ext cx="3048000" cy="2714625"/>
          </a:xfrm>
          <a:prstGeom prst="rect">
            <a:avLst/>
          </a:prstGeom>
          <a:noFill/>
          <a:ln w="9525">
            <a:noFill/>
            <a:miter lim="800000"/>
            <a:headEnd/>
            <a:tailEnd/>
          </a:ln>
        </p:spPr>
      </p:pic>
      <p:sp>
        <p:nvSpPr>
          <p:cNvPr id="6" name="Rectangle 5"/>
          <p:cNvSpPr/>
          <p:nvPr/>
        </p:nvSpPr>
        <p:spPr>
          <a:xfrm>
            <a:off x="2209800" y="5181600"/>
            <a:ext cx="1501565" cy="369332"/>
          </a:xfrm>
          <a:prstGeom prst="rect">
            <a:avLst/>
          </a:prstGeom>
        </p:spPr>
        <p:txBody>
          <a:bodyPr wrap="none">
            <a:spAutoFit/>
          </a:bodyPr>
          <a:lstStyle/>
          <a:p>
            <a:r>
              <a:rPr lang="mk-MK" b="1" dirty="0" smtClean="0"/>
              <a:t>Напојување</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4495800" y="914400"/>
            <a:ext cx="4187190" cy="5105400"/>
          </a:xfrm>
          <a:solidFill>
            <a:schemeClr val="accent1">
              <a:lumMod val="60000"/>
              <a:lumOff val="40000"/>
            </a:schemeClr>
          </a:solidFill>
        </p:spPr>
        <p:txBody>
          <a:bodyPr>
            <a:normAutofit/>
          </a:bodyPr>
          <a:lstStyle/>
          <a:p>
            <a:endParaRPr lang="mk-MK" sz="2000" b="1" dirty="0" smtClean="0"/>
          </a:p>
          <a:p>
            <a:endParaRPr lang="mk-MK" sz="2000" b="1" dirty="0" smtClean="0"/>
          </a:p>
          <a:p>
            <a:r>
              <a:rPr lang="en-US" sz="2000" b="1" dirty="0" err="1" smtClean="0"/>
              <a:t>Доколку</a:t>
            </a:r>
            <a:r>
              <a:rPr lang="en-US" sz="2000" b="1" dirty="0" smtClean="0"/>
              <a:t> </a:t>
            </a:r>
            <a:r>
              <a:rPr lang="en-US" sz="2000" b="1" dirty="0" err="1" smtClean="0"/>
              <a:t>сакате</a:t>
            </a:r>
            <a:r>
              <a:rPr lang="en-US" sz="2000" b="1" dirty="0" smtClean="0"/>
              <a:t> </a:t>
            </a:r>
            <a:r>
              <a:rPr lang="en-US" sz="2000" b="1" dirty="0" err="1" smtClean="0"/>
              <a:t>да</a:t>
            </a:r>
            <a:r>
              <a:rPr lang="en-US" sz="2000" b="1" dirty="0" smtClean="0"/>
              <a:t> </a:t>
            </a:r>
            <a:r>
              <a:rPr lang="en-US" sz="2000" b="1" dirty="0" err="1" smtClean="0"/>
              <a:t>го</a:t>
            </a:r>
            <a:r>
              <a:rPr lang="en-US" sz="2000" b="1" dirty="0" smtClean="0"/>
              <a:t> </a:t>
            </a:r>
            <a:r>
              <a:rPr lang="en-US" sz="2000" b="1" dirty="0" err="1" smtClean="0"/>
              <a:t>поврзете</a:t>
            </a:r>
            <a:r>
              <a:rPr lang="en-US" sz="2000" b="1" dirty="0" smtClean="0"/>
              <a:t> </a:t>
            </a:r>
            <a:r>
              <a:rPr lang="en-US" sz="2000" b="1" dirty="0" err="1" smtClean="0"/>
              <a:t>уредот</a:t>
            </a:r>
            <a:r>
              <a:rPr lang="en-US" sz="2000" b="1" dirty="0" smtClean="0"/>
              <a:t> </a:t>
            </a:r>
            <a:r>
              <a:rPr lang="en-US" sz="2000" b="1" dirty="0" err="1" smtClean="0"/>
              <a:t>со</a:t>
            </a:r>
            <a:r>
              <a:rPr lang="en-US" sz="2000" b="1" dirty="0" smtClean="0"/>
              <a:t> </a:t>
            </a:r>
            <a:r>
              <a:rPr lang="en-US" sz="2000" b="1" dirty="0" err="1" smtClean="0"/>
              <a:t>компјутер</a:t>
            </a:r>
            <a:r>
              <a:rPr lang="en-US" sz="2000" b="1" dirty="0" smtClean="0"/>
              <a:t> </a:t>
            </a:r>
            <a:r>
              <a:rPr lang="en-US" sz="2000" b="1" dirty="0" err="1" smtClean="0"/>
              <a:t>потребен</a:t>
            </a:r>
            <a:r>
              <a:rPr lang="en-US" sz="2000" b="1" dirty="0" smtClean="0"/>
              <a:t> </a:t>
            </a:r>
            <a:r>
              <a:rPr lang="en-US" sz="2000" b="1" dirty="0" err="1" smtClean="0"/>
              <a:t>ви</a:t>
            </a:r>
            <a:r>
              <a:rPr lang="en-US" sz="2000" b="1" dirty="0" smtClean="0"/>
              <a:t> е </a:t>
            </a:r>
            <a:r>
              <a:rPr lang="en-US" sz="2000" b="1" dirty="0" err="1" smtClean="0"/>
              <a:t>кабелот</a:t>
            </a:r>
            <a:r>
              <a:rPr lang="en-US" sz="2000" b="1" dirty="0" smtClean="0"/>
              <a:t> </a:t>
            </a:r>
            <a:r>
              <a:rPr lang="en-US" sz="2000" b="1" dirty="0" err="1" smtClean="0"/>
              <a:t>за</a:t>
            </a:r>
            <a:r>
              <a:rPr lang="en-US" sz="2000" b="1" dirty="0" smtClean="0"/>
              <a:t> </a:t>
            </a:r>
            <a:r>
              <a:rPr lang="en-US" sz="2000" b="1" dirty="0" err="1" smtClean="0"/>
              <a:t>комуникација</a:t>
            </a:r>
            <a:r>
              <a:rPr lang="en-US" sz="2000" b="1" dirty="0" smtClean="0"/>
              <a:t> </a:t>
            </a:r>
            <a:r>
              <a:rPr lang="en-US" sz="2000" b="1" dirty="0" err="1" smtClean="0"/>
              <a:t>преку</a:t>
            </a:r>
            <a:r>
              <a:rPr lang="en-US" sz="2000" b="1" dirty="0" smtClean="0"/>
              <a:t> USB </a:t>
            </a:r>
            <a:r>
              <a:rPr lang="en-US" sz="2000" b="1" dirty="0" err="1" smtClean="0"/>
              <a:t>портот</a:t>
            </a:r>
            <a:r>
              <a:rPr lang="en-US" sz="2000" b="1" dirty="0" smtClean="0"/>
              <a:t> (</a:t>
            </a:r>
            <a:r>
              <a:rPr lang="en-US" sz="2000" b="1" dirty="0" err="1" smtClean="0"/>
              <a:t>на</a:t>
            </a:r>
            <a:r>
              <a:rPr lang="en-US" sz="2000" b="1" dirty="0" smtClean="0"/>
              <a:t> </a:t>
            </a:r>
            <a:r>
              <a:rPr lang="en-US" sz="2000" b="1" dirty="0" err="1" smtClean="0"/>
              <a:t>компјутер</a:t>
            </a:r>
            <a:r>
              <a:rPr lang="en-US" sz="2000" b="1" dirty="0" smtClean="0"/>
              <a:t>) </a:t>
            </a:r>
            <a:r>
              <a:rPr lang="en-US" sz="2000" b="1" dirty="0" err="1" smtClean="0"/>
              <a:t>во</a:t>
            </a:r>
            <a:r>
              <a:rPr lang="en-US" sz="2000" b="1" dirty="0" smtClean="0"/>
              <a:t> RS232 (</a:t>
            </a:r>
            <a:r>
              <a:rPr lang="en-US" sz="2000" b="1" dirty="0" err="1" smtClean="0"/>
              <a:t>на</a:t>
            </a:r>
            <a:r>
              <a:rPr lang="en-US" sz="2000" b="1" dirty="0" smtClean="0"/>
              <a:t> </a:t>
            </a:r>
            <a:r>
              <a:rPr lang="en-US" sz="2000" b="1" dirty="0" err="1" smtClean="0"/>
              <a:t>самиот</a:t>
            </a:r>
            <a:r>
              <a:rPr lang="en-US" sz="2000" b="1" dirty="0" smtClean="0"/>
              <a:t> </a:t>
            </a:r>
            <a:r>
              <a:rPr lang="en-US" sz="2000" b="1" dirty="0" err="1" smtClean="0"/>
              <a:t>уред</a:t>
            </a:r>
            <a:r>
              <a:rPr lang="en-US" sz="2000" b="1" dirty="0" smtClean="0"/>
              <a:t>).</a:t>
            </a:r>
            <a:endParaRPr lang="en-US" sz="2000" dirty="0" smtClean="0"/>
          </a:p>
          <a:p>
            <a:r>
              <a:rPr lang="en-US" sz="2000" b="1" dirty="0" smtClean="0"/>
              <a:t> </a:t>
            </a:r>
            <a:r>
              <a:rPr lang="en-US" sz="2000" b="1" dirty="0" err="1" smtClean="0"/>
              <a:t>Изгледот</a:t>
            </a:r>
            <a:r>
              <a:rPr lang="en-US" sz="2000" b="1" dirty="0" smtClean="0"/>
              <a:t> </a:t>
            </a:r>
            <a:r>
              <a:rPr lang="en-US" sz="2000" b="1" dirty="0" err="1" smtClean="0"/>
              <a:t>на</a:t>
            </a:r>
            <a:r>
              <a:rPr lang="en-US" sz="2000" b="1" dirty="0" smtClean="0"/>
              <a:t> </a:t>
            </a:r>
            <a:r>
              <a:rPr lang="en-US" sz="2000" b="1" dirty="0" err="1" smtClean="0"/>
              <a:t>овој</a:t>
            </a:r>
            <a:r>
              <a:rPr lang="en-US" sz="2000" b="1" dirty="0" smtClean="0"/>
              <a:t> </a:t>
            </a:r>
            <a:r>
              <a:rPr lang="en-US" sz="2000" b="1" dirty="0" err="1" smtClean="0"/>
              <a:t>кабел</a:t>
            </a:r>
            <a:r>
              <a:rPr lang="en-US" sz="2000" b="1" dirty="0" smtClean="0"/>
              <a:t> е </a:t>
            </a:r>
            <a:r>
              <a:rPr lang="en-US" sz="2000" b="1" dirty="0" err="1" smtClean="0"/>
              <a:t>прикажан</a:t>
            </a:r>
            <a:r>
              <a:rPr lang="en-US" sz="2000" b="1" dirty="0" smtClean="0"/>
              <a:t> </a:t>
            </a:r>
            <a:r>
              <a:rPr lang="en-US" sz="2000" b="1" dirty="0" err="1" smtClean="0"/>
              <a:t>на</a:t>
            </a:r>
            <a:r>
              <a:rPr lang="en-US" sz="2000" b="1" dirty="0" smtClean="0"/>
              <a:t> </a:t>
            </a:r>
            <a:r>
              <a:rPr lang="mk-MK" sz="2000" b="1" dirty="0" smtClean="0"/>
              <a:t>сликата и  </a:t>
            </a:r>
            <a:r>
              <a:rPr lang="en-US" sz="2000" b="1" dirty="0" err="1" smtClean="0"/>
              <a:t>едниот</a:t>
            </a:r>
            <a:r>
              <a:rPr lang="en-US" sz="2000" b="1" dirty="0" smtClean="0"/>
              <a:t> </a:t>
            </a:r>
            <a:r>
              <a:rPr lang="en-US" sz="2000" b="1" dirty="0" err="1" smtClean="0"/>
              <a:t>крај</a:t>
            </a:r>
            <a:r>
              <a:rPr lang="en-US" sz="2000" b="1" dirty="0" smtClean="0"/>
              <a:t> </a:t>
            </a:r>
            <a:r>
              <a:rPr lang="en-US" sz="2000" b="1" dirty="0" err="1" smtClean="0"/>
              <a:t>од</a:t>
            </a:r>
            <a:r>
              <a:rPr lang="en-US" sz="2000" b="1" dirty="0" smtClean="0"/>
              <a:t> </a:t>
            </a:r>
            <a:r>
              <a:rPr lang="en-US" sz="2000" b="1" dirty="0" err="1" smtClean="0"/>
              <a:t>кабелот</a:t>
            </a:r>
            <a:r>
              <a:rPr lang="en-US" sz="2000" b="1" dirty="0" smtClean="0"/>
              <a:t> </a:t>
            </a:r>
            <a:r>
              <a:rPr lang="en-US" sz="2000" b="1" dirty="0" err="1" smtClean="0"/>
              <a:t>се</a:t>
            </a:r>
            <a:r>
              <a:rPr lang="en-US" sz="2000" b="1" dirty="0" smtClean="0"/>
              <a:t> </a:t>
            </a:r>
            <a:r>
              <a:rPr lang="en-US" sz="2000" b="1" dirty="0" err="1" smtClean="0"/>
              <a:t>поврзува</a:t>
            </a:r>
            <a:r>
              <a:rPr lang="en-US" sz="2000" b="1" dirty="0" smtClean="0"/>
              <a:t> </a:t>
            </a:r>
            <a:r>
              <a:rPr lang="en-US" sz="2000" b="1" dirty="0" err="1" smtClean="0"/>
              <a:t>на</a:t>
            </a:r>
            <a:r>
              <a:rPr lang="en-US" sz="2000" b="1" dirty="0" smtClean="0"/>
              <a:t> </a:t>
            </a:r>
            <a:r>
              <a:rPr lang="en-US" sz="2000" b="1" dirty="0" err="1" smtClean="0"/>
              <a:t>компјутерот</a:t>
            </a:r>
            <a:r>
              <a:rPr lang="en-US" sz="2000" b="1" dirty="0" smtClean="0"/>
              <a:t>, </a:t>
            </a:r>
            <a:r>
              <a:rPr lang="en-US" sz="2000" b="1" dirty="0" err="1" smtClean="0"/>
              <a:t>додека</a:t>
            </a:r>
            <a:r>
              <a:rPr lang="en-US" sz="2000" b="1" dirty="0" smtClean="0"/>
              <a:t> </a:t>
            </a:r>
            <a:r>
              <a:rPr lang="en-US" sz="2000" b="1" dirty="0" err="1" smtClean="0"/>
              <a:t>другиот</a:t>
            </a:r>
            <a:r>
              <a:rPr lang="mk-MK" sz="2000" b="1" dirty="0" smtClean="0"/>
              <a:t> крај на уредот.</a:t>
            </a:r>
            <a:endParaRPr lang="en-US" sz="2000" dirty="0" smtClean="0"/>
          </a:p>
          <a:p>
            <a:endParaRPr lang="en-US" sz="2000" dirty="0"/>
          </a:p>
        </p:txBody>
      </p:sp>
      <p:pic>
        <p:nvPicPr>
          <p:cNvPr id="5" name="Content Placeholder 4" descr="C:\Users\Natasa\Desktop\vvhnsh1512815438138.jpg"/>
          <p:cNvPicPr>
            <a:picLocks noGrp="1"/>
          </p:cNvPicPr>
          <p:nvPr>
            <p:ph sz="quarter" idx="1"/>
          </p:nvPr>
        </p:nvPicPr>
        <p:blipFill>
          <a:blip r:embed="rId2" cstate="print"/>
          <a:srcRect/>
          <a:stretch>
            <a:fillRect/>
          </a:stretch>
        </p:blipFill>
        <p:spPr bwMode="auto">
          <a:xfrm>
            <a:off x="990600" y="990600"/>
            <a:ext cx="2819400" cy="4172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r>
              <a:rPr lang="en-US" dirty="0" smtClean="0"/>
              <a:t>	</a:t>
            </a:r>
            <a:r>
              <a:rPr lang="mk-MK" sz="2400" b="1" dirty="0" smtClean="0"/>
              <a:t> </a:t>
            </a:r>
            <a:r>
              <a:rPr lang="mk-MK" sz="3200" b="1" dirty="0" smtClean="0"/>
              <a:t>Напомена:</a:t>
            </a:r>
            <a:endParaRPr lang="en-US" sz="3200" b="1" dirty="0"/>
          </a:p>
        </p:txBody>
      </p:sp>
      <p:sp>
        <p:nvSpPr>
          <p:cNvPr id="3" name="Text Placeholder 2"/>
          <p:cNvSpPr>
            <a:spLocks noGrp="1"/>
          </p:cNvSpPr>
          <p:nvPr>
            <p:ph type="body" idx="1"/>
          </p:nvPr>
        </p:nvSpPr>
        <p:spPr>
          <a:xfrm>
            <a:off x="722313" y="2547938"/>
            <a:ext cx="7772400" cy="2405062"/>
          </a:xfrm>
          <a:solidFill>
            <a:schemeClr val="accent1">
              <a:lumMod val="60000"/>
              <a:lumOff val="40000"/>
            </a:schemeClr>
          </a:solidFill>
        </p:spPr>
        <p:txBody>
          <a:bodyPr>
            <a:normAutofit fontScale="92500" lnSpcReduction="20000"/>
          </a:bodyPr>
          <a:lstStyle/>
          <a:p>
            <a:pPr>
              <a:buFont typeface="Arial" pitchFamily="34" charset="0"/>
              <a:buChar char="•"/>
            </a:pPr>
            <a:r>
              <a:rPr lang="ru-RU" sz="2000" b="1" dirty="0" smtClean="0">
                <a:solidFill>
                  <a:schemeClr val="tx1">
                    <a:lumMod val="75000"/>
                    <a:lumOff val="25000"/>
                  </a:schemeClr>
                </a:solidFill>
              </a:rPr>
              <a:t>При првото поврзување на компјутер со уредот, потребно е да го инсталирате драјверот од дискот со софтвер кој се наоѓа во пакетот. </a:t>
            </a:r>
          </a:p>
          <a:p>
            <a:pPr>
              <a:buFont typeface="Arial" pitchFamily="34" charset="0"/>
              <a:buChar char="•"/>
            </a:pPr>
            <a:r>
              <a:rPr lang="ru-RU" sz="2000" b="1" dirty="0" smtClean="0">
                <a:solidFill>
                  <a:schemeClr val="tx1">
                    <a:lumMod val="75000"/>
                    <a:lumOff val="25000"/>
                  </a:schemeClr>
                </a:solidFill>
              </a:rPr>
              <a:t>За инсталација на драјверот потребно е само да ги следите упатствата кои ќе ви се појават на екранот и да изберете автоматска инсталација на драјверот, доколку работите под оперативниот систем Windows. </a:t>
            </a:r>
          </a:p>
          <a:p>
            <a:pPr>
              <a:buFont typeface="Arial" pitchFamily="34" charset="0"/>
              <a:buChar char="•"/>
            </a:pPr>
            <a:r>
              <a:rPr lang="ru-RU" sz="2000" b="1" dirty="0" smtClean="0">
                <a:solidFill>
                  <a:schemeClr val="tx1">
                    <a:lumMod val="75000"/>
                    <a:lumOff val="25000"/>
                  </a:schemeClr>
                </a:solidFill>
              </a:rPr>
              <a:t>После ова можете да се поврзете со апликацијата и да работите со компјутерскиот управувачки  уред.</a:t>
            </a:r>
            <a:endParaRPr lang="en-US"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772400" cy="808038"/>
          </a:xfrm>
          <a:solidFill>
            <a:schemeClr val="accent1">
              <a:lumMod val="60000"/>
              <a:lumOff val="40000"/>
            </a:schemeClr>
          </a:solidFill>
        </p:spPr>
        <p:txBody>
          <a:bodyPr>
            <a:normAutofit/>
          </a:bodyPr>
          <a:lstStyle/>
          <a:p>
            <a:r>
              <a:rPr lang="ru-RU" sz="2000" b="1" dirty="0" smtClean="0">
                <a:solidFill>
                  <a:schemeClr val="tx1">
                    <a:lumMod val="75000"/>
                    <a:lumOff val="25000"/>
                  </a:schemeClr>
                </a:solidFill>
              </a:rPr>
              <a:t>ДИГИТАЛНИ ВЛЕЗНИ И ИЗЛЕЗНИ ЕЛЕМЕНТИ</a:t>
            </a:r>
            <a:r>
              <a:rPr lang="en-US" sz="2000" b="1" dirty="0" smtClean="0">
                <a:solidFill>
                  <a:schemeClr val="tx1">
                    <a:lumMod val="75000"/>
                    <a:lumOff val="25000"/>
                  </a:schemeClr>
                </a:solidFill>
              </a:rPr>
              <a:t>:</a:t>
            </a:r>
            <a:endParaRPr lang="en-US" sz="2000" b="1" dirty="0">
              <a:solidFill>
                <a:schemeClr val="tx1">
                  <a:lumMod val="75000"/>
                  <a:lumOff val="25000"/>
                </a:schemeClr>
              </a:solidFill>
            </a:endParaRPr>
          </a:p>
        </p:txBody>
      </p:sp>
      <p:sp>
        <p:nvSpPr>
          <p:cNvPr id="3" name="Content Placeholder 2"/>
          <p:cNvSpPr>
            <a:spLocks noGrp="1"/>
          </p:cNvSpPr>
          <p:nvPr>
            <p:ph sz="quarter" idx="1"/>
          </p:nvPr>
        </p:nvSpPr>
        <p:spPr>
          <a:xfrm>
            <a:off x="914400" y="1447800"/>
            <a:ext cx="3749040" cy="4876800"/>
          </a:xfrm>
        </p:spPr>
        <p:txBody>
          <a:bodyPr>
            <a:normAutofit/>
          </a:bodyPr>
          <a:lstStyle/>
          <a:p>
            <a:endParaRPr lang="en-US" sz="2000" b="1" dirty="0" smtClean="0"/>
          </a:p>
          <a:p>
            <a:r>
              <a:rPr lang="ru-RU" sz="2000" b="1" dirty="0" smtClean="0"/>
              <a:t>Во пакетот се наоѓаат два типови на дигитални влезни елементи и тоа: прекинувач и притисно копче (за интеракција со корисник/управувач) и сензор за детекција на присуство</a:t>
            </a:r>
            <a:r>
              <a:rPr lang="en-US" sz="2000" b="1" dirty="0" smtClean="0"/>
              <a:t>.</a:t>
            </a:r>
            <a:endParaRPr lang="en-US" sz="2000" b="1" dirty="0"/>
          </a:p>
        </p:txBody>
      </p:sp>
      <p:pic>
        <p:nvPicPr>
          <p:cNvPr id="1026" name="Picture 2" descr="C:\Users\Natasa\Desktop\download (1).jpg"/>
          <p:cNvPicPr>
            <a:picLocks noGrp="1" noChangeAspect="1" noChangeArrowheads="1"/>
          </p:cNvPicPr>
          <p:nvPr>
            <p:ph sz="quarter" idx="2"/>
          </p:nvPr>
        </p:nvPicPr>
        <p:blipFill>
          <a:blip r:embed="rId2"/>
          <a:srcRect/>
          <a:stretch>
            <a:fillRect/>
          </a:stretch>
        </p:blipFill>
        <p:spPr bwMode="auto">
          <a:xfrm>
            <a:off x="5181600" y="1524000"/>
            <a:ext cx="2466975" cy="1847850"/>
          </a:xfrm>
          <a:prstGeom prst="rect">
            <a:avLst/>
          </a:prstGeom>
          <a:noFill/>
        </p:spPr>
      </p:pic>
      <p:pic>
        <p:nvPicPr>
          <p:cNvPr id="1028" name="Picture 4" descr="C:\Users\Natasa\Desktop\images.jpg"/>
          <p:cNvPicPr>
            <a:picLocks noChangeAspect="1" noChangeArrowheads="1"/>
          </p:cNvPicPr>
          <p:nvPr/>
        </p:nvPicPr>
        <p:blipFill>
          <a:blip r:embed="rId3"/>
          <a:srcRect/>
          <a:stretch>
            <a:fillRect/>
          </a:stretch>
        </p:blipFill>
        <p:spPr bwMode="auto">
          <a:xfrm>
            <a:off x="4648200" y="3810000"/>
            <a:ext cx="2857500" cy="1409700"/>
          </a:xfrm>
          <a:prstGeom prst="rect">
            <a:avLst/>
          </a:prstGeom>
          <a:noFill/>
        </p:spPr>
      </p:pic>
      <p:sp>
        <p:nvSpPr>
          <p:cNvPr id="9" name="Rectangle 8"/>
          <p:cNvSpPr/>
          <p:nvPr/>
        </p:nvSpPr>
        <p:spPr>
          <a:xfrm>
            <a:off x="6708775" y="4966385"/>
            <a:ext cx="2286000" cy="923330"/>
          </a:xfrm>
          <a:prstGeom prst="rect">
            <a:avLst/>
          </a:prstGeom>
        </p:spPr>
        <p:txBody>
          <a:bodyPr>
            <a:spAutoFit/>
          </a:bodyPr>
          <a:lstStyle/>
          <a:p>
            <a:pPr lvl="0"/>
            <a:r>
              <a:rPr lang="mk-MK" b="1" dirty="0" smtClean="0">
                <a:solidFill>
                  <a:prstClr val="black"/>
                </a:solidFill>
              </a:rPr>
              <a:t>Прекинувачи и Притисни копчиња</a:t>
            </a:r>
            <a:endParaRPr lang="en-US" b="1" dirty="0">
              <a:solidFill>
                <a:prstClr val="black"/>
              </a:solidFill>
            </a:endParaRPr>
          </a:p>
        </p:txBody>
      </p:sp>
      <p:sp>
        <p:nvSpPr>
          <p:cNvPr id="10" name="Rectangle 9"/>
          <p:cNvSpPr/>
          <p:nvPr/>
        </p:nvSpPr>
        <p:spPr>
          <a:xfrm>
            <a:off x="2707323" y="3244334"/>
            <a:ext cx="6156109" cy="369332"/>
          </a:xfrm>
          <a:prstGeom prst="rect">
            <a:avLst/>
          </a:prstGeom>
        </p:spPr>
        <p:txBody>
          <a:bodyPr wrap="none">
            <a:spAutoFit/>
          </a:bodyPr>
          <a:lstStyle/>
          <a:p>
            <a:r>
              <a:rPr lang="en-US" dirty="0" smtClean="0"/>
              <a:t>                                         </a:t>
            </a:r>
            <a:r>
              <a:rPr lang="en-US" b="1" dirty="0" smtClean="0"/>
              <a:t>  </a:t>
            </a:r>
            <a:r>
              <a:rPr lang="mk-MK" b="1" dirty="0" smtClean="0"/>
              <a:t>С</a:t>
            </a:r>
            <a:r>
              <a:rPr lang="ru-RU" b="1" dirty="0" smtClean="0"/>
              <a:t>ензор на детекција на присуство</a:t>
            </a:r>
            <a:endParaRPr lang="en-US" b="1" dirty="0"/>
          </a:p>
        </p:txBody>
      </p:sp>
      <p:pic>
        <p:nvPicPr>
          <p:cNvPr id="1029" name="Picture 5" descr="C:\Users\Natasa\Desktop\download (2).jpg"/>
          <p:cNvPicPr>
            <a:picLocks noChangeAspect="1" noChangeArrowheads="1"/>
          </p:cNvPicPr>
          <p:nvPr/>
        </p:nvPicPr>
        <p:blipFill>
          <a:blip r:embed="rId4"/>
          <a:srcRect/>
          <a:stretch>
            <a:fillRect/>
          </a:stretch>
        </p:blipFill>
        <p:spPr bwMode="auto">
          <a:xfrm>
            <a:off x="1143000" y="4572000"/>
            <a:ext cx="2771775" cy="16478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129</TotalTime>
  <Words>1050</Words>
  <Application>Microsoft Office PowerPoint</Application>
  <PresentationFormat>On-screen Show (4:3)</PresentationFormat>
  <Paragraphs>80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 Изборен  предмет  техничко 8 одделение</vt:lpstr>
      <vt:lpstr>ПРОГРАМИРАЊЕ (СОФТВЕР  ЗА РАБОТА  КОМПЈУТЕРСКИ УПРАВУВАЧ –EDUPEP) </vt:lpstr>
      <vt:lpstr>                                    Приказ на составните елементи на компјутерскиот уред </vt:lpstr>
      <vt:lpstr>Slide 4</vt:lpstr>
      <vt:lpstr>Slide 5</vt:lpstr>
      <vt:lpstr>На дигиталните излези можат да се приклучат сијалици и други  елементи кои сакаме да работат на принципот вклучено/исклучено,  додека на аналогните излези се приклучуваат елементи кои можат да работат под променлив напон (електромотор, вентилатор,брмчалка)</vt:lpstr>
      <vt:lpstr>Slide 7</vt:lpstr>
      <vt:lpstr>  Напомена:</vt:lpstr>
      <vt:lpstr>ДИГИТАЛНИ ВЛЕЗНИ И ИЗЛЕЗНИ ЕЛЕМЕНТИ:</vt:lpstr>
      <vt:lpstr>Slide 10</vt:lpstr>
      <vt:lpstr>Slide 11</vt:lpstr>
      <vt:lpstr>     ДИГИТАЛНИ ИЗЛЕЗНИ ЕЛЕМЕНТИ</vt:lpstr>
      <vt:lpstr>Slide 13</vt:lpstr>
      <vt:lpstr>Slide 14</vt:lpstr>
      <vt:lpstr>Slide 15</vt:lpstr>
      <vt:lpstr>АНАЛОГНИ  ИЗЛЕЗНИ  ЕЛЕМЕНТИ</vt:lpstr>
      <vt:lpstr>ДИСК СО СОФТВЕР ЗА ИНСТАЛАЦИЈА И ПРОГРАМИРАЊЕ НА УРЕДОТ </vt:lpstr>
      <vt:lpstr>Напомена :Секој од учениците што ја следи наставата по изборниот предмет  техничко да го внеси овој материјал  во својата тетратка .                                                           Изработил :Стамнковска Наташа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Изборен  предмет  техничко 8 одделение</dc:title>
  <dc:creator>Natasa</dc:creator>
  <cp:lastModifiedBy>Natasa</cp:lastModifiedBy>
  <cp:revision>18</cp:revision>
  <dcterms:created xsi:type="dcterms:W3CDTF">2020-03-17T14:45:49Z</dcterms:created>
  <dcterms:modified xsi:type="dcterms:W3CDTF">2020-03-17T17:06:44Z</dcterms:modified>
</cp:coreProperties>
</file>