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7" r:id="rId2"/>
    <p:sldId id="264" r:id="rId3"/>
    <p:sldId id="272" r:id="rId4"/>
    <p:sldId id="273" r:id="rId5"/>
    <p:sldId id="274" r:id="rId6"/>
    <p:sldId id="275" r:id="rId7"/>
    <p:sldId id="276" r:id="rId8"/>
    <p:sldId id="277" r:id="rId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06" autoAdjust="0"/>
  </p:normalViewPr>
  <p:slideViewPr>
    <p:cSldViewPr>
      <p:cViewPr varScale="1">
        <p:scale>
          <a:sx n="89" d="100"/>
          <a:sy n="89" d="100"/>
        </p:scale>
        <p:origin x="466" y="77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5FFBF-2C64-42CD-9E2F-09E2049D891B}" type="datetimeFigureOut">
              <a:rPr lang="en-US"/>
              <a:t>3/20/2020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F2C6B-0C1B-4F88-BCBA-898BA50DE78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0930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3DF44-BBF1-44C7-A0B1-7B7B2F7B3880}" type="datetimeFigureOut">
              <a:rPr lang="en-US"/>
              <a:t>3/20/2020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E53BB-F993-49A1-9E37-CA3E5BE0709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987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E53BB-F993-49A1-9E37-CA3E5BE070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28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88825" cy="4449836"/>
          </a:xfrm>
          <a:custGeom>
            <a:avLst/>
            <a:gdLst>
              <a:gd name="connsiteX0" fmla="*/ 0 w 12188825"/>
              <a:gd name="connsiteY0" fmla="*/ 0 h 5545334"/>
              <a:gd name="connsiteX1" fmla="*/ 12188825 w 12188825"/>
              <a:gd name="connsiteY1" fmla="*/ 0 h 5545334"/>
              <a:gd name="connsiteX2" fmla="*/ 12188825 w 12188825"/>
              <a:gd name="connsiteY2" fmla="*/ 4181566 h 5545334"/>
              <a:gd name="connsiteX3" fmla="*/ 6105607 w 12188825"/>
              <a:gd name="connsiteY3" fmla="*/ 4449836 h 5545334"/>
              <a:gd name="connsiteX4" fmla="*/ 1 w 12188825"/>
              <a:gd name="connsiteY4" fmla="*/ 4179342 h 5545334"/>
              <a:gd name="connsiteX5" fmla="*/ 1 w 12188825"/>
              <a:gd name="connsiteY5" fmla="*/ 5545334 h 5545334"/>
              <a:gd name="connsiteX6" fmla="*/ 0 w 12188825"/>
              <a:gd name="connsiteY6" fmla="*/ 0 h 5545334"/>
              <a:gd name="connsiteX0" fmla="*/ 0 w 12188825"/>
              <a:gd name="connsiteY0" fmla="*/ 0 h 4449836"/>
              <a:gd name="connsiteX1" fmla="*/ 12188825 w 12188825"/>
              <a:gd name="connsiteY1" fmla="*/ 0 h 4449836"/>
              <a:gd name="connsiteX2" fmla="*/ 12188825 w 12188825"/>
              <a:gd name="connsiteY2" fmla="*/ 4181566 h 4449836"/>
              <a:gd name="connsiteX3" fmla="*/ 6105607 w 12188825"/>
              <a:gd name="connsiteY3" fmla="*/ 4449836 h 4449836"/>
              <a:gd name="connsiteX4" fmla="*/ 1 w 12188825"/>
              <a:gd name="connsiteY4" fmla="*/ 4179342 h 4449836"/>
              <a:gd name="connsiteX5" fmla="*/ 0 w 12188825"/>
              <a:gd name="connsiteY5" fmla="*/ 0 h 444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4449836">
                <a:moveTo>
                  <a:pt x="0" y="0"/>
                </a:moveTo>
                <a:lnTo>
                  <a:pt x="12188825" y="0"/>
                </a:lnTo>
                <a:lnTo>
                  <a:pt x="12188825" y="4181566"/>
                </a:lnTo>
                <a:cubicBezTo>
                  <a:pt x="10420785" y="4351787"/>
                  <a:pt x="8336850" y="4449836"/>
                  <a:pt x="6105607" y="4449836"/>
                </a:cubicBezTo>
                <a:cubicBezTo>
                  <a:pt x="3864934" y="4449836"/>
                  <a:pt x="1772815" y="4350957"/>
                  <a:pt x="1" y="4179342"/>
                </a:cubicBezTo>
                <a:cubicBezTo>
                  <a:pt x="1" y="2786228"/>
                  <a:pt x="0" y="1393114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12"/>
          <p:cNvSpPr/>
          <p:nvPr/>
        </p:nvSpPr>
        <p:spPr>
          <a:xfrm flipV="1">
            <a:off x="1" y="4179342"/>
            <a:ext cx="12188824" cy="1785092"/>
          </a:xfrm>
          <a:custGeom>
            <a:avLst/>
            <a:gdLst/>
            <a:ahLst/>
            <a:cxnLst/>
            <a:rect l="l" t="t" r="r" b="b"/>
            <a:pathLst>
              <a:path w="12188824" h="1785092">
                <a:moveTo>
                  <a:pt x="0" y="0"/>
                </a:moveTo>
                <a:lnTo>
                  <a:pt x="12188824" y="0"/>
                </a:lnTo>
                <a:lnTo>
                  <a:pt x="12188824" y="1782868"/>
                </a:lnTo>
                <a:cubicBezTo>
                  <a:pt x="10420784" y="1612647"/>
                  <a:pt x="8336849" y="1514598"/>
                  <a:pt x="6105606" y="1514598"/>
                </a:cubicBezTo>
                <a:cubicBezTo>
                  <a:pt x="3864933" y="1514598"/>
                  <a:pt x="1772814" y="1613477"/>
                  <a:pt x="0" y="178509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16"/>
          <p:cNvSpPr/>
          <p:nvPr/>
        </p:nvSpPr>
        <p:spPr>
          <a:xfrm flipV="1">
            <a:off x="0" y="4232668"/>
            <a:ext cx="12188825" cy="2625332"/>
          </a:xfrm>
          <a:custGeom>
            <a:avLst/>
            <a:gdLst/>
            <a:ahLst/>
            <a:cxnLst/>
            <a:rect l="l" t="t" r="r" b="b"/>
            <a:pathLst>
              <a:path w="12188825" h="2625332">
                <a:moveTo>
                  <a:pt x="12188819" y="2625332"/>
                </a:moveTo>
                <a:lnTo>
                  <a:pt x="12188819" y="1143000"/>
                </a:lnTo>
                <a:lnTo>
                  <a:pt x="12188819" y="1066800"/>
                </a:lnTo>
                <a:lnTo>
                  <a:pt x="12188825" y="1066800"/>
                </a:lnTo>
                <a:lnTo>
                  <a:pt x="12188825" y="0"/>
                </a:lnTo>
                <a:lnTo>
                  <a:pt x="1" y="0"/>
                </a:lnTo>
                <a:lnTo>
                  <a:pt x="1" y="762000"/>
                </a:lnTo>
                <a:lnTo>
                  <a:pt x="1" y="893566"/>
                </a:lnTo>
                <a:lnTo>
                  <a:pt x="0" y="893566"/>
                </a:lnTo>
                <a:lnTo>
                  <a:pt x="0" y="2417303"/>
                </a:lnTo>
                <a:cubicBezTo>
                  <a:pt x="1730673" y="2256633"/>
                  <a:pt x="3842817" y="2181652"/>
                  <a:pt x="6121030" y="2221419"/>
                </a:cubicBezTo>
                <a:cubicBezTo>
                  <a:pt x="8380478" y="2260858"/>
                  <a:pt x="10472741" y="2407392"/>
                  <a:pt x="12188819" y="2625332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2743200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99616" y="4800600"/>
            <a:ext cx="7333488" cy="13716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279082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110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2"/>
          <p:cNvSpPr/>
          <p:nvPr userDrawn="1"/>
        </p:nvSpPr>
        <p:spPr>
          <a:xfrm>
            <a:off x="7466013" y="1"/>
            <a:ext cx="4722806" cy="6353183"/>
          </a:xfrm>
          <a:custGeom>
            <a:avLst/>
            <a:gdLst/>
            <a:ahLst/>
            <a:cxnLst/>
            <a:rect l="l" t="t" r="r" b="b"/>
            <a:pathLst>
              <a:path w="4722806" h="6353183">
                <a:moveTo>
                  <a:pt x="0" y="0"/>
                </a:moveTo>
                <a:lnTo>
                  <a:pt x="4722806" y="0"/>
                </a:lnTo>
                <a:lnTo>
                  <a:pt x="4722806" y="6098225"/>
                </a:lnTo>
                <a:cubicBezTo>
                  <a:pt x="3319459" y="6233334"/>
                  <a:pt x="1717095" y="6322975"/>
                  <a:pt x="0" y="635318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7923211" y="457200"/>
            <a:ext cx="3781439" cy="3276600"/>
          </a:xfrm>
        </p:spPr>
        <p:txBody>
          <a:bodyPr anchor="b">
            <a:noAutofit/>
          </a:bodyPr>
          <a:lstStyle>
            <a:lvl1pPr algn="l"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-3026" y="0"/>
            <a:ext cx="7469039" cy="6366494"/>
          </a:xfrm>
          <a:custGeom>
            <a:avLst/>
            <a:gdLst>
              <a:gd name="connsiteX0" fmla="*/ 0 w 7469039"/>
              <a:gd name="connsiteY0" fmla="*/ 0 h 6508480"/>
              <a:gd name="connsiteX1" fmla="*/ 7469039 w 7469039"/>
              <a:gd name="connsiteY1" fmla="*/ 0 h 6508480"/>
              <a:gd name="connsiteX2" fmla="*/ 7469039 w 7469039"/>
              <a:gd name="connsiteY2" fmla="*/ 6353183 h 6508480"/>
              <a:gd name="connsiteX3" fmla="*/ 6108633 w 7469039"/>
              <a:gd name="connsiteY3" fmla="*/ 6366494 h 6508480"/>
              <a:gd name="connsiteX4" fmla="*/ 3027 w 7469039"/>
              <a:gd name="connsiteY4" fmla="*/ 6096000 h 6508480"/>
              <a:gd name="connsiteX5" fmla="*/ 3027 w 7469039"/>
              <a:gd name="connsiteY5" fmla="*/ 6508480 h 6508480"/>
              <a:gd name="connsiteX6" fmla="*/ 0 w 7469039"/>
              <a:gd name="connsiteY6" fmla="*/ 0 h 6508480"/>
              <a:gd name="connsiteX0" fmla="*/ 0 w 7469039"/>
              <a:gd name="connsiteY0" fmla="*/ 0 h 6366494"/>
              <a:gd name="connsiteX1" fmla="*/ 7469039 w 7469039"/>
              <a:gd name="connsiteY1" fmla="*/ 0 h 6366494"/>
              <a:gd name="connsiteX2" fmla="*/ 7469039 w 7469039"/>
              <a:gd name="connsiteY2" fmla="*/ 6353183 h 6366494"/>
              <a:gd name="connsiteX3" fmla="*/ 6108633 w 7469039"/>
              <a:gd name="connsiteY3" fmla="*/ 6366494 h 6366494"/>
              <a:gd name="connsiteX4" fmla="*/ 3027 w 7469039"/>
              <a:gd name="connsiteY4" fmla="*/ 6096000 h 6366494"/>
              <a:gd name="connsiteX5" fmla="*/ 0 w 7469039"/>
              <a:gd name="connsiteY5" fmla="*/ 0 h 6366494"/>
              <a:gd name="connsiteX0" fmla="*/ 0 w 7469039"/>
              <a:gd name="connsiteY0" fmla="*/ 0 h 6366494"/>
              <a:gd name="connsiteX1" fmla="*/ 7469039 w 7469039"/>
              <a:gd name="connsiteY1" fmla="*/ 0 h 6366494"/>
              <a:gd name="connsiteX2" fmla="*/ 7469039 w 7469039"/>
              <a:gd name="connsiteY2" fmla="*/ 6353183 h 6366494"/>
              <a:gd name="connsiteX3" fmla="*/ 6108633 w 7469039"/>
              <a:gd name="connsiteY3" fmla="*/ 6366494 h 6366494"/>
              <a:gd name="connsiteX4" fmla="*/ 645 w 7469039"/>
              <a:gd name="connsiteY4" fmla="*/ 6096000 h 6366494"/>
              <a:gd name="connsiteX5" fmla="*/ 0 w 7469039"/>
              <a:gd name="connsiteY5" fmla="*/ 0 h 636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9039" h="6366494">
                <a:moveTo>
                  <a:pt x="0" y="0"/>
                </a:moveTo>
                <a:lnTo>
                  <a:pt x="7469039" y="0"/>
                </a:lnTo>
                <a:lnTo>
                  <a:pt x="7469039" y="6353183"/>
                </a:lnTo>
                <a:cubicBezTo>
                  <a:pt x="7022837" y="6362323"/>
                  <a:pt x="6568869" y="6366494"/>
                  <a:pt x="6108633" y="6366494"/>
                </a:cubicBezTo>
                <a:cubicBezTo>
                  <a:pt x="3867960" y="6366494"/>
                  <a:pt x="1773459" y="6267615"/>
                  <a:pt x="645" y="6096000"/>
                </a:cubicBezTo>
                <a:lnTo>
                  <a:pt x="0" y="0"/>
                </a:lnTo>
                <a:close/>
              </a:path>
            </a:pathLst>
          </a:custGeom>
          <a:noFill/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1" y="3962400"/>
            <a:ext cx="3781439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mk-MK" smtClean="0"/>
              <a:t>Одделенски наставник: Мелина Христова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E995DE-11E9-48DA-85C8-B2C282D28AAE}" type="datetime1">
              <a:rPr lang="en-US" smtClean="0"/>
              <a:t>3/20/2020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82E9EE-A870-438B-947A-FF671DFAF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9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k-MK" smtClean="0"/>
              <a:t>Одделенски наставник: Мелина Христова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0DF7-C026-4D13-9FB4-59208E3137A6}" type="datetime1">
              <a:rPr lang="en-US" smtClean="0"/>
              <a:t>3/20/2020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59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9294812" y="274639"/>
            <a:ext cx="1371602" cy="589756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274639"/>
            <a:ext cx="7619999" cy="5884321"/>
          </a:xfrm>
        </p:spPr>
        <p:txBody>
          <a:bodyPr vert="eaVert"/>
          <a:lstStyle>
            <a:lvl1pPr>
              <a:defRPr/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mk-MK" smtClean="0"/>
              <a:t>Одделенски наставник: Мелина Христова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F2EFE8-8A89-46B9-82C6-EBABB346B7F9}" type="datetime1">
              <a:rPr lang="en-US" smtClean="0"/>
              <a:t>3/20/2020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82E9EE-A870-438B-947A-FF671DFAF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6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k-MK" smtClean="0"/>
              <a:t>Одделенски наставник: Мелина Христова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455E4-816D-4311-B2B4-C48A45B58DE7}" type="datetime1">
              <a:rPr lang="en-US" smtClean="0"/>
              <a:t>3/20/2020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562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0" y="0"/>
            <a:ext cx="12188825" cy="3245754"/>
          </a:xfrm>
          <a:custGeom>
            <a:avLst/>
            <a:gdLst/>
            <a:ahLst/>
            <a:cxnLst/>
            <a:rect l="l" t="t" r="r" b="b"/>
            <a:pathLst>
              <a:path w="12188825" h="3245754">
                <a:moveTo>
                  <a:pt x="12188825" y="0"/>
                </a:moveTo>
                <a:lnTo>
                  <a:pt x="0" y="0"/>
                </a:lnTo>
                <a:lnTo>
                  <a:pt x="1" y="2975260"/>
                </a:lnTo>
                <a:cubicBezTo>
                  <a:pt x="1772815" y="3146875"/>
                  <a:pt x="3864934" y="3245754"/>
                  <a:pt x="6105607" y="3245754"/>
                </a:cubicBezTo>
                <a:cubicBezTo>
                  <a:pt x="8336850" y="3245754"/>
                  <a:pt x="10420785" y="3147705"/>
                  <a:pt x="12188825" y="297748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12"/>
          <p:cNvSpPr/>
          <p:nvPr/>
        </p:nvSpPr>
        <p:spPr>
          <a:xfrm flipH="1" flipV="1">
            <a:off x="0" y="2975260"/>
            <a:ext cx="12188824" cy="1785092"/>
          </a:xfrm>
          <a:custGeom>
            <a:avLst/>
            <a:gdLst/>
            <a:ahLst/>
            <a:cxnLst/>
            <a:rect l="l" t="t" r="r" b="b"/>
            <a:pathLst>
              <a:path w="12188824" h="1785092">
                <a:moveTo>
                  <a:pt x="0" y="0"/>
                </a:moveTo>
                <a:lnTo>
                  <a:pt x="12188824" y="0"/>
                </a:lnTo>
                <a:lnTo>
                  <a:pt x="12188824" y="1782868"/>
                </a:lnTo>
                <a:cubicBezTo>
                  <a:pt x="10420784" y="1612647"/>
                  <a:pt x="8336849" y="1514598"/>
                  <a:pt x="6105606" y="1514598"/>
                </a:cubicBezTo>
                <a:cubicBezTo>
                  <a:pt x="3864933" y="1514598"/>
                  <a:pt x="1772814" y="1613477"/>
                  <a:pt x="0" y="178509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16"/>
          <p:cNvSpPr/>
          <p:nvPr/>
        </p:nvSpPr>
        <p:spPr>
          <a:xfrm flipH="1" flipV="1">
            <a:off x="0" y="3028586"/>
            <a:ext cx="12188825" cy="3829414"/>
          </a:xfrm>
          <a:custGeom>
            <a:avLst/>
            <a:gdLst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25 w 12188825"/>
              <a:gd name="connsiteY12" fmla="*/ 2270882 h 3829414"/>
              <a:gd name="connsiteX13" fmla="*/ 12188819 w 12188825"/>
              <a:gd name="connsiteY13" fmla="*/ 2270882 h 3829414"/>
              <a:gd name="connsiteX14" fmla="*/ 12188819 w 12188825"/>
              <a:gd name="connsiteY14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25 w 12188825"/>
              <a:gd name="connsiteY12" fmla="*/ 2270882 h 3829414"/>
              <a:gd name="connsiteX13" fmla="*/ 12188819 w 12188825"/>
              <a:gd name="connsiteY13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19 w 12188825"/>
              <a:gd name="connsiteY12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19 w 12188825"/>
              <a:gd name="connsiteY11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19 w 12188825"/>
              <a:gd name="connsiteY10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0 h 3829414"/>
              <a:gd name="connsiteX8" fmla="*/ 12188825 w 12188825"/>
              <a:gd name="connsiteY8" fmla="*/ 0 h 3829414"/>
              <a:gd name="connsiteX9" fmla="*/ 12188819 w 12188825"/>
              <a:gd name="connsiteY9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0 h 3829414"/>
              <a:gd name="connsiteX7" fmla="*/ 12188825 w 12188825"/>
              <a:gd name="connsiteY7" fmla="*/ 0 h 3829414"/>
              <a:gd name="connsiteX8" fmla="*/ 12188819 w 12188825"/>
              <a:gd name="connsiteY8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0 h 3829414"/>
              <a:gd name="connsiteX6" fmla="*/ 12188825 w 12188825"/>
              <a:gd name="connsiteY6" fmla="*/ 0 h 3829414"/>
              <a:gd name="connsiteX7" fmla="*/ 12188819 w 12188825"/>
              <a:gd name="connsiteY7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0 h 3829414"/>
              <a:gd name="connsiteX5" fmla="*/ 12188825 w 12188825"/>
              <a:gd name="connsiteY5" fmla="*/ 0 h 3829414"/>
              <a:gd name="connsiteX6" fmla="*/ 12188819 w 12188825"/>
              <a:gd name="connsiteY6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1 w 12188825"/>
              <a:gd name="connsiteY3" fmla="*/ 0 h 3829414"/>
              <a:gd name="connsiteX4" fmla="*/ 12188825 w 12188825"/>
              <a:gd name="connsiteY4" fmla="*/ 0 h 3829414"/>
              <a:gd name="connsiteX5" fmla="*/ 12188819 w 12188825"/>
              <a:gd name="connsiteY5" fmla="*/ 3829414 h 382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3829414">
                <a:moveTo>
                  <a:pt x="12188819" y="3829414"/>
                </a:moveTo>
                <a:cubicBezTo>
                  <a:pt x="10472741" y="3611474"/>
                  <a:pt x="8380478" y="3464940"/>
                  <a:pt x="6121030" y="3425501"/>
                </a:cubicBezTo>
                <a:cubicBezTo>
                  <a:pt x="3842817" y="3385734"/>
                  <a:pt x="1730673" y="3460715"/>
                  <a:pt x="0" y="3621385"/>
                </a:cubicBezTo>
                <a:cubicBezTo>
                  <a:pt x="0" y="2414257"/>
                  <a:pt x="1" y="1207128"/>
                  <a:pt x="1" y="0"/>
                </a:cubicBezTo>
                <a:lnTo>
                  <a:pt x="12188825" y="0"/>
                </a:lnTo>
                <a:cubicBezTo>
                  <a:pt x="12188823" y="1276471"/>
                  <a:pt x="12188821" y="2552943"/>
                  <a:pt x="12188819" y="382941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3505200"/>
            <a:ext cx="9144000" cy="1908446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7" name="Picture Placeholder 16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825" cy="3141318"/>
          </a:xfrm>
          <a:custGeom>
            <a:avLst/>
            <a:gdLst>
              <a:gd name="connsiteX0" fmla="*/ 0 w 12188825"/>
              <a:gd name="connsiteY0" fmla="*/ 0 h 3867150"/>
              <a:gd name="connsiteX1" fmla="*/ 12188825 w 12188825"/>
              <a:gd name="connsiteY1" fmla="*/ 0 h 3867150"/>
              <a:gd name="connsiteX2" fmla="*/ 12188825 w 12188825"/>
              <a:gd name="connsiteY2" fmla="*/ 3867150 h 3867150"/>
              <a:gd name="connsiteX3" fmla="*/ 12188824 w 12188825"/>
              <a:gd name="connsiteY3" fmla="*/ 2819066 h 3867150"/>
              <a:gd name="connsiteX4" fmla="*/ 6324758 w 12188825"/>
              <a:gd name="connsiteY4" fmla="*/ 3141318 h 3867150"/>
              <a:gd name="connsiteX5" fmla="*/ 0 w 12188825"/>
              <a:gd name="connsiteY5" fmla="*/ 2907554 h 3867150"/>
              <a:gd name="connsiteX6" fmla="*/ 0 w 12188825"/>
              <a:gd name="connsiteY6" fmla="*/ 0 h 3867150"/>
              <a:gd name="connsiteX0" fmla="*/ 0 w 12188825"/>
              <a:gd name="connsiteY0" fmla="*/ 0 h 3141318"/>
              <a:gd name="connsiteX1" fmla="*/ 12188825 w 12188825"/>
              <a:gd name="connsiteY1" fmla="*/ 0 h 3141318"/>
              <a:gd name="connsiteX2" fmla="*/ 12188824 w 12188825"/>
              <a:gd name="connsiteY2" fmla="*/ 2819066 h 3141318"/>
              <a:gd name="connsiteX3" fmla="*/ 6324758 w 12188825"/>
              <a:gd name="connsiteY3" fmla="*/ 3141318 h 3141318"/>
              <a:gd name="connsiteX4" fmla="*/ 0 w 12188825"/>
              <a:gd name="connsiteY4" fmla="*/ 2907554 h 3141318"/>
              <a:gd name="connsiteX5" fmla="*/ 0 w 12188825"/>
              <a:gd name="connsiteY5" fmla="*/ 0 h 314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3141318">
                <a:moveTo>
                  <a:pt x="0" y="0"/>
                </a:moveTo>
                <a:lnTo>
                  <a:pt x="12188825" y="0"/>
                </a:lnTo>
                <a:cubicBezTo>
                  <a:pt x="12188825" y="939689"/>
                  <a:pt x="12188824" y="1879377"/>
                  <a:pt x="12188824" y="2819066"/>
                </a:cubicBezTo>
                <a:cubicBezTo>
                  <a:pt x="10416010" y="2990681"/>
                  <a:pt x="8565431" y="3141318"/>
                  <a:pt x="6324758" y="3141318"/>
                </a:cubicBezTo>
                <a:cubicBezTo>
                  <a:pt x="4093515" y="3141318"/>
                  <a:pt x="1768040" y="3077775"/>
                  <a:pt x="0" y="2907554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tIns="45720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501775" y="5562600"/>
            <a:ext cx="7335837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61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/>
          <p:cNvSpPr/>
          <p:nvPr userDrawn="1"/>
        </p:nvSpPr>
        <p:spPr>
          <a:xfrm flipH="1">
            <a:off x="2" y="789993"/>
            <a:ext cx="12188825" cy="5080598"/>
          </a:xfrm>
          <a:custGeom>
            <a:avLst/>
            <a:gdLst/>
            <a:ahLst/>
            <a:cxnLst/>
            <a:rect l="l" t="t" r="r" b="b"/>
            <a:pathLst>
              <a:path w="12188825" h="5080598">
                <a:moveTo>
                  <a:pt x="12188824" y="0"/>
                </a:moveTo>
                <a:cubicBezTo>
                  <a:pt x="10416010" y="171615"/>
                  <a:pt x="8323891" y="270494"/>
                  <a:pt x="6083218" y="270494"/>
                </a:cubicBezTo>
                <a:cubicBezTo>
                  <a:pt x="3851975" y="270494"/>
                  <a:pt x="1768040" y="172445"/>
                  <a:pt x="0" y="2224"/>
                </a:cubicBezTo>
                <a:lnTo>
                  <a:pt x="0" y="1496008"/>
                </a:lnTo>
                <a:lnTo>
                  <a:pt x="0" y="1785092"/>
                </a:lnTo>
                <a:lnTo>
                  <a:pt x="0" y="3295506"/>
                </a:lnTo>
                <a:lnTo>
                  <a:pt x="0" y="3553408"/>
                </a:lnTo>
                <a:lnTo>
                  <a:pt x="0" y="5080598"/>
                </a:lnTo>
                <a:cubicBezTo>
                  <a:pt x="1772814" y="4908983"/>
                  <a:pt x="3864933" y="4810104"/>
                  <a:pt x="6105606" y="4810104"/>
                </a:cubicBezTo>
                <a:cubicBezTo>
                  <a:pt x="8336849" y="4810104"/>
                  <a:pt x="10420784" y="4908153"/>
                  <a:pt x="12188824" y="5078374"/>
                </a:cubicBezTo>
                <a:lnTo>
                  <a:pt x="12188824" y="3553408"/>
                </a:lnTo>
                <a:lnTo>
                  <a:pt x="12188825" y="3553408"/>
                </a:lnTo>
                <a:lnTo>
                  <a:pt x="12188825" y="1496008"/>
                </a:lnTo>
                <a:lnTo>
                  <a:pt x="12188824" y="1496008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Rectangle 12"/>
          <p:cNvSpPr/>
          <p:nvPr userDrawn="1"/>
        </p:nvSpPr>
        <p:spPr>
          <a:xfrm flipH="1">
            <a:off x="2" y="792217"/>
            <a:ext cx="12188825" cy="5078374"/>
          </a:xfrm>
          <a:custGeom>
            <a:avLst/>
            <a:gdLst/>
            <a:ahLst/>
            <a:cxnLst/>
            <a:rect l="l" t="t" r="r" b="b"/>
            <a:pathLst>
              <a:path w="12188825" h="5078374">
                <a:moveTo>
                  <a:pt x="0" y="0"/>
                </a:moveTo>
                <a:lnTo>
                  <a:pt x="0" y="1493784"/>
                </a:lnTo>
                <a:lnTo>
                  <a:pt x="0" y="1782868"/>
                </a:lnTo>
                <a:lnTo>
                  <a:pt x="0" y="3293282"/>
                </a:lnTo>
                <a:lnTo>
                  <a:pt x="0" y="3551184"/>
                </a:lnTo>
                <a:lnTo>
                  <a:pt x="0" y="5078374"/>
                </a:lnTo>
                <a:lnTo>
                  <a:pt x="2" y="5078374"/>
                </a:lnTo>
                <a:lnTo>
                  <a:pt x="2" y="4101849"/>
                </a:lnTo>
                <a:lnTo>
                  <a:pt x="8" y="4101849"/>
                </a:lnTo>
                <a:lnTo>
                  <a:pt x="8" y="4825486"/>
                </a:lnTo>
                <a:cubicBezTo>
                  <a:pt x="1730681" y="4664816"/>
                  <a:pt x="3842825" y="4589835"/>
                  <a:pt x="6121038" y="4629602"/>
                </a:cubicBezTo>
                <a:cubicBezTo>
                  <a:pt x="8380486" y="4669041"/>
                  <a:pt x="10472749" y="4815575"/>
                  <a:pt x="12188824" y="5033515"/>
                </a:cubicBezTo>
                <a:lnTo>
                  <a:pt x="12188824" y="3551184"/>
                </a:lnTo>
                <a:lnTo>
                  <a:pt x="12188825" y="3551184"/>
                </a:lnTo>
                <a:lnTo>
                  <a:pt x="12188825" y="1493784"/>
                </a:lnTo>
                <a:lnTo>
                  <a:pt x="12188824" y="1493784"/>
                </a:lnTo>
                <a:lnTo>
                  <a:pt x="12188824" y="254012"/>
                </a:lnTo>
                <a:cubicBezTo>
                  <a:pt x="10458154" y="414682"/>
                  <a:pt x="8346010" y="489663"/>
                  <a:pt x="6067797" y="449896"/>
                </a:cubicBezTo>
                <a:cubicBezTo>
                  <a:pt x="3808349" y="410457"/>
                  <a:pt x="1716086" y="263923"/>
                  <a:pt x="8" y="45983"/>
                </a:cubicBezTo>
                <a:lnTo>
                  <a:pt x="8" y="977649"/>
                </a:lnTo>
                <a:lnTo>
                  <a:pt x="2" y="9776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522413" y="1371600"/>
            <a:ext cx="9144000" cy="27432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4267201"/>
            <a:ext cx="7315198" cy="10668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k-MK" smtClean="0"/>
              <a:t>Одделенски наставник: Мелина Христова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1C70-0862-4673-95C7-7C1241A3C50C}" type="datetime1">
              <a:rPr lang="en-US" smtClean="0"/>
              <a:t>3/20/2020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037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9862" y="1905000"/>
            <a:ext cx="4416552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k-MK" smtClean="0"/>
              <a:t>Одделенски наставник: Мелина Христова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D84B-8100-400B-A242-CB726F8F1CE8}" type="datetime1">
              <a:rPr lang="en-US" smtClean="0"/>
              <a:t>3/20/2020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418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666999"/>
            <a:ext cx="4416552" cy="35052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905000"/>
            <a:ext cx="4416552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666999"/>
            <a:ext cx="4416552" cy="35052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k-MK" smtClean="0"/>
              <a:t>Одделенски наставник: Мелина Христова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EC157-E5B6-4F14-AF2D-7E6B8396E73F}" type="datetime1">
              <a:rPr lang="en-US" smtClean="0"/>
              <a:t>3/20/2020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610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k-MK" smtClean="0"/>
              <a:t>Одделенски наставник: Мелина Христова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BFB08-F571-448A-9E43-8BEA3CDF8D46}" type="datetime1">
              <a:rPr lang="en-US" smtClean="0"/>
              <a:t>3/20/2020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338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mk-MK" smtClean="0"/>
              <a:t>Одделенски наставник: Мелина Христова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A378F2-2F7D-4761-96D8-BA8695E55AA5}" type="datetime1">
              <a:rPr lang="en-US" smtClean="0"/>
              <a:t>3/20/2020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82E9EE-A870-438B-947A-FF671DFAF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1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466013" y="1"/>
            <a:ext cx="4722806" cy="6353183"/>
          </a:xfrm>
          <a:custGeom>
            <a:avLst/>
            <a:gdLst/>
            <a:ahLst/>
            <a:cxnLst/>
            <a:rect l="l" t="t" r="r" b="b"/>
            <a:pathLst>
              <a:path w="4722806" h="6353183">
                <a:moveTo>
                  <a:pt x="0" y="0"/>
                </a:moveTo>
                <a:lnTo>
                  <a:pt x="4722806" y="0"/>
                </a:lnTo>
                <a:lnTo>
                  <a:pt x="4722806" y="6098225"/>
                </a:lnTo>
                <a:cubicBezTo>
                  <a:pt x="3319459" y="6233334"/>
                  <a:pt x="1717095" y="6322975"/>
                  <a:pt x="0" y="635318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7923212" y="457200"/>
            <a:ext cx="3781439" cy="3276600"/>
          </a:xfrm>
        </p:spPr>
        <p:txBody>
          <a:bodyPr anchor="b">
            <a:noAutofit/>
          </a:bodyPr>
          <a:lstStyle>
            <a:lvl1pPr algn="l"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3" y="457200"/>
            <a:ext cx="6324599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2" y="3962400"/>
            <a:ext cx="3781439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mk-MK" smtClean="0"/>
              <a:t>Одделенски наставник: Мелина Христова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325DC0-1216-406E-983A-F040085F9E1B}" type="datetime1">
              <a:rPr lang="en-US" smtClean="0"/>
              <a:t>3/20/2020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82E9EE-A870-438B-947A-FF671DFAF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5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88825" cy="1870938"/>
          </a:xfrm>
          <a:custGeom>
            <a:avLst/>
            <a:gdLst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85846 h 1870938"/>
              <a:gd name="connsiteX3" fmla="*/ 12188825 w 12188825"/>
              <a:gd name="connsiteY3" fmla="*/ 335280 h 1870938"/>
              <a:gd name="connsiteX4" fmla="*/ 12188825 w 12188825"/>
              <a:gd name="connsiteY4" fmla="*/ 1868714 h 1870938"/>
              <a:gd name="connsiteX5" fmla="*/ 6105607 w 12188825"/>
              <a:gd name="connsiteY5" fmla="*/ 1600444 h 1870938"/>
              <a:gd name="connsiteX6" fmla="*/ 1 w 12188825"/>
              <a:gd name="connsiteY6" fmla="*/ 1870938 h 1870938"/>
              <a:gd name="connsiteX7" fmla="*/ 1 w 12188825"/>
              <a:gd name="connsiteY7" fmla="*/ 335280 h 1870938"/>
              <a:gd name="connsiteX8" fmla="*/ 0 w 12188825"/>
              <a:gd name="connsiteY8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85846 h 1870938"/>
              <a:gd name="connsiteX3" fmla="*/ 12188825 w 12188825"/>
              <a:gd name="connsiteY3" fmla="*/ 335280 h 1870938"/>
              <a:gd name="connsiteX4" fmla="*/ 12188825 w 12188825"/>
              <a:gd name="connsiteY4" fmla="*/ 1868714 h 1870938"/>
              <a:gd name="connsiteX5" fmla="*/ 6105607 w 12188825"/>
              <a:gd name="connsiteY5" fmla="*/ 1600444 h 1870938"/>
              <a:gd name="connsiteX6" fmla="*/ 1 w 12188825"/>
              <a:gd name="connsiteY6" fmla="*/ 1870938 h 1870938"/>
              <a:gd name="connsiteX7" fmla="*/ 0 w 12188825"/>
              <a:gd name="connsiteY7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335280 h 1870938"/>
              <a:gd name="connsiteX3" fmla="*/ 12188825 w 12188825"/>
              <a:gd name="connsiteY3" fmla="*/ 1868714 h 1870938"/>
              <a:gd name="connsiteX4" fmla="*/ 6105607 w 12188825"/>
              <a:gd name="connsiteY4" fmla="*/ 1600444 h 1870938"/>
              <a:gd name="connsiteX5" fmla="*/ 1 w 12188825"/>
              <a:gd name="connsiteY5" fmla="*/ 1870938 h 1870938"/>
              <a:gd name="connsiteX6" fmla="*/ 0 w 12188825"/>
              <a:gd name="connsiteY6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1868714 h 1870938"/>
              <a:gd name="connsiteX3" fmla="*/ 6105607 w 12188825"/>
              <a:gd name="connsiteY3" fmla="*/ 1600444 h 1870938"/>
              <a:gd name="connsiteX4" fmla="*/ 1 w 12188825"/>
              <a:gd name="connsiteY4" fmla="*/ 1870938 h 1870938"/>
              <a:gd name="connsiteX5" fmla="*/ 0 w 12188825"/>
              <a:gd name="connsiteY5" fmla="*/ 0 h 187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1870938">
                <a:moveTo>
                  <a:pt x="0" y="0"/>
                </a:moveTo>
                <a:lnTo>
                  <a:pt x="12188825" y="0"/>
                </a:lnTo>
                <a:lnTo>
                  <a:pt x="12188825" y="1868714"/>
                </a:lnTo>
                <a:cubicBezTo>
                  <a:pt x="10420785" y="1698493"/>
                  <a:pt x="8336850" y="1600444"/>
                  <a:pt x="6105607" y="1600444"/>
                </a:cubicBezTo>
                <a:cubicBezTo>
                  <a:pt x="3864934" y="1600444"/>
                  <a:pt x="1772815" y="1699323"/>
                  <a:pt x="1" y="1870938"/>
                </a:cubicBezTo>
                <a:cubicBezTo>
                  <a:pt x="1" y="1247292"/>
                  <a:pt x="0" y="623646"/>
                  <a:pt x="0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Rectangle 12"/>
          <p:cNvSpPr/>
          <p:nvPr/>
        </p:nvSpPr>
        <p:spPr>
          <a:xfrm>
            <a:off x="1" y="0"/>
            <a:ext cx="12188824" cy="1812642"/>
          </a:xfrm>
          <a:custGeom>
            <a:avLst/>
            <a:gdLst>
              <a:gd name="connsiteX0" fmla="*/ 0 w 12188824"/>
              <a:gd name="connsiteY0" fmla="*/ 0 h 1812642"/>
              <a:gd name="connsiteX1" fmla="*/ 12188824 w 12188824"/>
              <a:gd name="connsiteY1" fmla="*/ 0 h 1812642"/>
              <a:gd name="connsiteX2" fmla="*/ 12188824 w 12188824"/>
              <a:gd name="connsiteY2" fmla="*/ 1812642 h 1812642"/>
              <a:gd name="connsiteX3" fmla="*/ 6105607 w 12188824"/>
              <a:gd name="connsiteY3" fmla="*/ 1498429 h 1812642"/>
              <a:gd name="connsiteX4" fmla="*/ 1 w 12188824"/>
              <a:gd name="connsiteY4" fmla="*/ 1723203 h 1812642"/>
              <a:gd name="connsiteX5" fmla="*/ 1 w 12188824"/>
              <a:gd name="connsiteY5" fmla="*/ 187545 h 1812642"/>
              <a:gd name="connsiteX6" fmla="*/ 0 w 12188824"/>
              <a:gd name="connsiteY6" fmla="*/ 0 h 1812642"/>
              <a:gd name="connsiteX0" fmla="*/ 0 w 12188824"/>
              <a:gd name="connsiteY0" fmla="*/ 0 h 1812642"/>
              <a:gd name="connsiteX1" fmla="*/ 12188824 w 12188824"/>
              <a:gd name="connsiteY1" fmla="*/ 0 h 1812642"/>
              <a:gd name="connsiteX2" fmla="*/ 12188824 w 12188824"/>
              <a:gd name="connsiteY2" fmla="*/ 1812642 h 1812642"/>
              <a:gd name="connsiteX3" fmla="*/ 6105607 w 12188824"/>
              <a:gd name="connsiteY3" fmla="*/ 1498429 h 1812642"/>
              <a:gd name="connsiteX4" fmla="*/ 1 w 12188824"/>
              <a:gd name="connsiteY4" fmla="*/ 1723203 h 1812642"/>
              <a:gd name="connsiteX5" fmla="*/ 0 w 12188824"/>
              <a:gd name="connsiteY5" fmla="*/ 0 h 181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4" h="1812642">
                <a:moveTo>
                  <a:pt x="0" y="0"/>
                </a:moveTo>
                <a:lnTo>
                  <a:pt x="12188824" y="0"/>
                </a:lnTo>
                <a:lnTo>
                  <a:pt x="12188824" y="1812642"/>
                </a:lnTo>
                <a:cubicBezTo>
                  <a:pt x="10427038" y="1644563"/>
                  <a:pt x="8126377" y="1513957"/>
                  <a:pt x="6105607" y="1498429"/>
                </a:cubicBezTo>
                <a:cubicBezTo>
                  <a:pt x="4065906" y="1482756"/>
                  <a:pt x="1772815" y="1551588"/>
                  <a:pt x="1" y="1723203"/>
                </a:cubicBezTo>
                <a:cubicBezTo>
                  <a:pt x="1" y="1148802"/>
                  <a:pt x="0" y="574401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7"/>
          <p:cNvSpPr/>
          <p:nvPr/>
        </p:nvSpPr>
        <p:spPr bwMode="hidden">
          <a:xfrm>
            <a:off x="1" y="6354411"/>
            <a:ext cx="12188824" cy="503589"/>
          </a:xfrm>
          <a:custGeom>
            <a:avLst/>
            <a:gdLst/>
            <a:ahLst/>
            <a:cxnLst/>
            <a:rect l="l" t="t" r="r" b="b"/>
            <a:pathLst>
              <a:path w="12188824" h="503589">
                <a:moveTo>
                  <a:pt x="6105606" y="0"/>
                </a:moveTo>
                <a:cubicBezTo>
                  <a:pt x="8336849" y="0"/>
                  <a:pt x="10420784" y="98049"/>
                  <a:pt x="12188824" y="268270"/>
                </a:cubicBezTo>
                <a:lnTo>
                  <a:pt x="12188824" y="503589"/>
                </a:lnTo>
                <a:lnTo>
                  <a:pt x="0" y="503589"/>
                </a:lnTo>
                <a:lnTo>
                  <a:pt x="0" y="270494"/>
                </a:lnTo>
                <a:cubicBezTo>
                  <a:pt x="1772814" y="98879"/>
                  <a:pt x="3864933" y="0"/>
                  <a:pt x="610560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1522414" y="274638"/>
            <a:ext cx="9144000" cy="10969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5138" y="6518274"/>
            <a:ext cx="5864674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mk-MK" smtClean="0"/>
              <a:t>Одделенски наставник: Мелина Христова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18412" y="6518274"/>
            <a:ext cx="1676400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268D65E-FD57-479F-93A9-071FC5DB58C1}" type="datetime1">
              <a:rPr lang="en-US" smtClean="0"/>
              <a:t>3/20/2020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518274"/>
            <a:ext cx="1143002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5382E9EE-A870-438B-947A-FF671DFAF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6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ru.wikipedia.org/wiki/%D0%A4%D0%B0%D0%B9%D0%BB:Oktave_auf.ogg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microsoft.com/office/2007/relationships/media" Target="../media/media2.mp3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8.xml"/><Relationship Id="rId4" Type="http://schemas.openxmlformats.org/officeDocument/2006/relationships/audio" Target="../media/media2.mp3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9876" y="2924944"/>
            <a:ext cx="9144000" cy="1908446"/>
          </a:xfrm>
        </p:spPr>
        <p:txBody>
          <a:bodyPr/>
          <a:lstStyle/>
          <a:p>
            <a:r>
              <a:rPr lang="mk-MK" dirty="0" smtClean="0"/>
              <a:t>ИНТЕРВАЛИ</a:t>
            </a:r>
            <a:endParaRPr lang="en-US" dirty="0"/>
          </a:p>
        </p:txBody>
      </p:sp>
      <p:pic>
        <p:nvPicPr>
          <p:cNvPr id="10" name="Picture Placeholder 9" descr="Piano keys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3"/>
          <a:stretch>
            <a:fillRect/>
          </a:stretch>
        </p:blipFill>
        <p:spPr/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3892" y="4841338"/>
            <a:ext cx="9937104" cy="1900030"/>
          </a:xfrm>
        </p:spPr>
        <p:txBody>
          <a:bodyPr>
            <a:normAutofit fontScale="92500" lnSpcReduction="20000"/>
          </a:bodyPr>
          <a:lstStyle/>
          <a:p>
            <a:r>
              <a:rPr lang="mk-MK" dirty="0" smtClean="0"/>
              <a:t>ПРИМА, СЕКУНДА, ОКТАВА</a:t>
            </a:r>
          </a:p>
          <a:p>
            <a:r>
              <a:rPr lang="mk-MK" dirty="0" smtClean="0"/>
              <a:t>          </a:t>
            </a:r>
            <a:endParaRPr lang="mk-MK" dirty="0"/>
          </a:p>
          <a:p>
            <a:r>
              <a:rPr lang="mk-MK" dirty="0" smtClean="0"/>
              <a:t>                                                                                                        5. одделение</a:t>
            </a:r>
          </a:p>
          <a:p>
            <a:endParaRPr lang="mk-MK" dirty="0" smtClean="0"/>
          </a:p>
          <a:p>
            <a:r>
              <a:rPr lang="mk-MK" dirty="0"/>
              <a:t> </a:t>
            </a:r>
            <a:r>
              <a:rPr lang="mk-MK" dirty="0" smtClean="0"/>
              <a:t>                                                                     </a:t>
            </a:r>
            <a:r>
              <a:rPr lang="mk-MK" dirty="0" smtClean="0">
                <a:latin typeface="Arial" panose="020B0604020202020204" pitchFamily="34" charset="0"/>
                <a:cs typeface="Arial" panose="020B0604020202020204" pitchFamily="34" charset="0"/>
              </a:rPr>
              <a:t>Одделенски наставник: </a:t>
            </a:r>
            <a:r>
              <a:rPr lang="mk-MK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Мелина Христова</a:t>
            </a:r>
          </a:p>
          <a:p>
            <a:endParaRPr lang="mk-M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k-M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k-MK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ОУ „Св.Кирил и Методиј“  Битола</a:t>
            </a:r>
            <a:endParaRPr lang="mk-MK" dirty="0" smtClean="0"/>
          </a:p>
          <a:p>
            <a:r>
              <a:rPr lang="mk-MK" dirty="0"/>
              <a:t> </a:t>
            </a:r>
            <a:r>
              <a:rPr lang="mk-MK" dirty="0" smtClean="0"/>
              <a:t>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34942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76"/>
    </mc:Choice>
    <mc:Fallback xmlns="">
      <p:transition advTm="1007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7868" y="692696"/>
            <a:ext cx="1022513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* Да се потсетиме:    </a:t>
            </a:r>
            <a:r>
              <a:rPr lang="mk-MK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Што е степен</a:t>
            </a:r>
            <a:r>
              <a:rPr lang="mk-M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mk-M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k-MK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Растојанието</a:t>
            </a:r>
            <a:r>
              <a:rPr lang="mk-M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помеѓу два </a:t>
            </a:r>
            <a:r>
              <a:rPr lang="mk-MK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соседни</a:t>
            </a:r>
            <a:r>
              <a:rPr lang="mk-M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тона се вика </a:t>
            </a:r>
            <a:r>
              <a:rPr lang="mk-M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степен</a:t>
            </a:r>
            <a:r>
              <a:rPr lang="mk-M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Има 5 цели и 2 полустепени.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036" y="2492896"/>
            <a:ext cx="6420588" cy="1754526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5138" y="6518274"/>
            <a:ext cx="10185898" cy="320676"/>
          </a:xfrm>
        </p:spPr>
        <p:txBody>
          <a:bodyPr/>
          <a:lstStyle/>
          <a:p>
            <a:pPr algn="r"/>
            <a:r>
              <a:rPr lang="mk-MK" smtClean="0"/>
              <a:t>Одделенски наставник: Мелина Христова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85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81">
        <p:fade/>
      </p:transition>
    </mc:Choice>
    <mc:Fallback xmlns="">
      <p:transition spd="med" advTm="128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9876" y="692696"/>
            <a:ext cx="943304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Што е интервал?</a:t>
            </a:r>
          </a:p>
          <a:p>
            <a:endParaRPr lang="mk-MK" dirty="0"/>
          </a:p>
          <a:p>
            <a:r>
              <a:rPr lang="mk-MK" dirty="0" smtClean="0"/>
              <a:t>  </a:t>
            </a:r>
          </a:p>
          <a:p>
            <a:endParaRPr lang="mk-MK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k-M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Интервал</a:t>
            </a: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е мелодиското растојание </a:t>
            </a:r>
            <a:r>
              <a:rPr lang="mk-MK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помеѓу кои било два тона </a:t>
            </a: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во тонската скала.</a:t>
            </a:r>
          </a:p>
          <a:p>
            <a:endParaRPr lang="mk-M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Секој интервал има свое </a:t>
            </a:r>
            <a:r>
              <a:rPr lang="mk-M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име</a:t>
            </a: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mk-M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големина</a:t>
            </a: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mk-M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Тоновите на интервалот може да ги пееме или свириме </a:t>
            </a:r>
            <a:r>
              <a:rPr lang="mk-MK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посебно</a:t>
            </a: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(еден по еден) или </a:t>
            </a:r>
            <a:r>
              <a:rPr lang="mk-MK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заедно</a:t>
            </a: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(истовремено двата тона)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mk-M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k-M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Пример: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mk-M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k-M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</a:t>
            </a:r>
            <a:r>
              <a:rPr lang="mk-M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посебно                                 заедно                            </a:t>
            </a:r>
            <a:endParaRPr lang="mk-M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3" t="57352" r="37593" b="25845"/>
          <a:stretch/>
        </p:blipFill>
        <p:spPr>
          <a:xfrm>
            <a:off x="3214092" y="4221088"/>
            <a:ext cx="4824536" cy="1152128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5138" y="6518274"/>
            <a:ext cx="10257906" cy="320676"/>
          </a:xfrm>
        </p:spPr>
        <p:txBody>
          <a:bodyPr/>
          <a:lstStyle/>
          <a:p>
            <a:pPr algn="r"/>
            <a:r>
              <a:rPr lang="mk-MK" dirty="0" smtClean="0"/>
              <a:t>Одделенски наставник: Мелина Христова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1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1">
        <p:fade/>
      </p:transition>
    </mc:Choice>
    <mc:Fallback xmlns="">
      <p:transition spd="med" advTm="25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9836" y="476672"/>
            <a:ext cx="102251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mk-MK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Интервал </a:t>
            </a:r>
            <a:r>
              <a:rPr lang="mk-MK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прима</a:t>
            </a:r>
          </a:p>
          <a:p>
            <a:pPr marL="514350" indent="-514350" algn="ctr">
              <a:buAutoNum type="arabicPeriod"/>
            </a:pPr>
            <a:endParaRPr lang="mk-MK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k-M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Мелодиско растојание помеѓу кои било два тона </a:t>
            </a:r>
            <a:r>
              <a:rPr lang="mk-MK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исто име и висина</a:t>
            </a:r>
            <a:r>
              <a:rPr lang="mk-M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се вика </a:t>
            </a:r>
            <a:r>
              <a:rPr lang="mk-MK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прима</a:t>
            </a:r>
            <a:r>
              <a:rPr lang="mk-M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mk-MK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k-MK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k-MK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k-MK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k-MK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k-M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Задача</a:t>
            </a:r>
            <a:r>
              <a:rPr lang="mk-M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Во нотната тетратка </a:t>
            </a:r>
            <a:r>
              <a:rPr lang="mk-M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 четвртини ноти </a:t>
            </a: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напиши интервал </a:t>
            </a:r>
            <a:r>
              <a:rPr lang="mk-M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прима</a:t>
            </a: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од секој тон на тонската скала (</a:t>
            </a:r>
            <a:r>
              <a:rPr lang="mk-MK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види го примерот погоре</a:t>
            </a: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1" t="46849" r="34431" b="41598"/>
          <a:stretch/>
        </p:blipFill>
        <p:spPr>
          <a:xfrm>
            <a:off x="1917948" y="2492896"/>
            <a:ext cx="8208912" cy="122413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5138" y="6518274"/>
            <a:ext cx="10257906" cy="320676"/>
          </a:xfrm>
        </p:spPr>
        <p:txBody>
          <a:bodyPr/>
          <a:lstStyle/>
          <a:p>
            <a:pPr algn="r"/>
            <a:r>
              <a:rPr lang="mk-MK" dirty="0" smtClean="0"/>
              <a:t>Одделенски наставник: Мелина Христова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30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5">
        <p:fade/>
      </p:transition>
    </mc:Choice>
    <mc:Fallback xmlns="">
      <p:transition spd="med" advTm="16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9836" y="579165"/>
            <a:ext cx="1029714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2. Интервал </a:t>
            </a:r>
            <a:r>
              <a:rPr lang="mk-MK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секунда</a:t>
            </a:r>
            <a:endParaRPr lang="mk-MK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mk-MK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k-MK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mk-MK" sz="2400" dirty="0">
                <a:latin typeface="Arial" panose="020B0604020202020204" pitchFamily="34" charset="0"/>
                <a:cs typeface="Arial" panose="020B0604020202020204" pitchFamily="34" charset="0"/>
              </a:rPr>
              <a:t>Мелодиско растојание </a:t>
            </a:r>
            <a:r>
              <a:rPr lang="mk-M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помеѓу два </a:t>
            </a:r>
            <a:r>
              <a:rPr lang="mk-MK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соседни тона </a:t>
            </a:r>
            <a:r>
              <a:rPr lang="mk-M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во тонската скала </a:t>
            </a:r>
            <a:r>
              <a:rPr lang="mk-MK" sz="2400" dirty="0">
                <a:latin typeface="Arial" panose="020B0604020202020204" pitchFamily="34" charset="0"/>
                <a:cs typeface="Arial" panose="020B0604020202020204" pitchFamily="34" charset="0"/>
              </a:rPr>
              <a:t>се вика </a:t>
            </a:r>
            <a:r>
              <a:rPr lang="mk-MK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секунда</a:t>
            </a:r>
            <a:r>
              <a:rPr lang="mk-M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mk-MK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k-MK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k-MK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k-MK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k-MK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k-M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Задача</a:t>
            </a:r>
            <a:r>
              <a:rPr lang="mk-MK" sz="2000" dirty="0">
                <a:latin typeface="Arial" panose="020B0604020202020204" pitchFamily="34" charset="0"/>
                <a:cs typeface="Arial" panose="020B0604020202020204" pitchFamily="34" charset="0"/>
              </a:rPr>
              <a:t>: Во нотната тетратка </a:t>
            </a:r>
            <a:r>
              <a:rPr lang="mk-MK" sz="2000" b="1" dirty="0">
                <a:latin typeface="Arial" panose="020B0604020202020204" pitchFamily="34" charset="0"/>
                <a:cs typeface="Arial" panose="020B0604020202020204" pitchFamily="34" charset="0"/>
              </a:rPr>
              <a:t>со четвртини ноти </a:t>
            </a:r>
            <a:r>
              <a:rPr lang="mk-MK" sz="2000" dirty="0">
                <a:latin typeface="Arial" panose="020B0604020202020204" pitchFamily="34" charset="0"/>
                <a:cs typeface="Arial" panose="020B0604020202020204" pitchFamily="34" charset="0"/>
              </a:rPr>
              <a:t>напиши интервал </a:t>
            </a:r>
            <a:r>
              <a:rPr lang="mk-M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секунда</a:t>
            </a: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k-MK" sz="2000" dirty="0">
                <a:latin typeface="Arial" panose="020B0604020202020204" pitchFamily="34" charset="0"/>
                <a:cs typeface="Arial" panose="020B0604020202020204" pitchFamily="34" charset="0"/>
              </a:rPr>
              <a:t>од секој тон на тонската скала (</a:t>
            </a:r>
            <a:r>
              <a:rPr lang="mk-MK" sz="2000" b="1" dirty="0">
                <a:latin typeface="Arial" panose="020B0604020202020204" pitchFamily="34" charset="0"/>
                <a:cs typeface="Arial" panose="020B0604020202020204" pitchFamily="34" charset="0"/>
              </a:rPr>
              <a:t>види го примерот погоре</a:t>
            </a:r>
            <a:r>
              <a:rPr lang="mk-MK" sz="2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k-MK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6" t="47899" r="33458" b="40548"/>
          <a:stretch/>
        </p:blipFill>
        <p:spPr>
          <a:xfrm>
            <a:off x="1917948" y="2492896"/>
            <a:ext cx="8195814" cy="123498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5138" y="6518274"/>
            <a:ext cx="10329914" cy="320676"/>
          </a:xfrm>
        </p:spPr>
        <p:txBody>
          <a:bodyPr/>
          <a:lstStyle/>
          <a:p>
            <a:pPr algn="r"/>
            <a:r>
              <a:rPr lang="mk-MK" dirty="0" smtClean="0"/>
              <a:t>Одделенски наставник: Мелина Христова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68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6">
        <p:fade/>
      </p:transition>
    </mc:Choice>
    <mc:Fallback xmlns="">
      <p:transition spd="med" advTm="18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9836" y="620688"/>
            <a:ext cx="1044116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3. Интервал </a:t>
            </a:r>
            <a:r>
              <a:rPr lang="mk-MK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октава</a:t>
            </a:r>
            <a:endParaRPr lang="mk-MK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ctr">
              <a:buAutoNum type="arabicPeriod"/>
            </a:pPr>
            <a:endParaRPr lang="mk-MK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k-MK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mk-MK" sz="2400" dirty="0">
                <a:latin typeface="Arial" panose="020B0604020202020204" pitchFamily="34" charset="0"/>
                <a:cs typeface="Arial" panose="020B0604020202020204" pitchFamily="34" charset="0"/>
              </a:rPr>
              <a:t>Мелодиско растојание </a:t>
            </a:r>
            <a:r>
              <a:rPr lang="mk-M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помеѓу </a:t>
            </a:r>
            <a:r>
              <a:rPr lang="mk-MK" sz="2400" dirty="0">
                <a:latin typeface="Arial" panose="020B0604020202020204" pitchFamily="34" charset="0"/>
                <a:cs typeface="Arial" panose="020B0604020202020204" pitchFamily="34" charset="0"/>
              </a:rPr>
              <a:t>два тона </a:t>
            </a:r>
            <a:r>
              <a:rPr lang="mk-MK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исто </a:t>
            </a:r>
            <a:r>
              <a:rPr lang="mk-MK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име, но различна висина (</a:t>
            </a:r>
            <a:r>
              <a:rPr lang="mk-M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растојание од осум тона</a:t>
            </a:r>
            <a:r>
              <a:rPr lang="mk-MK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mk-M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k-MK" sz="2400" dirty="0">
                <a:latin typeface="Arial" panose="020B0604020202020204" pitchFamily="34" charset="0"/>
                <a:cs typeface="Arial" panose="020B0604020202020204" pitchFamily="34" charset="0"/>
              </a:rPr>
              <a:t>се вика </a:t>
            </a:r>
            <a:r>
              <a:rPr lang="mk-MK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октава</a:t>
            </a:r>
            <a:r>
              <a:rPr lang="mk-M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mk-MK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k-MK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k-MK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k-MK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k-MK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k-M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mk-MK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k-M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*На овој линк можеш да чуеш октава   до1 – до2.</a:t>
            </a:r>
          </a:p>
          <a:p>
            <a:endParaRPr lang="mk-MK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hlinkClick r:id="rId2"/>
              </a:rPr>
              <a:t>https://ru.wikipedia.org/wiki/%D0%A4%D0%B0%D0%B9%D0%BB:Oktave_auf.ogg</a:t>
            </a:r>
            <a:endParaRPr lang="mk-M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k-MK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82" r="21204" b="46797"/>
          <a:stretch/>
        </p:blipFill>
        <p:spPr>
          <a:xfrm>
            <a:off x="2710036" y="2506546"/>
            <a:ext cx="6336704" cy="1350842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5138" y="6518274"/>
            <a:ext cx="10401922" cy="320676"/>
          </a:xfrm>
        </p:spPr>
        <p:txBody>
          <a:bodyPr/>
          <a:lstStyle/>
          <a:p>
            <a:pPr algn="r"/>
            <a:r>
              <a:rPr lang="mk-MK" dirty="0" smtClean="0"/>
              <a:t>Одделенски наставник: Мелина Христова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20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52">
        <p:fade/>
      </p:transition>
    </mc:Choice>
    <mc:Fallback xmlns="">
      <p:transition spd="med" advTm="60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7828" y="404664"/>
            <a:ext cx="1072919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Задача:</a:t>
            </a:r>
          </a:p>
          <a:p>
            <a:endParaRPr lang="mk-MK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mk-M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Воочи ги интервалите прима, секунда и октава во мелодиските вежби.</a:t>
            </a:r>
          </a:p>
          <a:p>
            <a:pPr marL="457200" indent="-457200">
              <a:buAutoNum type="arabicPeriod"/>
            </a:pPr>
            <a:r>
              <a:rPr lang="mk-M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Свири ги мелодиските вежби на блок – флејта или пијано.</a:t>
            </a:r>
          </a:p>
          <a:p>
            <a:endParaRPr lang="mk-M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k-M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Бр.1</a:t>
            </a:r>
          </a:p>
          <a:p>
            <a:endParaRPr lang="mk-M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k-MK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k-M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k-MK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k-M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k-M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Бр.2</a:t>
            </a:r>
          </a:p>
          <a:p>
            <a:endParaRPr lang="mk-M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k-MK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k-M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k-MK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k-MK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(можеш да ги чуеш </a:t>
            </a:r>
            <a:r>
              <a:rPr lang="mk-MK" b="1" smtClean="0">
                <a:latin typeface="Arial" panose="020B0604020202020204" pitchFamily="34" charset="0"/>
                <a:cs typeface="Arial" panose="020B0604020202020204" pitchFamily="34" charset="0"/>
              </a:rPr>
              <a:t>кликнувајќи на икончето до вежбата)</a:t>
            </a:r>
            <a:endParaRPr lang="mk-MK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k-MK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9" t="41598" r="34049" b="42648"/>
          <a:stretch/>
        </p:blipFill>
        <p:spPr>
          <a:xfrm>
            <a:off x="1917948" y="3789040"/>
            <a:ext cx="7704856" cy="14446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5138" y="6518274"/>
            <a:ext cx="10401922" cy="320676"/>
          </a:xfrm>
        </p:spPr>
        <p:txBody>
          <a:bodyPr/>
          <a:lstStyle/>
          <a:p>
            <a:pPr algn="r"/>
            <a:r>
              <a:rPr lang="mk-MK" dirty="0" smtClean="0"/>
              <a:t>Одделенски наставник: Мелина Христова</a:t>
            </a:r>
            <a:endParaRPr lang="en-US" dirty="0"/>
          </a:p>
        </p:txBody>
      </p:sp>
      <p:pic>
        <p:nvPicPr>
          <p:cNvPr id="7" name="Музичка вежба бр.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4206" y="4653136"/>
            <a:ext cx="487363" cy="4873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2" t="7639" r="1278" b="17415"/>
          <a:stretch/>
        </p:blipFill>
        <p:spPr>
          <a:xfrm>
            <a:off x="1917948" y="1988840"/>
            <a:ext cx="7704856" cy="15121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Музичка вежба бр.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4207" y="2917194"/>
            <a:ext cx="487363" cy="4873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8696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775">
        <p:fade/>
      </p:transition>
    </mc:Choice>
    <mc:Fallback xmlns="">
      <p:transition spd="med" advTm="107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47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9836" y="548680"/>
            <a:ext cx="105131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Да повториме:</a:t>
            </a:r>
          </a:p>
          <a:p>
            <a:pPr algn="ctr"/>
            <a:endParaRPr lang="mk-MK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k-M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Што е интервал?</a:t>
            </a:r>
          </a:p>
          <a:p>
            <a:pPr marL="342900" indent="-342900">
              <a:buAutoNum type="arabicPeriod"/>
            </a:pPr>
            <a:endParaRPr lang="mk-M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Што е интервал прима?</a:t>
            </a:r>
          </a:p>
          <a:p>
            <a:pPr marL="342900" indent="-342900">
              <a:buAutoNum type="arabicPeriod"/>
            </a:pPr>
            <a:endParaRPr lang="mk-M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Што е интервал секунда?</a:t>
            </a:r>
          </a:p>
          <a:p>
            <a:pPr marL="342900" indent="-342900">
              <a:buAutoNum type="arabicPeriod"/>
            </a:pPr>
            <a:endParaRPr lang="mk-M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Што е интервал октава?</a:t>
            </a:r>
          </a:p>
          <a:p>
            <a:pPr marL="342900" indent="-342900">
              <a:buAutoNum type="arabicPeriod"/>
            </a:pPr>
            <a:endParaRPr lang="mk-M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Која е разликата помеѓу интервал прима </a:t>
            </a:r>
            <a:r>
              <a:rPr lang="mk-MK" sz="2000" smtClean="0">
                <a:latin typeface="Arial" panose="020B0604020202020204" pitchFamily="34" charset="0"/>
                <a:cs typeface="Arial" panose="020B0604020202020204" pitchFamily="34" charset="0"/>
              </a:rPr>
              <a:t>и интервал </a:t>
            </a: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октава?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5138" y="6518274"/>
            <a:ext cx="10329914" cy="320676"/>
          </a:xfrm>
        </p:spPr>
        <p:txBody>
          <a:bodyPr/>
          <a:lstStyle/>
          <a:p>
            <a:pPr algn="r"/>
            <a:r>
              <a:rPr lang="mk-MK" dirty="0" smtClean="0"/>
              <a:t>Одделенски наставник: Мелина Христова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44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64">
        <p:fade/>
      </p:transition>
    </mc:Choice>
    <mc:Fallback xmlns="">
      <p:transition spd="med" advTm="46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rves 16x9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usical curves presentation (widescreen).potx" id="{68710E6A-EAC6-48C2-B3F1-37ABA3E433C0}" vid="{1E11B4D8-8842-4901-9C7E-68BBF3CF07CC}"/>
    </a:ext>
  </a:extLst>
</a:theme>
</file>

<file path=ppt/theme/theme2.xml><?xml version="1.0" encoding="utf-8"?>
<a:theme xmlns:a="http://schemas.openxmlformats.org/drawingml/2006/main" name="Office Theme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Musical curves presentation (widescreen)</Template>
  <TotalTime>202</TotalTime>
  <Words>345</Words>
  <Application>Microsoft Office PowerPoint</Application>
  <PresentationFormat>Custom</PresentationFormat>
  <Paragraphs>94</Paragraphs>
  <Slides>8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Euphemia</vt:lpstr>
      <vt:lpstr>Wingdings</vt:lpstr>
      <vt:lpstr>Curves 16x9</vt:lpstr>
      <vt:lpstr>ИНТЕРВАЛИ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ИНТЕРВАЛИ</dc:title>
  <dc:creator>Acer</dc:creator>
  <cp:lastModifiedBy>Acer</cp:lastModifiedBy>
  <cp:revision>30</cp:revision>
  <dcterms:created xsi:type="dcterms:W3CDTF">2020-03-19T16:10:41Z</dcterms:created>
  <dcterms:modified xsi:type="dcterms:W3CDTF">2020-03-20T13:48:50Z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_MarkAsFinal">
    <vt:bool>true</vt:bool>
  </property>
</Properties>
</file>