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7" r:id="rId4"/>
    <p:sldId id="258" r:id="rId5"/>
    <p:sldId id="259" r:id="rId6"/>
    <p:sldId id="260" r:id="rId7"/>
    <p:sldId id="262" r:id="rId8"/>
    <p:sldId id="263" r:id="rId9"/>
    <p:sldId id="264" r:id="rId10"/>
    <p:sldId id="265" r:id="rId11"/>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2D29AC0-D099-41D8-990D-10BA6A46B5A1}" type="datetimeFigureOut">
              <a:rPr lang="mk-MK" smtClean="0"/>
              <a:pPr/>
              <a:t>24.03.2020</a:t>
            </a:fld>
            <a:endParaRPr lang="mk-MK"/>
          </a:p>
        </p:txBody>
      </p:sp>
      <p:sp>
        <p:nvSpPr>
          <p:cNvPr id="19" name="Footer Placeholder 18"/>
          <p:cNvSpPr>
            <a:spLocks noGrp="1"/>
          </p:cNvSpPr>
          <p:nvPr>
            <p:ph type="ftr" sz="quarter" idx="11"/>
          </p:nvPr>
        </p:nvSpPr>
        <p:spPr/>
        <p:txBody>
          <a:bodyPr/>
          <a:lstStyle/>
          <a:p>
            <a:endParaRPr lang="mk-MK"/>
          </a:p>
        </p:txBody>
      </p:sp>
      <p:sp>
        <p:nvSpPr>
          <p:cNvPr id="27" name="Slide Number Placeholder 26"/>
          <p:cNvSpPr>
            <a:spLocks noGrp="1"/>
          </p:cNvSpPr>
          <p:nvPr>
            <p:ph type="sldNum" sz="quarter" idx="12"/>
          </p:nvPr>
        </p:nvSpPr>
        <p:spPr/>
        <p:txBody>
          <a:bodyPr/>
          <a:lstStyle/>
          <a:p>
            <a:fld id="{7BC1E94F-FE7C-4EA6-B7CD-CFA0AB253CFC}" type="slidenum">
              <a:rPr lang="mk-MK" smtClean="0"/>
              <a:pPr/>
              <a:t>‹#›</a:t>
            </a:fld>
            <a:endParaRPr lang="mk-M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29AC0-D099-41D8-990D-10BA6A46B5A1}" type="datetimeFigureOut">
              <a:rPr lang="mk-MK" smtClean="0"/>
              <a:pPr/>
              <a:t>24.03.2020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7BC1E94F-FE7C-4EA6-B7CD-CFA0AB253CFC}"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29AC0-D099-41D8-990D-10BA6A46B5A1}" type="datetimeFigureOut">
              <a:rPr lang="mk-MK" smtClean="0"/>
              <a:pPr/>
              <a:t>24.03.2020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7BC1E94F-FE7C-4EA6-B7CD-CFA0AB253CFC}"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29AC0-D099-41D8-990D-10BA6A46B5A1}" type="datetimeFigureOut">
              <a:rPr lang="mk-MK" smtClean="0"/>
              <a:pPr/>
              <a:t>24.03.2020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7BC1E94F-FE7C-4EA6-B7CD-CFA0AB253CFC}"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D29AC0-D099-41D8-990D-10BA6A46B5A1}" type="datetimeFigureOut">
              <a:rPr lang="mk-MK" smtClean="0"/>
              <a:pPr/>
              <a:t>24.03.2020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7BC1E94F-FE7C-4EA6-B7CD-CFA0AB253CFC}" type="slidenum">
              <a:rPr lang="mk-MK" smtClean="0"/>
              <a:pPr/>
              <a:t>‹#›</a:t>
            </a:fld>
            <a:endParaRPr lang="mk-M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D29AC0-D099-41D8-990D-10BA6A46B5A1}" type="datetimeFigureOut">
              <a:rPr lang="mk-MK" smtClean="0"/>
              <a:pPr/>
              <a:t>24.03.2020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7BC1E94F-FE7C-4EA6-B7CD-CFA0AB253CFC}"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D29AC0-D099-41D8-990D-10BA6A46B5A1}" type="datetimeFigureOut">
              <a:rPr lang="mk-MK" smtClean="0"/>
              <a:pPr/>
              <a:t>24.03.2020</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7BC1E94F-FE7C-4EA6-B7CD-CFA0AB253CFC}"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D29AC0-D099-41D8-990D-10BA6A46B5A1}" type="datetimeFigureOut">
              <a:rPr lang="mk-MK" smtClean="0"/>
              <a:pPr/>
              <a:t>24.03.2020</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7BC1E94F-FE7C-4EA6-B7CD-CFA0AB253CFC}"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29AC0-D099-41D8-990D-10BA6A46B5A1}" type="datetimeFigureOut">
              <a:rPr lang="mk-MK" smtClean="0"/>
              <a:pPr/>
              <a:t>24.03.2020</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7BC1E94F-FE7C-4EA6-B7CD-CFA0AB253CFC}" type="slidenum">
              <a:rPr lang="mk-MK" smtClean="0"/>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D29AC0-D099-41D8-990D-10BA6A46B5A1}" type="datetimeFigureOut">
              <a:rPr lang="mk-MK" smtClean="0"/>
              <a:pPr/>
              <a:t>24.03.2020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7BC1E94F-FE7C-4EA6-B7CD-CFA0AB253CFC}"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D29AC0-D099-41D8-990D-10BA6A46B5A1}" type="datetimeFigureOut">
              <a:rPr lang="mk-MK" smtClean="0"/>
              <a:pPr/>
              <a:t>24.03.2020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a:xfrm>
            <a:off x="8077200" y="6356350"/>
            <a:ext cx="609600" cy="365125"/>
          </a:xfrm>
        </p:spPr>
        <p:txBody>
          <a:bodyPr/>
          <a:lstStyle/>
          <a:p>
            <a:fld id="{7BC1E94F-FE7C-4EA6-B7CD-CFA0AB253CFC}" type="slidenum">
              <a:rPr lang="mk-MK" smtClean="0"/>
              <a:pPr/>
              <a:t>‹#›</a:t>
            </a:fld>
            <a:endParaRPr lang="mk-MK"/>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2D29AC0-D099-41D8-990D-10BA6A46B5A1}" type="datetimeFigureOut">
              <a:rPr lang="mk-MK" smtClean="0"/>
              <a:pPr/>
              <a:t>24.03.2020</a:t>
            </a:fld>
            <a:endParaRPr lang="mk-MK"/>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mk-MK"/>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C1E94F-FE7C-4EA6-B7CD-CFA0AB253CFC}" type="slidenum">
              <a:rPr lang="mk-MK" smtClean="0"/>
              <a:pPr/>
              <a:t>‹#›</a:t>
            </a:fld>
            <a:endParaRPr lang="mk-MK"/>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mk-MK" sz="5400" dirty="0" smtClean="0"/>
              <a:t>Додавање и фаќање на топка во кошарката</a:t>
            </a:r>
            <a:endParaRPr lang="mk-MK" sz="5400" dirty="0"/>
          </a:p>
        </p:txBody>
      </p:sp>
      <p:sp>
        <p:nvSpPr>
          <p:cNvPr id="3" name="Subtitle 2"/>
          <p:cNvSpPr>
            <a:spLocks noGrp="1"/>
          </p:cNvSpPr>
          <p:nvPr>
            <p:ph type="subTitle" idx="1"/>
          </p:nvPr>
        </p:nvSpPr>
        <p:spPr/>
        <p:txBody>
          <a:bodyPr/>
          <a:lstStyle/>
          <a:p>
            <a:endParaRPr lang="mk-MK" dirty="0"/>
          </a:p>
        </p:txBody>
      </p:sp>
      <p:pic>
        <p:nvPicPr>
          <p:cNvPr id="4" name="Picture 3" descr="Image result for basketball positions of players"/>
          <p:cNvPicPr/>
          <p:nvPr/>
        </p:nvPicPr>
        <p:blipFill>
          <a:blip r:embed="rId2"/>
          <a:srcRect/>
          <a:stretch>
            <a:fillRect/>
          </a:stretch>
        </p:blipFill>
        <p:spPr bwMode="auto">
          <a:xfrm>
            <a:off x="3143240" y="3286124"/>
            <a:ext cx="2286016" cy="235745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4400" b="1" dirty="0" smtClean="0"/>
              <a:t>ТЕХНИКА НА ДОДАВАЊЕ</a:t>
            </a:r>
            <a:endParaRPr lang="mk-MK" sz="4400" b="1" dirty="0"/>
          </a:p>
        </p:txBody>
      </p:sp>
      <p:sp>
        <p:nvSpPr>
          <p:cNvPr id="3" name="Content Placeholder 2"/>
          <p:cNvSpPr>
            <a:spLocks noGrp="1"/>
          </p:cNvSpPr>
          <p:nvPr>
            <p:ph idx="1"/>
          </p:nvPr>
        </p:nvSpPr>
        <p:spPr/>
        <p:txBody>
          <a:bodyPr/>
          <a:lstStyle/>
          <a:p>
            <a:pPr algn="ctr">
              <a:buNone/>
            </a:pPr>
            <a:r>
              <a:rPr lang="mk-MK" b="1" dirty="0" smtClean="0">
                <a:solidFill>
                  <a:srgbClr val="FF0000"/>
                </a:solidFill>
              </a:rPr>
              <a:t>    При </a:t>
            </a:r>
            <a:r>
              <a:rPr lang="mk-MK" b="1" dirty="0" smtClean="0">
                <a:solidFill>
                  <a:srgbClr val="FF0000"/>
                </a:solidFill>
              </a:rPr>
              <a:t>оваа техника на додавање, топката се удира прецизно од подлога за да се одбие од ученикот што треба да ја прифати топката.</a:t>
            </a:r>
            <a:endParaRPr lang="mk-MK" b="1" dirty="0">
              <a:solidFill>
                <a:srgbClr val="FF0000"/>
              </a:solidFill>
            </a:endParaRPr>
          </a:p>
        </p:txBody>
      </p:sp>
      <p:pic>
        <p:nvPicPr>
          <p:cNvPr id="4" name="Picture 3" descr="Image result for basketball floor kids"/>
          <p:cNvPicPr/>
          <p:nvPr/>
        </p:nvPicPr>
        <p:blipFill>
          <a:blip r:embed="rId2"/>
          <a:srcRect/>
          <a:stretch>
            <a:fillRect/>
          </a:stretch>
        </p:blipFill>
        <p:spPr bwMode="auto">
          <a:xfrm>
            <a:off x="2214546" y="3429000"/>
            <a:ext cx="4286280" cy="228601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solidFill>
                  <a:srgbClr val="7030A0"/>
                </a:solidFill>
              </a:rPr>
              <a:t>УБАВА МИСЛА</a:t>
            </a:r>
            <a:endParaRPr lang="mk-MK" b="1" dirty="0">
              <a:solidFill>
                <a:srgbClr val="7030A0"/>
              </a:solidFill>
            </a:endParaRPr>
          </a:p>
        </p:txBody>
      </p:sp>
      <p:sp>
        <p:nvSpPr>
          <p:cNvPr id="3" name="Content Placeholder 2"/>
          <p:cNvSpPr>
            <a:spLocks noGrp="1"/>
          </p:cNvSpPr>
          <p:nvPr>
            <p:ph idx="1"/>
          </p:nvPr>
        </p:nvSpPr>
        <p:spPr/>
        <p:txBody>
          <a:bodyPr/>
          <a:lstStyle/>
          <a:p>
            <a:pPr algn="ctr">
              <a:buNone/>
            </a:pPr>
            <a:r>
              <a:rPr lang="en-US" b="1" dirty="0" smtClean="0">
                <a:solidFill>
                  <a:srgbClr val="FF0000"/>
                </a:solidFill>
              </a:rPr>
              <a:t>,,</a:t>
            </a:r>
            <a:r>
              <a:rPr lang="ru-RU" b="1" dirty="0" smtClean="0">
                <a:solidFill>
                  <a:srgbClr val="FF0000"/>
                </a:solidFill>
              </a:rPr>
              <a:t>ПОБЕДИ АКО МОЖЕШ, ИЗГУБИ АКО МОРАШ, НО НЕ СЕ ОТКАЖУВАЈ НИКОГАШ</a:t>
            </a:r>
            <a:r>
              <a:rPr lang="en-US" b="1" dirty="0" smtClean="0">
                <a:solidFill>
                  <a:srgbClr val="FF0000"/>
                </a:solidFill>
              </a:rPr>
              <a:t>’’</a:t>
            </a:r>
            <a:endParaRPr lang="ru-RU" b="1" dirty="0" smtClean="0">
              <a:solidFill>
                <a:srgbClr val="FF0000"/>
              </a:solidFill>
            </a:endParaRPr>
          </a:p>
        </p:txBody>
      </p:sp>
      <p:pic>
        <p:nvPicPr>
          <p:cNvPr id="4" name="Picture 3" descr="Image result for basketball KIDS"/>
          <p:cNvPicPr/>
          <p:nvPr/>
        </p:nvPicPr>
        <p:blipFill>
          <a:blip r:embed="rId2"/>
          <a:srcRect/>
          <a:stretch>
            <a:fillRect/>
          </a:stretch>
        </p:blipFill>
        <p:spPr bwMode="auto">
          <a:xfrm>
            <a:off x="2357422" y="2857496"/>
            <a:ext cx="4214842" cy="292895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4400" b="1" dirty="0" smtClean="0">
                <a:solidFill>
                  <a:srgbClr val="0070C0"/>
                </a:solidFill>
              </a:rPr>
              <a:t>Држење на топката</a:t>
            </a:r>
            <a:endParaRPr lang="mk-MK" sz="4400" b="1" dirty="0">
              <a:solidFill>
                <a:srgbClr val="0070C0"/>
              </a:solidFill>
            </a:endParaRPr>
          </a:p>
        </p:txBody>
      </p:sp>
      <p:sp>
        <p:nvSpPr>
          <p:cNvPr id="3" name="Content Placeholder 2"/>
          <p:cNvSpPr>
            <a:spLocks noGrp="1"/>
          </p:cNvSpPr>
          <p:nvPr>
            <p:ph idx="1"/>
          </p:nvPr>
        </p:nvSpPr>
        <p:spPr/>
        <p:txBody>
          <a:bodyPr/>
          <a:lstStyle/>
          <a:p>
            <a:r>
              <a:rPr lang="mk-MK" b="1" dirty="0" smtClean="0">
                <a:solidFill>
                  <a:srgbClr val="FF0000"/>
                </a:solidFill>
              </a:rPr>
              <a:t>Во кошаркарската игра постојат повеќе начини на држење на топката.</a:t>
            </a:r>
          </a:p>
          <a:p>
            <a:r>
              <a:rPr lang="mk-MK" b="1" dirty="0" smtClean="0">
                <a:solidFill>
                  <a:srgbClr val="FF0000"/>
                </a:solidFill>
              </a:rPr>
              <a:t>Најприфатливо е држење топка со две раце.</a:t>
            </a:r>
          </a:p>
          <a:p>
            <a:r>
              <a:rPr lang="mk-MK" b="1" dirty="0" smtClean="0">
                <a:solidFill>
                  <a:srgbClr val="FF0000"/>
                </a:solidFill>
              </a:rPr>
              <a:t>Ова представува најсигурен </a:t>
            </a:r>
          </a:p>
          <a:p>
            <a:r>
              <a:rPr lang="mk-MK" b="1" dirty="0" smtClean="0">
                <a:solidFill>
                  <a:srgbClr val="FF0000"/>
                </a:solidFill>
              </a:rPr>
              <a:t>начин</a:t>
            </a:r>
            <a:r>
              <a:rPr lang="en-US" b="1" dirty="0" smtClean="0">
                <a:solidFill>
                  <a:srgbClr val="FF0000"/>
                </a:solidFill>
              </a:rPr>
              <a:t>:</a:t>
            </a:r>
            <a:r>
              <a:rPr lang="mk-MK" b="1" dirty="0" smtClean="0">
                <a:solidFill>
                  <a:srgbClr val="FF0000"/>
                </a:solidFill>
              </a:rPr>
              <a:t> </a:t>
            </a:r>
          </a:p>
          <a:p>
            <a:pPr>
              <a:buNone/>
            </a:pPr>
            <a:r>
              <a:rPr lang="mk-MK" b="1" dirty="0" smtClean="0">
                <a:solidFill>
                  <a:srgbClr val="FF0000"/>
                </a:solidFill>
              </a:rPr>
              <a:t>       - да се сочува топката</a:t>
            </a:r>
          </a:p>
          <a:p>
            <a:pPr>
              <a:buNone/>
            </a:pPr>
            <a:r>
              <a:rPr lang="mk-MK" b="1" dirty="0" smtClean="0">
                <a:solidFill>
                  <a:srgbClr val="FF0000"/>
                </a:solidFill>
              </a:rPr>
              <a:t>       - добро да се додаде</a:t>
            </a:r>
          </a:p>
          <a:p>
            <a:pPr>
              <a:buNone/>
            </a:pPr>
            <a:r>
              <a:rPr lang="mk-MK" b="1" dirty="0" smtClean="0">
                <a:solidFill>
                  <a:srgbClr val="FF0000"/>
                </a:solidFill>
              </a:rPr>
              <a:t>       - шутне</a:t>
            </a:r>
          </a:p>
          <a:p>
            <a:pPr>
              <a:buNone/>
            </a:pPr>
            <a:r>
              <a:rPr lang="mk-MK" b="1" dirty="0" smtClean="0">
                <a:solidFill>
                  <a:srgbClr val="FF0000"/>
                </a:solidFill>
              </a:rPr>
              <a:t>     - или да се изведе дриблинг.</a:t>
            </a:r>
            <a:endParaRPr lang="mk-MK" b="1" dirty="0">
              <a:solidFill>
                <a:srgbClr val="FF0000"/>
              </a:solidFill>
            </a:endParaRPr>
          </a:p>
        </p:txBody>
      </p:sp>
      <p:pic>
        <p:nvPicPr>
          <p:cNvPr id="4" name="Picture 3" descr="Image result for basjetballkids"/>
          <p:cNvPicPr/>
          <p:nvPr/>
        </p:nvPicPr>
        <p:blipFill>
          <a:blip r:embed="rId2"/>
          <a:srcRect/>
          <a:stretch>
            <a:fillRect/>
          </a:stretch>
        </p:blipFill>
        <p:spPr bwMode="auto">
          <a:xfrm>
            <a:off x="5572132" y="3286124"/>
            <a:ext cx="2714644" cy="271464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4400" b="1" dirty="0" smtClean="0">
                <a:solidFill>
                  <a:srgbClr val="FF0000"/>
                </a:solidFill>
              </a:rPr>
              <a:t>Држење на топката</a:t>
            </a:r>
            <a:endParaRPr lang="mk-MK" sz="4400" b="1" dirty="0">
              <a:solidFill>
                <a:srgbClr val="FF0000"/>
              </a:solidFill>
            </a:endParaRPr>
          </a:p>
        </p:txBody>
      </p:sp>
      <p:sp>
        <p:nvSpPr>
          <p:cNvPr id="3" name="Content Placeholder 2"/>
          <p:cNvSpPr>
            <a:spLocks noGrp="1"/>
          </p:cNvSpPr>
          <p:nvPr>
            <p:ph idx="1"/>
          </p:nvPr>
        </p:nvSpPr>
        <p:spPr/>
        <p:txBody>
          <a:bodyPr/>
          <a:lstStyle/>
          <a:p>
            <a:pPr>
              <a:buNone/>
            </a:pPr>
            <a:r>
              <a:rPr lang="mk-MK" b="1" dirty="0" smtClean="0">
                <a:solidFill>
                  <a:srgbClr val="7030A0"/>
                </a:solidFill>
              </a:rPr>
              <a:t>    Техниката на држењето кошаркарска топка со две раце се изведува така што топката се држи во висина на градите, рацете се свиени во лактите при што левата шепа се поставува на едната, а десната на другата </a:t>
            </a:r>
          </a:p>
          <a:p>
            <a:pPr>
              <a:buNone/>
            </a:pPr>
            <a:r>
              <a:rPr lang="mk-MK" b="1" dirty="0" smtClean="0">
                <a:solidFill>
                  <a:srgbClr val="7030A0"/>
                </a:solidFill>
              </a:rPr>
              <a:t>    страна од топката. Телото </a:t>
            </a:r>
          </a:p>
          <a:p>
            <a:pPr>
              <a:buNone/>
            </a:pPr>
            <a:r>
              <a:rPr lang="mk-MK" b="1" dirty="0" smtClean="0">
                <a:solidFill>
                  <a:srgbClr val="7030A0"/>
                </a:solidFill>
              </a:rPr>
              <a:t>    е во низок став, нозете </a:t>
            </a:r>
          </a:p>
          <a:p>
            <a:pPr>
              <a:buNone/>
            </a:pPr>
            <a:r>
              <a:rPr lang="mk-MK" b="1" dirty="0" smtClean="0">
                <a:solidFill>
                  <a:srgbClr val="7030A0"/>
                </a:solidFill>
              </a:rPr>
              <a:t>    се свиткани во колената.</a:t>
            </a:r>
            <a:endParaRPr lang="mk-MK" b="1" dirty="0">
              <a:solidFill>
                <a:srgbClr val="7030A0"/>
              </a:solidFill>
            </a:endParaRPr>
          </a:p>
        </p:txBody>
      </p:sp>
      <p:sp>
        <p:nvSpPr>
          <p:cNvPr id="5" name="Oval 4"/>
          <p:cNvSpPr/>
          <p:nvPr/>
        </p:nvSpPr>
        <p:spPr>
          <a:xfrm>
            <a:off x="5214942" y="3643314"/>
            <a:ext cx="3000396" cy="23574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pic>
        <p:nvPicPr>
          <p:cNvPr id="6" name="Picture 5" descr="Image result for држење на топката во кошарката"/>
          <p:cNvPicPr/>
          <p:nvPr/>
        </p:nvPicPr>
        <p:blipFill>
          <a:blip r:embed="rId2"/>
          <a:srcRect/>
          <a:stretch>
            <a:fillRect/>
          </a:stretch>
        </p:blipFill>
        <p:spPr bwMode="auto">
          <a:xfrm>
            <a:off x="5786446" y="3929066"/>
            <a:ext cx="1928826" cy="17145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4400" b="1" dirty="0" smtClean="0">
                <a:solidFill>
                  <a:srgbClr val="0070C0"/>
                </a:solidFill>
              </a:rPr>
              <a:t>Прифаќање на топката</a:t>
            </a:r>
            <a:endParaRPr lang="mk-MK" sz="4400" b="1" dirty="0">
              <a:solidFill>
                <a:srgbClr val="0070C0"/>
              </a:solidFill>
            </a:endParaRPr>
          </a:p>
        </p:txBody>
      </p:sp>
      <p:sp>
        <p:nvSpPr>
          <p:cNvPr id="3" name="Content Placeholder 2"/>
          <p:cNvSpPr>
            <a:spLocks noGrp="1"/>
          </p:cNvSpPr>
          <p:nvPr>
            <p:ph idx="1"/>
          </p:nvPr>
        </p:nvSpPr>
        <p:spPr/>
        <p:txBody>
          <a:bodyPr/>
          <a:lstStyle/>
          <a:p>
            <a:r>
              <a:rPr lang="mk-MK" b="1" dirty="0" smtClean="0">
                <a:solidFill>
                  <a:srgbClr val="FF0000"/>
                </a:solidFill>
              </a:rPr>
              <a:t>Прифаќањето на топката е основен елемент во кошаркарската игра.</a:t>
            </a:r>
          </a:p>
          <a:p>
            <a:r>
              <a:rPr lang="mk-MK" b="1" dirty="0" smtClean="0">
                <a:solidFill>
                  <a:srgbClr val="FF0000"/>
                </a:solidFill>
              </a:rPr>
              <a:t>Најприфатливо е примање </a:t>
            </a:r>
          </a:p>
          <a:p>
            <a:pPr>
              <a:buNone/>
            </a:pPr>
            <a:r>
              <a:rPr lang="mk-MK" b="1" dirty="0" smtClean="0">
                <a:solidFill>
                  <a:srgbClr val="FF0000"/>
                </a:solidFill>
              </a:rPr>
              <a:t>    на топката со две раце.</a:t>
            </a:r>
          </a:p>
          <a:p>
            <a:r>
              <a:rPr lang="mk-MK" b="1" dirty="0" smtClean="0">
                <a:solidFill>
                  <a:srgbClr val="FF0000"/>
                </a:solidFill>
              </a:rPr>
              <a:t>Играчот ги пружа рацете </a:t>
            </a:r>
          </a:p>
          <a:p>
            <a:pPr>
              <a:buNone/>
            </a:pPr>
            <a:r>
              <a:rPr lang="mk-MK" b="1" dirty="0" smtClean="0">
                <a:solidFill>
                  <a:srgbClr val="FF0000"/>
                </a:solidFill>
              </a:rPr>
              <a:t>    кон топката, прстите на </a:t>
            </a:r>
          </a:p>
          <a:p>
            <a:pPr>
              <a:buNone/>
            </a:pPr>
            <a:r>
              <a:rPr lang="mk-MK" b="1" dirty="0" smtClean="0">
                <a:solidFill>
                  <a:srgbClr val="FF0000"/>
                </a:solidFill>
              </a:rPr>
              <a:t>    дланките се раширени</a:t>
            </a:r>
            <a:r>
              <a:rPr lang="mk-MK" dirty="0" smtClean="0"/>
              <a:t>.</a:t>
            </a:r>
            <a:endParaRPr lang="mk-MK" dirty="0"/>
          </a:p>
        </p:txBody>
      </p:sp>
      <p:pic>
        <p:nvPicPr>
          <p:cNvPr id="4" name="Picture 3" descr="Image result for basketball positions of players"/>
          <p:cNvPicPr/>
          <p:nvPr/>
        </p:nvPicPr>
        <p:blipFill>
          <a:blip r:embed="rId2"/>
          <a:srcRect/>
          <a:stretch>
            <a:fillRect/>
          </a:stretch>
        </p:blipFill>
        <p:spPr bwMode="auto">
          <a:xfrm>
            <a:off x="5357818" y="2571744"/>
            <a:ext cx="2571768" cy="300039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4400" b="1" dirty="0" smtClean="0">
                <a:solidFill>
                  <a:srgbClr val="0070C0"/>
                </a:solidFill>
              </a:rPr>
              <a:t>Прифаќање на топката</a:t>
            </a:r>
            <a:endParaRPr lang="mk-MK" sz="4400" dirty="0"/>
          </a:p>
        </p:txBody>
      </p:sp>
      <p:sp>
        <p:nvSpPr>
          <p:cNvPr id="3" name="Content Placeholder 2"/>
          <p:cNvSpPr>
            <a:spLocks noGrp="1"/>
          </p:cNvSpPr>
          <p:nvPr>
            <p:ph idx="1"/>
          </p:nvPr>
        </p:nvSpPr>
        <p:spPr/>
        <p:txBody>
          <a:bodyPr/>
          <a:lstStyle/>
          <a:p>
            <a:pPr>
              <a:buNone/>
            </a:pPr>
            <a:endParaRPr lang="mk-MK" b="1" dirty="0" smtClean="0">
              <a:solidFill>
                <a:srgbClr val="7030A0"/>
              </a:solidFill>
            </a:endParaRPr>
          </a:p>
          <a:p>
            <a:r>
              <a:rPr lang="mk-MK" b="1" dirty="0" smtClean="0">
                <a:solidFill>
                  <a:srgbClr val="7030A0"/>
                </a:solidFill>
              </a:rPr>
              <a:t>Колената се во потклекната положба.</a:t>
            </a:r>
          </a:p>
          <a:p>
            <a:r>
              <a:rPr lang="mk-MK" b="1" dirty="0" smtClean="0">
                <a:solidFill>
                  <a:srgbClr val="7030A0"/>
                </a:solidFill>
              </a:rPr>
              <a:t>Првиот допир на топката </a:t>
            </a:r>
          </a:p>
          <a:p>
            <a:pPr>
              <a:buNone/>
            </a:pPr>
            <a:r>
              <a:rPr lang="mk-MK" b="1" dirty="0" smtClean="0">
                <a:solidFill>
                  <a:srgbClr val="7030A0"/>
                </a:solidFill>
              </a:rPr>
              <a:t>    е со прстите, доаѓа до </a:t>
            </a:r>
          </a:p>
          <a:p>
            <a:pPr>
              <a:buNone/>
            </a:pPr>
            <a:r>
              <a:rPr lang="mk-MK" b="1" dirty="0" smtClean="0">
                <a:solidFill>
                  <a:srgbClr val="7030A0"/>
                </a:solidFill>
              </a:rPr>
              <a:t>    свивање на лактите и </a:t>
            </a:r>
          </a:p>
          <a:p>
            <a:pPr>
              <a:buNone/>
            </a:pPr>
            <a:r>
              <a:rPr lang="mk-MK" b="1" dirty="0" smtClean="0">
                <a:solidFill>
                  <a:srgbClr val="7030A0"/>
                </a:solidFill>
              </a:rPr>
              <a:t>    привлекување на </a:t>
            </a:r>
          </a:p>
          <a:p>
            <a:pPr>
              <a:buNone/>
            </a:pPr>
            <a:r>
              <a:rPr lang="mk-MK" b="1" dirty="0" smtClean="0">
                <a:solidFill>
                  <a:srgbClr val="7030A0"/>
                </a:solidFill>
              </a:rPr>
              <a:t>    топката кон градите.</a:t>
            </a:r>
            <a:endParaRPr lang="mk-MK" b="1" dirty="0">
              <a:solidFill>
                <a:srgbClr val="7030A0"/>
              </a:solidFill>
            </a:endParaRPr>
          </a:p>
        </p:txBody>
      </p:sp>
      <p:pic>
        <p:nvPicPr>
          <p:cNvPr id="4" name="Picture 3" descr="Image result for basketball positions of players"/>
          <p:cNvPicPr/>
          <p:nvPr/>
        </p:nvPicPr>
        <p:blipFill>
          <a:blip r:embed="rId2"/>
          <a:srcRect/>
          <a:stretch>
            <a:fillRect/>
          </a:stretch>
        </p:blipFill>
        <p:spPr bwMode="auto">
          <a:xfrm>
            <a:off x="4929190" y="3214686"/>
            <a:ext cx="3357586" cy="228601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4400" b="1" dirty="0" smtClean="0"/>
              <a:t>ДОДАВАЊЕ НА ТОПКАТА</a:t>
            </a:r>
            <a:endParaRPr lang="mk-MK" sz="4400" b="1" dirty="0"/>
          </a:p>
        </p:txBody>
      </p:sp>
      <p:sp>
        <p:nvSpPr>
          <p:cNvPr id="3" name="Content Placeholder 2"/>
          <p:cNvSpPr>
            <a:spLocks noGrp="1"/>
          </p:cNvSpPr>
          <p:nvPr>
            <p:ph idx="1"/>
          </p:nvPr>
        </p:nvSpPr>
        <p:spPr/>
        <p:txBody>
          <a:bodyPr/>
          <a:lstStyle/>
          <a:p>
            <a:r>
              <a:rPr lang="mk-MK" b="1" dirty="0" smtClean="0">
                <a:solidFill>
                  <a:srgbClr val="FF0000"/>
                </a:solidFill>
              </a:rPr>
              <a:t>Додавањето на топката представува технички елемент.</a:t>
            </a:r>
          </a:p>
          <a:p>
            <a:r>
              <a:rPr lang="mk-MK" b="1" dirty="0" smtClean="0">
                <a:solidFill>
                  <a:srgbClr val="7030A0"/>
                </a:solidFill>
              </a:rPr>
              <a:t>Начини на додавање </a:t>
            </a:r>
          </a:p>
          <a:p>
            <a:r>
              <a:rPr lang="mk-MK" b="1" dirty="0" smtClean="0">
                <a:solidFill>
                  <a:srgbClr val="7030A0"/>
                </a:solidFill>
              </a:rPr>
              <a:t>- додавање пред тело</a:t>
            </a:r>
          </a:p>
          <a:p>
            <a:r>
              <a:rPr lang="mk-MK" b="1" dirty="0" smtClean="0">
                <a:solidFill>
                  <a:srgbClr val="7030A0"/>
                </a:solidFill>
              </a:rPr>
              <a:t>- зад тело</a:t>
            </a:r>
          </a:p>
          <a:p>
            <a:r>
              <a:rPr lang="mk-MK" b="1" dirty="0" smtClean="0">
                <a:solidFill>
                  <a:srgbClr val="7030A0"/>
                </a:solidFill>
              </a:rPr>
              <a:t>- над глава</a:t>
            </a:r>
          </a:p>
          <a:p>
            <a:r>
              <a:rPr lang="mk-MK" b="1" dirty="0" smtClean="0">
                <a:solidFill>
                  <a:srgbClr val="7030A0"/>
                </a:solidFill>
              </a:rPr>
              <a:t>- со две раце</a:t>
            </a:r>
          </a:p>
          <a:p>
            <a:r>
              <a:rPr lang="mk-MK" b="1" dirty="0" smtClean="0">
                <a:solidFill>
                  <a:srgbClr val="7030A0"/>
                </a:solidFill>
              </a:rPr>
              <a:t>- со една рака</a:t>
            </a:r>
            <a:endParaRPr lang="mk-MK" b="1" dirty="0">
              <a:solidFill>
                <a:srgbClr val="7030A0"/>
              </a:solidFill>
            </a:endParaRPr>
          </a:p>
        </p:txBody>
      </p:sp>
      <p:pic>
        <p:nvPicPr>
          <p:cNvPr id="4" name="Picture 3" descr="Image result for basketball drawing"/>
          <p:cNvPicPr/>
          <p:nvPr/>
        </p:nvPicPr>
        <p:blipFill>
          <a:blip r:embed="rId2" cstate="print"/>
          <a:srcRect/>
          <a:stretch>
            <a:fillRect/>
          </a:stretch>
        </p:blipFill>
        <p:spPr bwMode="auto">
          <a:xfrm>
            <a:off x="4429124" y="2643182"/>
            <a:ext cx="3252801" cy="300039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4400" b="1" dirty="0" smtClean="0">
                <a:solidFill>
                  <a:srgbClr val="7030A0"/>
                </a:solidFill>
              </a:rPr>
              <a:t>ДОДАВАЊЕ НА ТОПКАТА</a:t>
            </a:r>
            <a:endParaRPr lang="mk-MK" sz="4400" dirty="0">
              <a:solidFill>
                <a:srgbClr val="7030A0"/>
              </a:solidFill>
            </a:endParaRPr>
          </a:p>
        </p:txBody>
      </p:sp>
      <p:sp>
        <p:nvSpPr>
          <p:cNvPr id="3" name="Content Placeholder 2"/>
          <p:cNvSpPr>
            <a:spLocks noGrp="1"/>
          </p:cNvSpPr>
          <p:nvPr>
            <p:ph idx="1"/>
          </p:nvPr>
        </p:nvSpPr>
        <p:spPr/>
        <p:txBody>
          <a:bodyPr/>
          <a:lstStyle/>
          <a:p>
            <a:r>
              <a:rPr lang="mk-MK" b="1" dirty="0" smtClean="0">
                <a:solidFill>
                  <a:srgbClr val="FF0000"/>
                </a:solidFill>
              </a:rPr>
              <a:t>Начини на додавање </a:t>
            </a:r>
          </a:p>
          <a:p>
            <a:r>
              <a:rPr lang="mk-MK" b="1" dirty="0" smtClean="0">
                <a:solidFill>
                  <a:srgbClr val="FF0000"/>
                </a:solidFill>
              </a:rPr>
              <a:t>- додавање со две раце од гради</a:t>
            </a:r>
          </a:p>
          <a:p>
            <a:r>
              <a:rPr lang="mk-MK" b="1" dirty="0" smtClean="0">
                <a:solidFill>
                  <a:srgbClr val="FF0000"/>
                </a:solidFill>
              </a:rPr>
              <a:t>- додавање од подлога</a:t>
            </a:r>
          </a:p>
          <a:p>
            <a:pPr>
              <a:buNone/>
            </a:pPr>
            <a:r>
              <a:rPr lang="mk-MK" b="1" dirty="0" smtClean="0">
                <a:solidFill>
                  <a:srgbClr val="FF0000"/>
                </a:solidFill>
              </a:rPr>
              <a:t>   </a:t>
            </a:r>
            <a:r>
              <a:rPr lang="mk-MK" b="1" dirty="0" smtClean="0">
                <a:solidFill>
                  <a:srgbClr val="00B0F0"/>
                </a:solidFill>
              </a:rPr>
              <a:t>* Топката се држи во висина пред градите, </a:t>
            </a:r>
            <a:r>
              <a:rPr lang="mk-MK" b="1" dirty="0" smtClean="0">
                <a:solidFill>
                  <a:srgbClr val="00B0F0"/>
                </a:solidFill>
              </a:rPr>
              <a:t>  дланките </a:t>
            </a:r>
            <a:r>
              <a:rPr lang="mk-MK" b="1" dirty="0" smtClean="0">
                <a:solidFill>
                  <a:srgbClr val="00B0F0"/>
                </a:solidFill>
              </a:rPr>
              <a:t>се странично </a:t>
            </a:r>
            <a:endParaRPr lang="mk-MK" b="1" dirty="0" smtClean="0">
              <a:solidFill>
                <a:srgbClr val="00B0F0"/>
              </a:solidFill>
            </a:endParaRPr>
          </a:p>
          <a:p>
            <a:pPr>
              <a:buNone/>
            </a:pPr>
            <a:r>
              <a:rPr lang="mk-MK" b="1" dirty="0" smtClean="0">
                <a:solidFill>
                  <a:srgbClr val="00B0F0"/>
                </a:solidFill>
              </a:rPr>
              <a:t> </a:t>
            </a:r>
            <a:r>
              <a:rPr lang="mk-MK" b="1" dirty="0" smtClean="0">
                <a:solidFill>
                  <a:srgbClr val="00B0F0"/>
                </a:solidFill>
              </a:rPr>
              <a:t>    </a:t>
            </a:r>
            <a:r>
              <a:rPr lang="mk-MK" b="1" dirty="0" smtClean="0">
                <a:solidFill>
                  <a:srgbClr val="00B0F0"/>
                </a:solidFill>
              </a:rPr>
              <a:t>поставени </a:t>
            </a:r>
            <a:r>
              <a:rPr lang="mk-MK" b="1" dirty="0" smtClean="0">
                <a:solidFill>
                  <a:srgbClr val="00B0F0"/>
                </a:solidFill>
              </a:rPr>
              <a:t>на топката </a:t>
            </a:r>
            <a:endParaRPr lang="mk-MK" b="1" dirty="0" smtClean="0">
              <a:solidFill>
                <a:srgbClr val="00B0F0"/>
              </a:solidFill>
            </a:endParaRPr>
          </a:p>
          <a:p>
            <a:pPr>
              <a:buNone/>
            </a:pPr>
            <a:r>
              <a:rPr lang="mk-MK" b="1" dirty="0" smtClean="0">
                <a:solidFill>
                  <a:srgbClr val="00B0F0"/>
                </a:solidFill>
              </a:rPr>
              <a:t> </a:t>
            </a:r>
            <a:r>
              <a:rPr lang="mk-MK" b="1" dirty="0" smtClean="0">
                <a:solidFill>
                  <a:srgbClr val="00B0F0"/>
                </a:solidFill>
              </a:rPr>
              <a:t>    </a:t>
            </a:r>
            <a:r>
              <a:rPr lang="mk-MK" b="1" dirty="0" smtClean="0">
                <a:solidFill>
                  <a:srgbClr val="00B0F0"/>
                </a:solidFill>
              </a:rPr>
              <a:t>и</a:t>
            </a:r>
            <a:r>
              <a:rPr lang="mk-MK" b="1" dirty="0" smtClean="0">
                <a:solidFill>
                  <a:srgbClr val="00B0F0"/>
                </a:solidFill>
              </a:rPr>
              <a:t> </a:t>
            </a:r>
            <a:r>
              <a:rPr lang="mk-MK" b="1" dirty="0" smtClean="0">
                <a:solidFill>
                  <a:srgbClr val="00B0F0"/>
                </a:solidFill>
              </a:rPr>
              <a:t>телото </a:t>
            </a:r>
            <a:r>
              <a:rPr lang="mk-MK" b="1" dirty="0" smtClean="0">
                <a:solidFill>
                  <a:srgbClr val="00B0F0"/>
                </a:solidFill>
              </a:rPr>
              <a:t>е во положба </a:t>
            </a:r>
            <a:endParaRPr lang="mk-MK" b="1" dirty="0" smtClean="0">
              <a:solidFill>
                <a:srgbClr val="00B0F0"/>
              </a:solidFill>
            </a:endParaRPr>
          </a:p>
          <a:p>
            <a:pPr>
              <a:buNone/>
            </a:pPr>
            <a:r>
              <a:rPr lang="mk-MK" b="1" dirty="0" smtClean="0">
                <a:solidFill>
                  <a:srgbClr val="00B0F0"/>
                </a:solidFill>
              </a:rPr>
              <a:t> </a:t>
            </a:r>
            <a:r>
              <a:rPr lang="mk-MK" b="1" dirty="0" smtClean="0">
                <a:solidFill>
                  <a:srgbClr val="00B0F0"/>
                </a:solidFill>
              </a:rPr>
              <a:t>    </a:t>
            </a:r>
            <a:r>
              <a:rPr lang="mk-MK" b="1" dirty="0" smtClean="0">
                <a:solidFill>
                  <a:srgbClr val="00B0F0"/>
                </a:solidFill>
              </a:rPr>
              <a:t>на </a:t>
            </a:r>
            <a:r>
              <a:rPr lang="mk-MK" b="1" dirty="0" smtClean="0">
                <a:solidFill>
                  <a:srgbClr val="00B0F0"/>
                </a:solidFill>
              </a:rPr>
              <a:t>низок став.</a:t>
            </a:r>
          </a:p>
          <a:p>
            <a:endParaRPr lang="mk-MK" b="1" dirty="0" smtClean="0">
              <a:solidFill>
                <a:srgbClr val="FF0000"/>
              </a:solidFill>
            </a:endParaRPr>
          </a:p>
          <a:p>
            <a:endParaRPr lang="mk-MK" dirty="0"/>
          </a:p>
        </p:txBody>
      </p:sp>
      <p:pic>
        <p:nvPicPr>
          <p:cNvPr id="4" name="Picture 3" descr="Image result for basketball positions of players"/>
          <p:cNvPicPr/>
          <p:nvPr/>
        </p:nvPicPr>
        <p:blipFill>
          <a:blip r:embed="rId2"/>
          <a:srcRect/>
          <a:stretch>
            <a:fillRect/>
          </a:stretch>
        </p:blipFill>
        <p:spPr bwMode="auto">
          <a:xfrm>
            <a:off x="4714876" y="4000504"/>
            <a:ext cx="3143272" cy="1785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4400" b="1" dirty="0" smtClean="0">
                <a:solidFill>
                  <a:srgbClr val="7030A0"/>
                </a:solidFill>
              </a:rPr>
              <a:t>ДОДАВАЊЕ НА ТОПКАТА</a:t>
            </a:r>
            <a:endParaRPr lang="mk-MK" sz="4400" dirty="0"/>
          </a:p>
        </p:txBody>
      </p:sp>
      <p:sp>
        <p:nvSpPr>
          <p:cNvPr id="3" name="Content Placeholder 2"/>
          <p:cNvSpPr>
            <a:spLocks noGrp="1"/>
          </p:cNvSpPr>
          <p:nvPr>
            <p:ph idx="1"/>
          </p:nvPr>
        </p:nvSpPr>
        <p:spPr/>
        <p:txBody>
          <a:bodyPr/>
          <a:lstStyle/>
          <a:p>
            <a:r>
              <a:rPr lang="mk-MK" b="1" dirty="0" smtClean="0">
                <a:solidFill>
                  <a:srgbClr val="FF0000"/>
                </a:solidFill>
              </a:rPr>
              <a:t>Начини на додавање </a:t>
            </a:r>
          </a:p>
          <a:p>
            <a:r>
              <a:rPr lang="mk-MK" b="1" dirty="0" smtClean="0">
                <a:solidFill>
                  <a:srgbClr val="FF0000"/>
                </a:solidFill>
              </a:rPr>
              <a:t>- додавање со две раце од </a:t>
            </a:r>
            <a:r>
              <a:rPr lang="mk-MK" b="1" dirty="0" smtClean="0">
                <a:solidFill>
                  <a:srgbClr val="FF0000"/>
                </a:solidFill>
              </a:rPr>
              <a:t>гради</a:t>
            </a:r>
            <a:endParaRPr lang="mk-MK" b="1" dirty="0" smtClean="0">
              <a:solidFill>
                <a:srgbClr val="FF0000"/>
              </a:solidFill>
            </a:endParaRPr>
          </a:p>
          <a:p>
            <a:pPr>
              <a:buNone/>
            </a:pPr>
            <a:r>
              <a:rPr lang="mk-MK" b="1" dirty="0" smtClean="0">
                <a:solidFill>
                  <a:srgbClr val="0070C0"/>
                </a:solidFill>
              </a:rPr>
              <a:t>    Додавањето </a:t>
            </a:r>
            <a:r>
              <a:rPr lang="mk-MK" b="1" dirty="0" smtClean="0">
                <a:solidFill>
                  <a:srgbClr val="0070C0"/>
                </a:solidFill>
              </a:rPr>
              <a:t>се изведува со испружување на </a:t>
            </a:r>
            <a:r>
              <a:rPr lang="mk-MK" b="1" dirty="0" smtClean="0">
                <a:solidFill>
                  <a:srgbClr val="0070C0"/>
                </a:solidFill>
              </a:rPr>
              <a:t> рацете </a:t>
            </a:r>
            <a:r>
              <a:rPr lang="mk-MK" b="1" dirty="0" smtClean="0">
                <a:solidFill>
                  <a:srgbClr val="0070C0"/>
                </a:solidFill>
              </a:rPr>
              <a:t>нанапред и истовремено </a:t>
            </a:r>
            <a:endParaRPr lang="mk-MK" b="1" dirty="0" smtClean="0">
              <a:solidFill>
                <a:srgbClr val="0070C0"/>
              </a:solidFill>
            </a:endParaRPr>
          </a:p>
          <a:p>
            <a:pPr>
              <a:buNone/>
            </a:pPr>
            <a:r>
              <a:rPr lang="mk-MK" b="1" dirty="0" smtClean="0">
                <a:solidFill>
                  <a:srgbClr val="0070C0"/>
                </a:solidFill>
              </a:rPr>
              <a:t> </a:t>
            </a:r>
            <a:r>
              <a:rPr lang="mk-MK" b="1" dirty="0" smtClean="0">
                <a:solidFill>
                  <a:srgbClr val="0070C0"/>
                </a:solidFill>
              </a:rPr>
              <a:t>   </a:t>
            </a:r>
            <a:r>
              <a:rPr lang="mk-MK" b="1" dirty="0" smtClean="0">
                <a:solidFill>
                  <a:srgbClr val="0070C0"/>
                </a:solidFill>
              </a:rPr>
              <a:t>се </a:t>
            </a:r>
            <a:r>
              <a:rPr lang="mk-MK" b="1" dirty="0" smtClean="0">
                <a:solidFill>
                  <a:srgbClr val="0070C0"/>
                </a:solidFill>
              </a:rPr>
              <a:t>прави чекор </a:t>
            </a:r>
            <a:r>
              <a:rPr lang="mk-MK" b="1" dirty="0" smtClean="0">
                <a:solidFill>
                  <a:srgbClr val="0070C0"/>
                </a:solidFill>
              </a:rPr>
              <a:t>со</a:t>
            </a:r>
          </a:p>
          <a:p>
            <a:pPr>
              <a:buNone/>
            </a:pPr>
            <a:r>
              <a:rPr lang="mk-MK" b="1" dirty="0" smtClean="0">
                <a:solidFill>
                  <a:srgbClr val="0070C0"/>
                </a:solidFill>
              </a:rPr>
              <a:t> </a:t>
            </a:r>
            <a:r>
              <a:rPr lang="mk-MK" b="1" dirty="0" smtClean="0">
                <a:solidFill>
                  <a:srgbClr val="0070C0"/>
                </a:solidFill>
              </a:rPr>
              <a:t> </a:t>
            </a:r>
            <a:r>
              <a:rPr lang="mk-MK" b="1" dirty="0" smtClean="0">
                <a:solidFill>
                  <a:srgbClr val="0070C0"/>
                </a:solidFill>
              </a:rPr>
              <a:t> едната нога </a:t>
            </a:r>
            <a:r>
              <a:rPr lang="mk-MK" b="1" dirty="0" smtClean="0">
                <a:solidFill>
                  <a:srgbClr val="0070C0"/>
                </a:solidFill>
              </a:rPr>
              <a:t>нанапред.</a:t>
            </a:r>
          </a:p>
          <a:p>
            <a:pPr>
              <a:buFont typeface="Arial" charset="0"/>
              <a:buChar char="•"/>
            </a:pPr>
            <a:endParaRPr lang="mk-MK" dirty="0" smtClean="0"/>
          </a:p>
          <a:p>
            <a:pPr>
              <a:buNone/>
            </a:pPr>
            <a:endParaRPr lang="mk-MK" dirty="0"/>
          </a:p>
        </p:txBody>
      </p:sp>
      <p:pic>
        <p:nvPicPr>
          <p:cNvPr id="4" name="Picture 3" descr="Image result for basketball  stalys"/>
          <p:cNvPicPr/>
          <p:nvPr/>
        </p:nvPicPr>
        <p:blipFill>
          <a:blip r:embed="rId2"/>
          <a:srcRect/>
          <a:stretch>
            <a:fillRect/>
          </a:stretch>
        </p:blipFill>
        <p:spPr bwMode="auto">
          <a:xfrm>
            <a:off x="4714876" y="3857628"/>
            <a:ext cx="3286148" cy="17859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TotalTime>
  <Words>345</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Додавање и фаќање на топка во кошарката</vt:lpstr>
      <vt:lpstr>УБАВА МИСЛА</vt:lpstr>
      <vt:lpstr>Држење на топката</vt:lpstr>
      <vt:lpstr>Држење на топката</vt:lpstr>
      <vt:lpstr>Прифаќање на топката</vt:lpstr>
      <vt:lpstr>Прифаќање на топката</vt:lpstr>
      <vt:lpstr>ДОДАВАЊЕ НА ТОПКАТА</vt:lpstr>
      <vt:lpstr>ДОДАВАЊЕ НА ТОПКАТА</vt:lpstr>
      <vt:lpstr>ДОДАВАЊЕ НА ТОПКАТА</vt:lpstr>
      <vt:lpstr>ТЕХНИКА НА ДОДАВАЊЕ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Додавање и фаќање на топка во кошарката</dc:title>
  <dc:creator>user</dc:creator>
  <cp:lastModifiedBy>user</cp:lastModifiedBy>
  <cp:revision>16</cp:revision>
  <dcterms:created xsi:type="dcterms:W3CDTF">2020-03-23T16:51:04Z</dcterms:created>
  <dcterms:modified xsi:type="dcterms:W3CDTF">2020-03-24T14:00:54Z</dcterms:modified>
</cp:coreProperties>
</file>