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1" r:id="rId5"/>
    <p:sldId id="257" r:id="rId6"/>
    <p:sldId id="258" r:id="rId7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A084-8B8C-4F7F-BB08-06A41CF9D861}" type="datetimeFigureOut">
              <a:rPr lang="mk-MK" smtClean="0"/>
              <a:pPr/>
              <a:t>17.03.2020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2342-D85A-4BC9-A01B-82B18E0B46B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A084-8B8C-4F7F-BB08-06A41CF9D861}" type="datetimeFigureOut">
              <a:rPr lang="mk-MK" smtClean="0"/>
              <a:pPr/>
              <a:t>17.03.2020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2342-D85A-4BC9-A01B-82B18E0B46B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A084-8B8C-4F7F-BB08-06A41CF9D861}" type="datetimeFigureOut">
              <a:rPr lang="mk-MK" smtClean="0"/>
              <a:pPr/>
              <a:t>17.03.2020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2342-D85A-4BC9-A01B-82B18E0B46B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A084-8B8C-4F7F-BB08-06A41CF9D861}" type="datetimeFigureOut">
              <a:rPr lang="mk-MK" smtClean="0"/>
              <a:pPr/>
              <a:t>17.03.2020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2342-D85A-4BC9-A01B-82B18E0B46B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A084-8B8C-4F7F-BB08-06A41CF9D861}" type="datetimeFigureOut">
              <a:rPr lang="mk-MK" smtClean="0"/>
              <a:pPr/>
              <a:t>17.03.2020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2342-D85A-4BC9-A01B-82B18E0B46B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A084-8B8C-4F7F-BB08-06A41CF9D861}" type="datetimeFigureOut">
              <a:rPr lang="mk-MK" smtClean="0"/>
              <a:pPr/>
              <a:t>17.03.2020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2342-D85A-4BC9-A01B-82B18E0B46B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A084-8B8C-4F7F-BB08-06A41CF9D861}" type="datetimeFigureOut">
              <a:rPr lang="mk-MK" smtClean="0"/>
              <a:pPr/>
              <a:t>17.03.2020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2342-D85A-4BC9-A01B-82B18E0B46B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A084-8B8C-4F7F-BB08-06A41CF9D861}" type="datetimeFigureOut">
              <a:rPr lang="mk-MK" smtClean="0"/>
              <a:pPr/>
              <a:t>17.03.2020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2342-D85A-4BC9-A01B-82B18E0B46B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A084-8B8C-4F7F-BB08-06A41CF9D861}" type="datetimeFigureOut">
              <a:rPr lang="mk-MK" smtClean="0"/>
              <a:pPr/>
              <a:t>17.03.2020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2342-D85A-4BC9-A01B-82B18E0B46B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A084-8B8C-4F7F-BB08-06A41CF9D861}" type="datetimeFigureOut">
              <a:rPr lang="mk-MK" smtClean="0"/>
              <a:pPr/>
              <a:t>17.03.2020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2342-D85A-4BC9-A01B-82B18E0B46B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A084-8B8C-4F7F-BB08-06A41CF9D861}" type="datetimeFigureOut">
              <a:rPr lang="mk-MK" smtClean="0"/>
              <a:pPr/>
              <a:t>17.03.2020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2342-D85A-4BC9-A01B-82B18E0B46B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7A084-8B8C-4F7F-BB08-06A41CF9D861}" type="datetimeFigureOut">
              <a:rPr lang="mk-MK" smtClean="0"/>
              <a:pPr/>
              <a:t>17.03.2020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62342-D85A-4BC9-A01B-82B18E0B46BB}" type="slidenum">
              <a:rPr lang="mk-MK" smtClean="0"/>
              <a:pPr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772400" cy="2528905"/>
          </a:xfrm>
        </p:spPr>
        <p:txBody>
          <a:bodyPr/>
          <a:lstStyle/>
          <a:p>
            <a:r>
              <a:rPr lang="mk-MK" b="1" dirty="0" smtClean="0"/>
              <a:t>Директен и индиректен говор</a:t>
            </a:r>
            <a:endParaRPr lang="mk-MK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7562"/>
            <a:ext cx="6400800" cy="2281238"/>
          </a:xfrm>
        </p:spPr>
        <p:txBody>
          <a:bodyPr/>
          <a:lstStyle/>
          <a:p>
            <a:endParaRPr lang="mk-MK" dirty="0"/>
          </a:p>
        </p:txBody>
      </p:sp>
      <p:pic>
        <p:nvPicPr>
          <p:cNvPr id="5" name="Picture 4" descr="Image result for tooking kids cartoo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857496"/>
            <a:ext cx="328614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>
                <a:solidFill>
                  <a:srgbClr val="0070C0"/>
                </a:solidFill>
              </a:rPr>
              <a:t>Директен говор</a:t>
            </a:r>
            <a:endParaRPr lang="mk-MK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Речениците се напишани во </a:t>
            </a:r>
            <a:r>
              <a:rPr lang="mk-MK" dirty="0" smtClean="0">
                <a:solidFill>
                  <a:srgbClr val="0070C0"/>
                </a:solidFill>
              </a:rPr>
              <a:t>директен</a:t>
            </a:r>
            <a:r>
              <a:rPr lang="mk-MK" dirty="0" smtClean="0"/>
              <a:t> </a:t>
            </a:r>
            <a:r>
              <a:rPr lang="mk-MK" dirty="0" smtClean="0">
                <a:solidFill>
                  <a:srgbClr val="0070C0"/>
                </a:solidFill>
              </a:rPr>
              <a:t>говор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mk-MK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mk-MK" dirty="0" smtClean="0"/>
              <a:t>1. </a:t>
            </a:r>
            <a:r>
              <a:rPr lang="en-US" dirty="0" smtClean="0"/>
              <a:t>,,</a:t>
            </a:r>
            <a:r>
              <a:rPr lang="mk-MK" dirty="0" smtClean="0"/>
              <a:t>Оваа е мојата топка</a:t>
            </a:r>
            <a:r>
              <a:rPr lang="en-US" dirty="0" smtClean="0"/>
              <a:t>’’</a:t>
            </a:r>
            <a:r>
              <a:rPr lang="mk-MK" dirty="0" smtClean="0"/>
              <a:t> – ми рече Гоце.</a:t>
            </a:r>
            <a:endParaRPr lang="en-US" dirty="0" smtClean="0"/>
          </a:p>
          <a:p>
            <a:pPr>
              <a:buNone/>
            </a:pPr>
            <a:r>
              <a:rPr lang="mk-MK" dirty="0" smtClean="0"/>
              <a:t>2. </a:t>
            </a:r>
            <a:r>
              <a:rPr lang="en-US" dirty="0" smtClean="0"/>
              <a:t>,,</a:t>
            </a:r>
            <a:r>
              <a:rPr lang="mk-MK" dirty="0" smtClean="0"/>
              <a:t>Внимавај на интерпукциските знаци</a:t>
            </a:r>
            <a:r>
              <a:rPr lang="en-US" dirty="0" smtClean="0"/>
              <a:t>’’</a:t>
            </a:r>
            <a:r>
              <a:rPr lang="mk-MK" dirty="0" smtClean="0"/>
              <a:t> – ме предупреди учителката.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3. </a:t>
            </a:r>
            <a:r>
              <a:rPr lang="mk-MK" dirty="0" smtClean="0"/>
              <a:t>Бате рече</a:t>
            </a:r>
            <a:r>
              <a:rPr lang="en-US" dirty="0" smtClean="0"/>
              <a:t>:</a:t>
            </a:r>
            <a:r>
              <a:rPr lang="mk-MK" dirty="0" smtClean="0"/>
              <a:t> </a:t>
            </a:r>
            <a:r>
              <a:rPr lang="en-US" dirty="0" smtClean="0"/>
              <a:t>,,</a:t>
            </a:r>
            <a:r>
              <a:rPr lang="mk-MK" dirty="0" smtClean="0"/>
              <a:t>Мамо</a:t>
            </a:r>
            <a:r>
              <a:rPr lang="en-US" dirty="0" smtClean="0"/>
              <a:t>,</a:t>
            </a:r>
            <a:r>
              <a:rPr lang="mk-MK" dirty="0" smtClean="0"/>
              <a:t> одам на пливање</a:t>
            </a:r>
            <a:r>
              <a:rPr lang="en-US" dirty="0" smtClean="0"/>
              <a:t>’’.</a:t>
            </a:r>
            <a:endParaRPr lang="mk-M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/>
              <a:t>Знаци за директен говор</a:t>
            </a:r>
            <a:endParaRPr lang="mk-MK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mk-MK" dirty="0" smtClean="0">
                <a:solidFill>
                  <a:srgbClr val="FF0000"/>
                </a:solidFill>
              </a:rPr>
              <a:t>Црта</a:t>
            </a:r>
            <a:r>
              <a:rPr lang="mk-MK" dirty="0" smtClean="0"/>
              <a:t> се пишува кога директниот говор започнува во нов ред.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mk-MK" dirty="0" smtClean="0"/>
              <a:t>Пр.</a:t>
            </a:r>
          </a:p>
          <a:p>
            <a:pPr>
              <a:buNone/>
            </a:pPr>
            <a:r>
              <a:rPr lang="mk-MK" dirty="0" smtClean="0">
                <a:solidFill>
                  <a:srgbClr val="FF0000"/>
                </a:solidFill>
              </a:rPr>
              <a:t>- </a:t>
            </a:r>
            <a:r>
              <a:rPr lang="mk-MK" dirty="0" smtClean="0"/>
              <a:t>Кога ќе се вратиш? </a:t>
            </a:r>
            <a:r>
              <a:rPr lang="mk-MK" dirty="0" smtClean="0">
                <a:solidFill>
                  <a:srgbClr val="FF0000"/>
                </a:solidFill>
              </a:rPr>
              <a:t>–</a:t>
            </a:r>
            <a:r>
              <a:rPr lang="mk-MK" dirty="0" smtClean="0"/>
              <a:t> праша мајката.</a:t>
            </a:r>
          </a:p>
          <a:p>
            <a:endParaRPr lang="mk-M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mk-MK" dirty="0" smtClean="0">
                <a:solidFill>
                  <a:srgbClr val="FF0000"/>
                </a:solidFill>
              </a:rPr>
              <a:t>Наводници</a:t>
            </a:r>
            <a:r>
              <a:rPr lang="mk-MK" dirty="0" smtClean="0"/>
              <a:t> се ставаат на почетокот и на крајот од исказот кога директниот говор не почнува во нов ред.</a:t>
            </a:r>
          </a:p>
          <a:p>
            <a:pPr>
              <a:buNone/>
            </a:pPr>
            <a:r>
              <a:rPr lang="mk-MK" dirty="0" smtClean="0"/>
              <a:t>Пр.</a:t>
            </a:r>
          </a:p>
          <a:p>
            <a:pPr>
              <a:buNone/>
            </a:pPr>
            <a:r>
              <a:rPr lang="mk-MK" dirty="0" smtClean="0"/>
              <a:t>Мајката загрижено го праша</a:t>
            </a:r>
            <a:r>
              <a:rPr lang="en-US" dirty="0" smtClean="0"/>
              <a:t>:</a:t>
            </a:r>
            <a:r>
              <a:rPr lang="mk-MK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,,</a:t>
            </a:r>
            <a:r>
              <a:rPr lang="mk-MK" dirty="0" smtClean="0"/>
              <a:t>Кога ќе се врати</a:t>
            </a:r>
            <a:r>
              <a:rPr lang="en-US" dirty="0" smtClean="0"/>
              <a:t>?</a:t>
            </a:r>
            <a:r>
              <a:rPr lang="en-US" dirty="0" smtClean="0">
                <a:solidFill>
                  <a:srgbClr val="FF0000"/>
                </a:solidFill>
              </a:rPr>
              <a:t>’’</a:t>
            </a:r>
            <a:endParaRPr lang="mk-MK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>
                <a:solidFill>
                  <a:srgbClr val="FF0000"/>
                </a:solidFill>
              </a:rPr>
              <a:t>Индиректен говор</a:t>
            </a:r>
            <a:endParaRPr lang="mk-MK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Речениците се напишани </a:t>
            </a:r>
            <a:r>
              <a:rPr lang="mk-MK" dirty="0" smtClean="0">
                <a:solidFill>
                  <a:srgbClr val="FF0000"/>
                </a:solidFill>
              </a:rPr>
              <a:t>во индиректен говор.</a:t>
            </a:r>
          </a:p>
          <a:p>
            <a:r>
              <a:rPr lang="mk-MK" dirty="0" smtClean="0"/>
              <a:t>1. Учителката не праша која идеја најмногу ни се допадна.</a:t>
            </a:r>
          </a:p>
          <a:p>
            <a:r>
              <a:rPr lang="mk-MK" dirty="0" smtClean="0"/>
              <a:t>Даме ја праша Темјана во колку часот ќе оди на тренинг.</a:t>
            </a:r>
          </a:p>
          <a:p>
            <a:r>
              <a:rPr lang="mk-MK" dirty="0" smtClean="0"/>
              <a:t>Јас засрамено теков дека направив голема грешка.</a:t>
            </a:r>
            <a:endParaRPr lang="mk-M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/>
              <a:t>Директен и индиректен говор</a:t>
            </a:r>
            <a:endParaRPr lang="mk-MK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mk-MK" dirty="0" smtClean="0">
                <a:solidFill>
                  <a:srgbClr val="0070C0"/>
                </a:solidFill>
              </a:rPr>
              <a:t>Директен говор</a:t>
            </a:r>
            <a:endParaRPr lang="mk-MK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mk-MK" dirty="0" smtClean="0"/>
              <a:t>1.  Мама ме праша</a:t>
            </a:r>
            <a:r>
              <a:rPr lang="en-US" dirty="0" smtClean="0"/>
              <a:t>:</a:t>
            </a:r>
            <a:endParaRPr lang="mk-MK" dirty="0" smtClean="0"/>
          </a:p>
          <a:p>
            <a:pPr>
              <a:buNone/>
            </a:pPr>
            <a:r>
              <a:rPr lang="mk-MK" dirty="0" smtClean="0"/>
              <a:t>,,Ја читаш ли книгата?</a:t>
            </a:r>
            <a:r>
              <a:rPr lang="en-US" dirty="0" smtClean="0"/>
              <a:t>’’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mk-MK" dirty="0" smtClean="0"/>
              <a:t> Кире рече</a:t>
            </a:r>
            <a:r>
              <a:rPr lang="en-US" dirty="0" smtClean="0"/>
              <a:t>:</a:t>
            </a:r>
            <a:endParaRPr lang="mk-MK" dirty="0" smtClean="0"/>
          </a:p>
          <a:p>
            <a:pPr>
              <a:buNone/>
            </a:pPr>
            <a:r>
              <a:rPr lang="mk-MK" dirty="0" smtClean="0"/>
              <a:t>,,Сите дојдоја навреме</a:t>
            </a:r>
            <a:r>
              <a:rPr lang="en-US" dirty="0" smtClean="0"/>
              <a:t>’’.</a:t>
            </a:r>
          </a:p>
          <a:p>
            <a:pPr>
              <a:buNone/>
            </a:pPr>
            <a:r>
              <a:rPr lang="en-US" dirty="0" smtClean="0"/>
              <a:t>3. </a:t>
            </a:r>
            <a:r>
              <a:rPr lang="mk-MK" dirty="0" smtClean="0"/>
              <a:t> Нина тивко ми рече</a:t>
            </a:r>
          </a:p>
          <a:p>
            <a:pPr>
              <a:buNone/>
            </a:pPr>
            <a:r>
              <a:rPr lang="mk-MK" dirty="0" smtClean="0"/>
              <a:t>,,Внимавај те гледа учителката</a:t>
            </a:r>
            <a:r>
              <a:rPr lang="en-US" dirty="0" smtClean="0"/>
              <a:t>!’’</a:t>
            </a:r>
            <a:endParaRPr lang="mk-MK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mk-MK" dirty="0" smtClean="0">
                <a:solidFill>
                  <a:srgbClr val="FF0000"/>
                </a:solidFill>
              </a:rPr>
              <a:t>Индиректен говор</a:t>
            </a:r>
            <a:endParaRPr lang="mk-MK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mk-MK" dirty="0" smtClean="0"/>
              <a:t>Мама ме праша дали ја читам книгата.</a:t>
            </a:r>
          </a:p>
          <a:p>
            <a:pPr marL="457200" indent="-457200">
              <a:buAutoNum type="arabicPeriod"/>
            </a:pPr>
            <a:r>
              <a:rPr lang="mk-MK" dirty="0" smtClean="0"/>
              <a:t>Кире рече дека сите дошле навреме.</a:t>
            </a:r>
          </a:p>
          <a:p>
            <a:pPr marL="457200" indent="-457200">
              <a:buAutoNum type="arabicPeriod"/>
            </a:pPr>
            <a:r>
              <a:rPr lang="mk-MK" dirty="0" smtClean="0"/>
              <a:t>Нина тивко ми шепна да внимавам  зошто  ме гледа учителката.</a:t>
            </a:r>
          </a:p>
          <a:p>
            <a:pPr>
              <a:buNone/>
            </a:pPr>
            <a:endParaRPr lang="mk-M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/>
              <a:t>Заклучок </a:t>
            </a:r>
            <a:endParaRPr lang="mk-MK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mk-MK" dirty="0" smtClean="0"/>
              <a:t>Точното наведување на туѓите мисли се вика </a:t>
            </a:r>
            <a:r>
              <a:rPr lang="mk-MK" i="1" dirty="0" smtClean="0">
                <a:solidFill>
                  <a:srgbClr val="0070C0"/>
                </a:solidFill>
              </a:rPr>
              <a:t>директен говор</a:t>
            </a:r>
            <a:r>
              <a:rPr lang="mk-MK" dirty="0" smtClean="0"/>
              <a:t>.</a:t>
            </a:r>
          </a:p>
          <a:p>
            <a:endParaRPr lang="mk-MK" dirty="0" smtClean="0"/>
          </a:p>
          <a:p>
            <a:r>
              <a:rPr lang="mk-MK" dirty="0" smtClean="0"/>
              <a:t>Сите радосно извикаа</a:t>
            </a:r>
            <a:r>
              <a:rPr lang="en-US" dirty="0" smtClean="0"/>
              <a:t>:</a:t>
            </a:r>
            <a:r>
              <a:rPr lang="mk-MK" dirty="0" smtClean="0"/>
              <a:t> ,,Утре ќе одиме на театар!</a:t>
            </a:r>
            <a:r>
              <a:rPr lang="en-US" dirty="0" smtClean="0"/>
              <a:t>’’</a:t>
            </a:r>
            <a:endParaRPr lang="mk-M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mk-MK" dirty="0" smtClean="0"/>
              <a:t>Кога туѓите мисли ги пренесуваме со свои зборови, тогаш употребуваме </a:t>
            </a:r>
            <a:r>
              <a:rPr lang="mk-MK" i="1" dirty="0" smtClean="0">
                <a:solidFill>
                  <a:srgbClr val="FF0000"/>
                </a:solidFill>
              </a:rPr>
              <a:t>индиректен говор</a:t>
            </a:r>
            <a:r>
              <a:rPr lang="mk-MK" dirty="0" smtClean="0"/>
              <a:t>.</a:t>
            </a:r>
          </a:p>
          <a:p>
            <a:pPr algn="ctr"/>
            <a:endParaRPr lang="mk-MK" dirty="0" smtClean="0"/>
          </a:p>
          <a:p>
            <a:r>
              <a:rPr lang="mk-MK" dirty="0" smtClean="0"/>
              <a:t>Сите радосно извикаа дека утре ќе одиме на театар.</a:t>
            </a:r>
            <a:endParaRPr lang="mk-MK" dirty="0"/>
          </a:p>
        </p:txBody>
      </p:sp>
      <p:sp>
        <p:nvSpPr>
          <p:cNvPr id="5" name="Down Arrow 4"/>
          <p:cNvSpPr/>
          <p:nvPr/>
        </p:nvSpPr>
        <p:spPr>
          <a:xfrm>
            <a:off x="2071670" y="3071810"/>
            <a:ext cx="42862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6" name="Down Arrow 5"/>
          <p:cNvSpPr/>
          <p:nvPr/>
        </p:nvSpPr>
        <p:spPr>
          <a:xfrm>
            <a:off x="6429388" y="3857628"/>
            <a:ext cx="42862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267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Директен и индиректен говор</vt:lpstr>
      <vt:lpstr>Директен говор</vt:lpstr>
      <vt:lpstr>Знаци за директен говор</vt:lpstr>
      <vt:lpstr>Индиректен говор</vt:lpstr>
      <vt:lpstr>Директен и индиректен говор</vt:lpstr>
      <vt:lpstr>Заклучок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Директен и индиректен говор</dc:title>
  <dc:creator>user</dc:creator>
  <cp:lastModifiedBy>user</cp:lastModifiedBy>
  <cp:revision>19</cp:revision>
  <dcterms:created xsi:type="dcterms:W3CDTF">2020-03-16T19:43:59Z</dcterms:created>
  <dcterms:modified xsi:type="dcterms:W3CDTF">2020-03-17T15:28:51Z</dcterms:modified>
</cp:coreProperties>
</file>