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 snapToGrid="0" showGuides="1">
      <p:cViewPr varScale="1">
        <p:scale>
          <a:sx n="64" d="100"/>
          <a:sy n="64" d="100"/>
        </p:scale>
        <p:origin x="180" y="72"/>
      </p:cViewPr>
      <p:guideLst>
        <p:guide orient="horz" pos="2160"/>
        <p:guide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6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4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1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6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7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6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2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9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7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9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2EB6-4FD0-45B1-A6AB-A6B811C6622C}" type="datetimeFigureOut">
              <a:rPr lang="en-US" smtClean="0"/>
              <a:t>16-Mar-20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17516-C719-4392-A9A6-8F40997C77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6600" b="1" dirty="0" smtClean="0">
                <a:solidFill>
                  <a:srgbClr val="00B050"/>
                </a:solidFill>
              </a:rPr>
              <a:t>ВЕЖБИ   ЗА   МНОЖЕЊЕ СО  2</a:t>
            </a:r>
            <a:r>
              <a:rPr lang="mk-MK" sz="6600" b="1" smtClean="0">
                <a:solidFill>
                  <a:srgbClr val="00B050"/>
                </a:solidFill>
              </a:rPr>
              <a:t>, 3  </a:t>
            </a:r>
            <a:r>
              <a:rPr lang="mk-MK" sz="6600" b="1" dirty="0" smtClean="0">
                <a:solidFill>
                  <a:srgbClr val="00B050"/>
                </a:solidFill>
              </a:rPr>
              <a:t>,4  И  5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b="1" dirty="0" smtClean="0">
                <a:solidFill>
                  <a:srgbClr val="FF0000"/>
                </a:solidFill>
              </a:rPr>
              <a:t>4. Измисли приказна за дадената задача и пресметај.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2" y="1690688"/>
            <a:ext cx="10398457" cy="4486275"/>
          </a:xfrm>
        </p:spPr>
        <p:txBody>
          <a:bodyPr/>
          <a:lstStyle/>
          <a:p>
            <a:pPr marL="0" indent="0" algn="ctr">
              <a:buNone/>
            </a:pPr>
            <a:r>
              <a:rPr lang="mk-MK" dirty="0">
                <a:solidFill>
                  <a:srgbClr val="92D050"/>
                </a:solidFill>
              </a:rPr>
              <a:t> </a:t>
            </a:r>
            <a:r>
              <a:rPr lang="mk-MK" dirty="0" smtClean="0">
                <a:solidFill>
                  <a:srgbClr val="92D050"/>
                </a:solidFill>
              </a:rPr>
              <a:t>   </a:t>
            </a:r>
            <a:r>
              <a:rPr lang="mk-MK" sz="3600" dirty="0" smtClean="0">
                <a:solidFill>
                  <a:srgbClr val="92D050"/>
                </a:solidFill>
              </a:rPr>
              <a:t>3 + 3 + 3 + 3 + 3 = 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1638" y="5640191"/>
            <a:ext cx="7443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Можен текст за дадената задача- кликни </a:t>
            </a:r>
            <a:r>
              <a:rPr lang="mk-MK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" action="ppaction://hlinkshowjump?jump=nextslide"/>
              </a:rPr>
              <a:t>овде</a:t>
            </a:r>
            <a:r>
              <a:rPr lang="mk-MK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49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299" y="1364773"/>
            <a:ext cx="1851914" cy="2920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8"/>
          </a:xfrm>
        </p:spPr>
        <p:txBody>
          <a:bodyPr/>
          <a:lstStyle/>
          <a:p>
            <a:r>
              <a:rPr lang="mk-MK" dirty="0" smtClean="0"/>
              <a:t>Во мојата зеленчукова градина имам 5 редови. Во секој ред имам по 3 морковчиња. Колку вкупно морковчиња имам во градината?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0872" y="1364776"/>
            <a:ext cx="1948729" cy="2920621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647" y="1364772"/>
            <a:ext cx="1735258" cy="29206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009" y="1364775"/>
            <a:ext cx="1854814" cy="2920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410" y="1364774"/>
            <a:ext cx="1756747" cy="292062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60918" y="4373709"/>
            <a:ext cx="61414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Решение:      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+ 3 + 3 + 3 + 3 = 15</a:t>
            </a:r>
          </a:p>
          <a:p>
            <a:pPr algn="ctr"/>
            <a:r>
              <a:rPr lang="mk-MK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· 3 = 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24023" y="5451285"/>
            <a:ext cx="61689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Одговор: Во градината имам 15 морковчиња.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7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  <a:t>ТИ ЧЕСТИТАМ ЗА УСПЕШНО РЕШЕНИТЕ ЗАДАЧИ!</a:t>
            </a:r>
            <a:b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  <a:t>БРАВО ЗА ОДВОЕНОТО ВРЕМЕ!</a:t>
            </a:r>
            <a:b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  <a:t>ПРОДОЛЖИ ДА ВЕЖБАШ!</a:t>
            </a:r>
            <a:br>
              <a:rPr lang="mk-MK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712" y="2592388"/>
            <a:ext cx="3584575" cy="3584575"/>
          </a:xfrm>
        </p:spPr>
      </p:pic>
    </p:spTree>
    <p:extLst>
      <p:ext uri="{BB962C8B-B14F-4D97-AF65-F5344CB8AC3E}">
        <p14:creationId xmlns:p14="http://schemas.microsoft.com/office/powerpoint/2010/main" val="10842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>Изработи: Јасна Ј. Гулевски</a:t>
            </a:r>
            <a:br>
              <a:rPr lang="mk-MK" dirty="0" smtClean="0"/>
            </a:br>
            <a:r>
              <a:rPr lang="mk-MK" dirty="0" smtClean="0"/>
              <a:t>одд. наставник во  </a:t>
            </a:r>
            <a:r>
              <a:rPr lang="en-US" dirty="0" smtClean="0"/>
              <a:t>II </a:t>
            </a:r>
            <a:r>
              <a:rPr lang="mk-MK" dirty="0" smtClean="0"/>
              <a:t>одд.</a:t>
            </a:r>
            <a:br>
              <a:rPr lang="mk-MK" dirty="0" smtClean="0"/>
            </a:br>
            <a:r>
              <a:rPr lang="mk-MK" dirty="0" smtClean="0"/>
              <a:t>ОУ ,, Св. Климент Охридски“- Битола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b="1" dirty="0">
                <a:solidFill>
                  <a:srgbClr val="FF0000"/>
                </a:solidFill>
              </a:rPr>
              <a:t/>
            </a:r>
            <a:br>
              <a:rPr lang="mk-MK" b="1" dirty="0">
                <a:solidFill>
                  <a:srgbClr val="FF0000"/>
                </a:solidFill>
              </a:rPr>
            </a:br>
            <a:r>
              <a:rPr lang="mk-MK" b="1" dirty="0">
                <a:solidFill>
                  <a:srgbClr val="FF0000"/>
                </a:solidFill>
              </a:rPr>
              <a:t>М</a:t>
            </a:r>
            <a:r>
              <a:rPr lang="mk-MK" b="1" dirty="0" smtClean="0">
                <a:solidFill>
                  <a:srgbClr val="FF0000"/>
                </a:solidFill>
              </a:rPr>
              <a:t>алку да се загрееме</a:t>
            </a:r>
            <a:r>
              <a:rPr lang="mk-MK" dirty="0" smtClean="0"/>
              <a:t>: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C000"/>
                </a:solidFill>
              </a:rPr>
              <a:t>Број по 2 нанапред. Почни од 2, број до 20.</a:t>
            </a:r>
            <a:endParaRPr lang="mk-MK" dirty="0" smtClean="0"/>
          </a:p>
          <a:p>
            <a:r>
              <a:rPr lang="mk-MK" dirty="0" smtClean="0">
                <a:solidFill>
                  <a:schemeClr val="accent5">
                    <a:lumMod val="75000"/>
                  </a:schemeClr>
                </a:solidFill>
              </a:rPr>
              <a:t>Број по 5 наназад. Почни од 50, број до 5.</a:t>
            </a:r>
          </a:p>
          <a:p>
            <a:r>
              <a:rPr lang="mk-MK" dirty="0" smtClean="0">
                <a:solidFill>
                  <a:schemeClr val="accent6">
                    <a:lumMod val="75000"/>
                  </a:schemeClr>
                </a:solidFill>
              </a:rPr>
              <a:t>Број по 3 нанапред. Почни од 3, број до 30.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Број по 4 нанапред. Почни од 4, број до 40.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КЛИКНИ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hlinkClick r:id="" action="ppaction://hlinkshowjump?jump=nextslide"/>
              </a:rPr>
              <a:t>ОВДЕ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ЗА ДА ПРОВЕРИШ ДАЛИ ПРАВИЛНО СИ БРОЕЛ/БРОЕЛА.</a:t>
            </a:r>
          </a:p>
        </p:txBody>
      </p:sp>
    </p:spTree>
    <p:extLst>
      <p:ext uri="{BB962C8B-B14F-4D97-AF65-F5344CB8AC3E}">
        <p14:creationId xmlns:p14="http://schemas.microsoft.com/office/powerpoint/2010/main" val="19446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ПРОВЕРУВАМ</a:t>
            </a:r>
            <a:endParaRPr lang="en-US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C000"/>
                </a:solidFill>
                <a:hlinkClick r:id="" action="ppaction://hlinkshowjump?jump=previousslide"/>
              </a:rPr>
              <a:t>Број по 2 нанапред</a:t>
            </a:r>
            <a:r>
              <a:rPr lang="mk-MK" dirty="0" smtClean="0">
                <a:hlinkClick r:id="" action="ppaction://hlinkshowjump?jump=previousslide"/>
              </a:rPr>
              <a:t>: 2,4,6,8,10,12,14,16,18,20.</a:t>
            </a:r>
          </a:p>
          <a:p>
            <a:r>
              <a:rPr lang="mk-MK" dirty="0" smtClean="0">
                <a:solidFill>
                  <a:schemeClr val="accent5">
                    <a:lumMod val="75000"/>
                  </a:schemeClr>
                </a:solidFill>
                <a:hlinkClick r:id="" action="ppaction://hlinkshowjump?jump=previousslide"/>
              </a:rPr>
              <a:t>Број по 5 наназад: 50,45,40,35,30,25,20,15,10,5.</a:t>
            </a:r>
          </a:p>
          <a:p>
            <a:r>
              <a:rPr lang="mk-MK" dirty="0" smtClean="0">
                <a:solidFill>
                  <a:schemeClr val="accent6">
                    <a:lumMod val="75000"/>
                  </a:schemeClr>
                </a:solidFill>
                <a:hlinkClick r:id="" action="ppaction://hlinkshowjump?jump=previousslide"/>
              </a:rPr>
              <a:t>Број по 3 нанапред: 3,6,9,12,15,18,21,24,27,30.</a:t>
            </a:r>
          </a:p>
          <a:p>
            <a:r>
              <a:rPr lang="mk-MK" dirty="0" smtClean="0">
                <a:solidFill>
                  <a:srgbClr val="FF0000"/>
                </a:solidFill>
                <a:hlinkClick r:id="" action="ppaction://hlinkshowjump?jump=previousslide"/>
              </a:rPr>
              <a:t>Број по 4 нанапред: 4,8,12,16,20,24,28,32,36,40.</a:t>
            </a:r>
          </a:p>
          <a:p>
            <a:pPr marL="0" indent="0">
              <a:buNone/>
            </a:pPr>
            <a:endParaRPr lang="mk-MK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1532586" y="5409127"/>
            <a:ext cx="1815921" cy="669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09" y="185264"/>
            <a:ext cx="11364672" cy="1325563"/>
          </a:xfrm>
        </p:spPr>
        <p:txBody>
          <a:bodyPr>
            <a:normAutofit fontScale="90000"/>
          </a:bodyPr>
          <a:lstStyle/>
          <a:p>
            <a:r>
              <a:rPr lang="mk-MK" sz="3200" dirty="0" smtClean="0">
                <a:solidFill>
                  <a:srgbClr val="C00000"/>
                </a:solidFill>
              </a:rPr>
              <a:t>1. Разгледај ги цртежите. За секој цртеж запиши соодветно со помош на собирање и со множење. Запиши го резултатот и провери како си одговорил/ одговорила </a:t>
            </a:r>
            <a:r>
              <a:rPr lang="mk-MK" sz="3200" dirty="0" smtClean="0">
                <a:solidFill>
                  <a:srgbClr val="C00000"/>
                </a:solidFill>
                <a:hlinkClick r:id="" action="ppaction://hlinkshowjump?jump=nextslide"/>
              </a:rPr>
              <a:t>овде</a:t>
            </a:r>
            <a:r>
              <a:rPr lang="mk-MK" sz="3200" dirty="0" smtClean="0">
                <a:solidFill>
                  <a:srgbClr val="C00000"/>
                </a:solidFill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77116" y="1693824"/>
            <a:ext cx="1364410" cy="1295079"/>
          </a:xfrm>
          <a:prstGeom prst="rect">
            <a:avLst/>
          </a:prstGeom>
        </p:spPr>
      </p:pic>
      <p:pic>
        <p:nvPicPr>
          <p:cNvPr id="29" name="Content Placeholder 2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146236" y="1729946"/>
            <a:ext cx="1396105" cy="14939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68" y="1712390"/>
            <a:ext cx="1348407" cy="130735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160111" y="2468919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50765" y="1983191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50509" y="2007156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101311" y="2509899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25531" y="2007156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662554" y="2451712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10752" y="1690688"/>
            <a:ext cx="1385887" cy="14939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747" y="1729946"/>
            <a:ext cx="1396105" cy="14939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493" y="1718737"/>
            <a:ext cx="1396105" cy="150511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862" y="2719021"/>
            <a:ext cx="353599" cy="31092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784" y="2719021"/>
            <a:ext cx="353599" cy="31092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262" y="1881471"/>
            <a:ext cx="353599" cy="31092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8293" y="1890311"/>
            <a:ext cx="353599" cy="31092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1892" y="2318943"/>
            <a:ext cx="353599" cy="31092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4944" y="2785328"/>
            <a:ext cx="353599" cy="31092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3626" y="2757469"/>
            <a:ext cx="353599" cy="31092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5936" y="2474405"/>
            <a:ext cx="353599" cy="31092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746" y="1930112"/>
            <a:ext cx="353599" cy="31092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2337" y="1949661"/>
            <a:ext cx="353599" cy="31092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6898" y="2819595"/>
            <a:ext cx="353599" cy="31092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8239" y="2819632"/>
            <a:ext cx="353599" cy="31092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7488" y="2338708"/>
            <a:ext cx="353599" cy="31092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4981" y="1930112"/>
            <a:ext cx="353599" cy="31092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8573" y="1901538"/>
            <a:ext cx="353599" cy="31092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43294" y="2383983"/>
            <a:ext cx="353599" cy="31092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2782" y="2809936"/>
            <a:ext cx="353599" cy="31092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9695" y="2820547"/>
            <a:ext cx="353599" cy="31092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2782" y="1890311"/>
            <a:ext cx="353599" cy="31092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2573" y="1859410"/>
            <a:ext cx="353599" cy="31092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6135" y="3451580"/>
            <a:ext cx="43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mk-MK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27069" y="3519031"/>
            <a:ext cx="4324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434" y="3636246"/>
            <a:ext cx="1300883" cy="144132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5422" y="3520497"/>
            <a:ext cx="1304657" cy="143878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418" y="5260569"/>
            <a:ext cx="1304657" cy="133341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34" y="5260570"/>
            <a:ext cx="1304657" cy="133341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418" y="3636246"/>
            <a:ext cx="1304657" cy="1438781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5472711" y="1583081"/>
            <a:ext cx="3994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mk-M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31038" y="1540297"/>
            <a:ext cx="4251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Oval 67"/>
          <p:cNvSpPr/>
          <p:nvPr/>
        </p:nvSpPr>
        <p:spPr>
          <a:xfrm>
            <a:off x="809140" y="3794479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391" y="4371438"/>
            <a:ext cx="353599" cy="31092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56" y="4402769"/>
            <a:ext cx="353599" cy="31092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572" y="3812721"/>
            <a:ext cx="353599" cy="31092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1311" y="4402768"/>
            <a:ext cx="353599" cy="31092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522" y="4422978"/>
            <a:ext cx="353599" cy="31092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118" y="3770210"/>
            <a:ext cx="353599" cy="31092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217" y="3794087"/>
            <a:ext cx="353599" cy="31092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818" y="6053549"/>
            <a:ext cx="353599" cy="31092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482" y="6025493"/>
            <a:ext cx="353599" cy="31092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572" y="5399076"/>
            <a:ext cx="353599" cy="31092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441" y="5389388"/>
            <a:ext cx="353599" cy="31092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172" y="6053549"/>
            <a:ext cx="353599" cy="31092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971" y="6025493"/>
            <a:ext cx="353599" cy="31092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521" y="5396662"/>
            <a:ext cx="353599" cy="31092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971" y="5405977"/>
            <a:ext cx="353599" cy="31092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2299" y="3530841"/>
            <a:ext cx="1304657" cy="1438781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0473" y="3500776"/>
            <a:ext cx="1304657" cy="143878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51449" y="5110601"/>
            <a:ext cx="1304657" cy="1438781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7515" y="5111677"/>
            <a:ext cx="1304657" cy="143878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9262" y="5116749"/>
            <a:ext cx="1304657" cy="1438781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2344" y="5111678"/>
            <a:ext cx="1304657" cy="1438781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8352" y="4060515"/>
            <a:ext cx="353599" cy="31092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9955" y="4044713"/>
            <a:ext cx="353599" cy="31092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861" y="4386813"/>
            <a:ext cx="353599" cy="31092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9762" y="3744133"/>
            <a:ext cx="353599" cy="31092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9436" y="3909243"/>
            <a:ext cx="353599" cy="310923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9199" y="4267516"/>
            <a:ext cx="353599" cy="310923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4610" y="5950704"/>
            <a:ext cx="353599" cy="310923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493" y="5370069"/>
            <a:ext cx="353599" cy="310923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3753" y="5950704"/>
            <a:ext cx="353599" cy="310923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1590" y="5393441"/>
            <a:ext cx="353599" cy="310923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2798" y="5943374"/>
            <a:ext cx="353599" cy="310923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043" y="5279322"/>
            <a:ext cx="353599" cy="31092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6072" y="5943374"/>
            <a:ext cx="353599" cy="31092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96" y="5434784"/>
            <a:ext cx="353599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1262555"/>
            <a:ext cx="7751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3 + 3 = 6   или   2 · 3 = 6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1695" y="2168806"/>
            <a:ext cx="77845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б) 5 + 5 + 5 + 5 = 20   или   4 · 5 = 20                      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217" y="3075057"/>
            <a:ext cx="81609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в) </a:t>
            </a:r>
            <a:r>
              <a:rPr lang="mk-MK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+ 4 + 4 + 4 = 16  или   4 · 4 = 16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1695" y="3895984"/>
            <a:ext cx="81483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г)2+2+2+2+2+2+2 =14   или  7 · 2 =14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9090079" y="6005015"/>
            <a:ext cx="2155676" cy="586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33808" y="456147"/>
            <a:ext cx="29483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3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ПРОВЕРУВАМ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2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863" y="384181"/>
            <a:ext cx="1053042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2800" b="0" cap="none" spc="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Нацртај според зададените задачи. Провери </a:t>
            </a:r>
            <a:r>
              <a:rPr lang="mk-MK" sz="2800" b="0" cap="none" spc="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" action="ppaction://hlinkshowjump?jump=nextslide"/>
              </a:rPr>
              <a:t>овде</a:t>
            </a:r>
            <a:r>
              <a:rPr lang="mk-MK" sz="2800" b="0" cap="none" spc="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дали правилно си работел/ работела.</a:t>
            </a:r>
            <a:endParaRPr lang="en-US" sz="2800" b="0" cap="none" spc="0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470" y="1329334"/>
            <a:ext cx="341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3 + 3 + 3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867" y="2370326"/>
            <a:ext cx="6170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mk-MK" sz="5400" b="1" cap="none" spc="0" dirty="0" smtClean="0">
                <a:ln/>
                <a:solidFill>
                  <a:schemeClr val="accent4"/>
                </a:solidFill>
                <a:effectLst/>
              </a:rPr>
              <a:t>б) 2 +2 +2 + 2 + 2 + 2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867" y="3411318"/>
            <a:ext cx="7468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в) 4 + 4 + 4 + 4 + 4 + 4 + 4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470" y="4569972"/>
            <a:ext cx="2217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г) 7 · 5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81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09" y="143334"/>
            <a:ext cx="11364672" cy="1325563"/>
          </a:xfrm>
        </p:spPr>
        <p:txBody>
          <a:bodyPr>
            <a:normAutofit/>
          </a:bodyPr>
          <a:lstStyle/>
          <a:p>
            <a:r>
              <a:rPr lang="mk-MK" sz="3200" b="1" u="sng" dirty="0" smtClean="0">
                <a:solidFill>
                  <a:srgbClr val="C00000"/>
                </a:solidFill>
              </a:rPr>
              <a:t>ПРОВЕРУВАМ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87648" y="1335891"/>
            <a:ext cx="1364410" cy="1295079"/>
          </a:xfrm>
          <a:prstGeom prst="rect">
            <a:avLst/>
          </a:prstGeom>
        </p:spPr>
      </p:pic>
      <p:pic>
        <p:nvPicPr>
          <p:cNvPr id="29" name="Content Placeholder 2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969436" y="938264"/>
            <a:ext cx="1396105" cy="12028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96" y="1343248"/>
            <a:ext cx="1348407" cy="130735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123081" y="2131585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28681" y="1481163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3808" y="2130627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541626" y="2141080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37655" y="1500203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648401" y="2131584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65812" y="940136"/>
            <a:ext cx="1384428" cy="12009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542" y="938264"/>
            <a:ext cx="1396105" cy="12028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627" y="927013"/>
            <a:ext cx="1396105" cy="121406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28" y="1566880"/>
            <a:ext cx="353599" cy="31092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402" y="1287414"/>
            <a:ext cx="353599" cy="31092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853" y="1573430"/>
            <a:ext cx="353599" cy="31092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8177" y="1180429"/>
            <a:ext cx="353599" cy="31092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5795" y="2578619"/>
            <a:ext cx="353599" cy="31092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0512" y="1559373"/>
            <a:ext cx="353599" cy="31092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5847" y="1173627"/>
            <a:ext cx="353599" cy="31092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59346" y="1424014"/>
            <a:ext cx="353599" cy="31092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8584" y="1313435"/>
            <a:ext cx="353599" cy="31092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6135" y="3451580"/>
            <a:ext cx="43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mk-MK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34100" y="3574014"/>
            <a:ext cx="4324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434" y="3636246"/>
            <a:ext cx="1300883" cy="144132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6108" y="5195051"/>
            <a:ext cx="1304657" cy="133341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2109" y="5195051"/>
            <a:ext cx="1304657" cy="133341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34" y="5207885"/>
            <a:ext cx="1150986" cy="133341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0531" y="3649288"/>
            <a:ext cx="1304657" cy="1438781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5389955" y="887304"/>
            <a:ext cx="3994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mk-M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1843" y="930526"/>
            <a:ext cx="4251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Oval 67"/>
          <p:cNvSpPr/>
          <p:nvPr/>
        </p:nvSpPr>
        <p:spPr>
          <a:xfrm>
            <a:off x="809140" y="3794479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391" y="4371438"/>
            <a:ext cx="353599" cy="31092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56" y="4402769"/>
            <a:ext cx="353599" cy="31092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572" y="3812721"/>
            <a:ext cx="353599" cy="31092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8838" y="4402768"/>
            <a:ext cx="353599" cy="31092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525" y="4414303"/>
            <a:ext cx="353599" cy="31092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9740" y="3825169"/>
            <a:ext cx="353599" cy="31092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4290" y="3794479"/>
            <a:ext cx="353599" cy="31092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818" y="6053549"/>
            <a:ext cx="353599" cy="31092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482" y="6025493"/>
            <a:ext cx="353599" cy="31092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572" y="5399076"/>
            <a:ext cx="353599" cy="31092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441" y="5389388"/>
            <a:ext cx="353599" cy="31092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7688" y="6053549"/>
            <a:ext cx="353599" cy="31092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1841" y="6025493"/>
            <a:ext cx="353599" cy="31092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477" y="5396768"/>
            <a:ext cx="353599" cy="31092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617" y="5406037"/>
            <a:ext cx="353599" cy="31092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5812" y="2243881"/>
            <a:ext cx="1304657" cy="113973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14348" y="2218223"/>
            <a:ext cx="1304657" cy="119105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6282" y="3636246"/>
            <a:ext cx="1250476" cy="123119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2069" y="3637519"/>
            <a:ext cx="1304657" cy="122992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0185" y="5187187"/>
            <a:ext cx="1206789" cy="1341279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5322" y="3638792"/>
            <a:ext cx="1188735" cy="1438781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689" y="5435452"/>
            <a:ext cx="353599" cy="31092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6952" y="4558229"/>
            <a:ext cx="353599" cy="31092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989" y="2503588"/>
            <a:ext cx="353599" cy="31092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364" y="2842165"/>
            <a:ext cx="353599" cy="31092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1213" y="2835816"/>
            <a:ext cx="353599" cy="310923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4324" y="2506977"/>
            <a:ext cx="353599" cy="310923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1804" y="6024011"/>
            <a:ext cx="353599" cy="310923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4745" y="6052043"/>
            <a:ext cx="353599" cy="310923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3894" y="3851690"/>
            <a:ext cx="353599" cy="310923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6952" y="3865400"/>
            <a:ext cx="353599" cy="310923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0504" y="4556515"/>
            <a:ext cx="353599" cy="310923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0132" y="5434783"/>
            <a:ext cx="353599" cy="31092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468" y="6024011"/>
            <a:ext cx="353599" cy="31092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4702" y="6055901"/>
            <a:ext cx="353599" cy="3109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8784" y="1358135"/>
            <a:ext cx="1365622" cy="1292464"/>
          </a:xfrm>
          <a:prstGeom prst="rect">
            <a:avLst/>
          </a:prstGeom>
        </p:spPr>
      </p:pic>
      <p:sp>
        <p:nvSpPr>
          <p:cNvPr id="84" name="Oval 83"/>
          <p:cNvSpPr/>
          <p:nvPr/>
        </p:nvSpPr>
        <p:spPr>
          <a:xfrm>
            <a:off x="4341157" y="2074313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676118" y="1559373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4050095" y="1540669"/>
            <a:ext cx="3429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9018" y="5434782"/>
            <a:ext cx="353599" cy="310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65094" y="5406036"/>
            <a:ext cx="353599" cy="3109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7724" y="4106078"/>
            <a:ext cx="353599" cy="310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40206" y="4409028"/>
            <a:ext cx="353599" cy="3109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74598" y="3732393"/>
            <a:ext cx="353599" cy="3109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55026" y="3757289"/>
            <a:ext cx="353599" cy="3109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64812" y="4020861"/>
            <a:ext cx="353599" cy="3109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31750" y="4409849"/>
            <a:ext cx="353599" cy="3109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7432" y="4409029"/>
            <a:ext cx="353599" cy="3109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6351" y="4401053"/>
            <a:ext cx="353599" cy="3109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3721" y="3765954"/>
            <a:ext cx="353599" cy="3109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0408" y="3754205"/>
            <a:ext cx="353599" cy="31092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78796" y="3631781"/>
            <a:ext cx="1249788" cy="12314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92069" y="5162414"/>
            <a:ext cx="1249788" cy="12314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46059" y="5179301"/>
            <a:ext cx="1249788" cy="123149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78796" y="5187187"/>
            <a:ext cx="1249788" cy="123149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60622" y="3623577"/>
            <a:ext cx="1249788" cy="1231499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71470" y="3765954"/>
            <a:ext cx="353599" cy="31092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03690" y="4441795"/>
            <a:ext cx="353599" cy="31092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71469" y="4478993"/>
            <a:ext cx="353599" cy="31092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36657" y="4098105"/>
            <a:ext cx="353599" cy="31092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5074" y="3757226"/>
            <a:ext cx="353599" cy="31092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50240" y="5985697"/>
            <a:ext cx="353599" cy="31092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27055" y="5567120"/>
            <a:ext cx="353599" cy="310923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84024" y="6024010"/>
            <a:ext cx="353599" cy="310923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654" y="5279320"/>
            <a:ext cx="353599" cy="310923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93713" y="5214563"/>
            <a:ext cx="353599" cy="310923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524492" y="4463818"/>
            <a:ext cx="353599" cy="310923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28828" y="4476590"/>
            <a:ext cx="353599" cy="310923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11103" y="4098105"/>
            <a:ext cx="353599" cy="310923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438933" y="3732392"/>
            <a:ext cx="353599" cy="310923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56017" y="3709938"/>
            <a:ext cx="353599" cy="310923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91555" y="6016749"/>
            <a:ext cx="353599" cy="31092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38250" y="6016750"/>
            <a:ext cx="353599" cy="31092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04295" y="5622701"/>
            <a:ext cx="353599" cy="31092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54950" y="5275935"/>
            <a:ext cx="353599" cy="31092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38250" y="5265700"/>
            <a:ext cx="353599" cy="310923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25074" y="6024010"/>
            <a:ext cx="353599" cy="310923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21046" y="6018539"/>
            <a:ext cx="353599" cy="310923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39292" y="5615606"/>
            <a:ext cx="353599" cy="310923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72088" y="5275933"/>
            <a:ext cx="353599" cy="310923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21046" y="5275934"/>
            <a:ext cx="353599" cy="310923"/>
          </a:xfrm>
          <a:prstGeom prst="rect">
            <a:avLst/>
          </a:prstGeom>
        </p:spPr>
      </p:pic>
      <p:sp>
        <p:nvSpPr>
          <p:cNvPr id="126" name="Right Arrow 125">
            <a:hlinkClick r:id="" action="ppaction://hlinkshowjump?jump=nextslide"/>
          </p:cNvPr>
          <p:cNvSpPr/>
          <p:nvPr/>
        </p:nvSpPr>
        <p:spPr>
          <a:xfrm>
            <a:off x="9571469" y="6541299"/>
            <a:ext cx="2244912" cy="30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36" y="50322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4000" b="1" u="sng" dirty="0">
                <a:solidFill>
                  <a:srgbClr val="00B0F0"/>
                </a:solidFill>
              </a:rPr>
              <a:t>3</a:t>
            </a:r>
            <a:r>
              <a:rPr lang="en-US" sz="4000" b="1" u="sng" dirty="0" smtClean="0">
                <a:solidFill>
                  <a:srgbClr val="00B0F0"/>
                </a:solidFill>
              </a:rPr>
              <a:t>.</a:t>
            </a:r>
            <a:r>
              <a:rPr lang="mk-MK" sz="4000" b="1" u="sng" dirty="0" smtClean="0">
                <a:solidFill>
                  <a:srgbClr val="00B0F0"/>
                </a:solidFill>
              </a:rPr>
              <a:t> Реши ги текстуалните задачи.</a:t>
            </a:r>
            <a:r>
              <a:rPr lang="en-US" sz="4000" b="1" u="sng" dirty="0" smtClean="0">
                <a:solidFill>
                  <a:srgbClr val="00B0F0"/>
                </a:solidFill>
              </a:rPr>
              <a:t> </a:t>
            </a:r>
            <a:r>
              <a:rPr lang="mk-MK" sz="4000" b="1" u="sng" dirty="0" smtClean="0">
                <a:solidFill>
                  <a:srgbClr val="00B0F0"/>
                </a:solidFill>
              </a:rPr>
              <a:t>Провери </a:t>
            </a:r>
            <a:r>
              <a:rPr lang="mk-MK" sz="4000" b="1" u="sng" dirty="0" smtClean="0">
                <a:solidFill>
                  <a:srgbClr val="00B0F0"/>
                </a:solidFill>
                <a:hlinkClick r:id="" action="ppaction://hlinkshowjump?jump=nextslide"/>
              </a:rPr>
              <a:t>тука</a:t>
            </a:r>
            <a:r>
              <a:rPr lang="mk-MK" sz="4000" b="1" u="sng" dirty="0" smtClean="0">
                <a:solidFill>
                  <a:srgbClr val="00B0F0"/>
                </a:solidFill>
              </a:rPr>
              <a:t> дали точно си пресметал/пресметала.</a:t>
            </a:r>
            <a:br>
              <a:rPr lang="mk-MK" sz="4000" b="1" u="sng" dirty="0" smtClean="0">
                <a:solidFill>
                  <a:srgbClr val="00B0F0"/>
                </a:solidFill>
              </a:rPr>
            </a:br>
            <a:r>
              <a:rPr lang="en-US" dirty="0" smtClean="0"/>
              <a:t>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а) На 8 </a:t>
            </a:r>
            <a:r>
              <a:rPr lang="en-US" dirty="0" smtClean="0"/>
              <a:t> </a:t>
            </a:r>
            <a:r>
              <a:rPr lang="mk-MK" dirty="0" smtClean="0"/>
              <a:t>полици има по 5 книги. Колку вкупно  книги има?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825625"/>
            <a:ext cx="10876128" cy="4351338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827" y="2974815"/>
            <a:ext cx="60244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РЕШЕНИЕ:</a:t>
            </a:r>
            <a:r>
              <a:rPr 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____________________________________</a:t>
            </a:r>
            <a:endParaRPr 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3827" y="3434241"/>
            <a:ext cx="66223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ОДГОВОР: На полиците има вкупно </a:t>
            </a:r>
            <a:r>
              <a:rPr lang="en-US" sz="2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____ </a:t>
            </a:r>
            <a:r>
              <a:rPr lang="mk-MK" sz="2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книги. </a:t>
            </a:r>
            <a:endParaRPr lang="en-US" sz="2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672" y="4140137"/>
            <a:ext cx="110773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б) Наставничката направи  9 групи од по  3 ученици. Колку вкупно ученици има? </a:t>
            </a:r>
            <a:endParaRPr lang="en-US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336" y="5622301"/>
            <a:ext cx="89480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28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Одговор: </a:t>
            </a:r>
            <a:r>
              <a:rPr lang="en-US" sz="28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_______________________________________ .</a:t>
            </a:r>
            <a:r>
              <a:rPr lang="mk-MK" sz="28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  <a:endParaRPr lang="en-US" sz="28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2" y="4813935"/>
            <a:ext cx="6023370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FF0000"/>
                </a:solidFill>
              </a:rPr>
              <a:t>а)  8 · 5 = 40       или</a:t>
            </a:r>
            <a:br>
              <a:rPr lang="mk-MK" sz="3600" dirty="0" smtClean="0">
                <a:solidFill>
                  <a:srgbClr val="FF0000"/>
                </a:solidFill>
              </a:rPr>
            </a:br>
            <a:r>
              <a:rPr lang="mk-MK" sz="3600" dirty="0" smtClean="0">
                <a:solidFill>
                  <a:srgbClr val="FF0000"/>
                </a:solidFill>
              </a:rPr>
              <a:t>5+5+5+5+5+5+5+5 = 40  </a:t>
            </a:r>
            <a:br>
              <a:rPr lang="mk-MK" sz="3600" dirty="0" smtClean="0">
                <a:solidFill>
                  <a:srgbClr val="FF0000"/>
                </a:solidFill>
              </a:rPr>
            </a:br>
            <a:r>
              <a:rPr lang="mk-MK" sz="3600" dirty="0" smtClean="0">
                <a:solidFill>
                  <a:srgbClr val="FF0000"/>
                </a:solidFill>
              </a:rPr>
              <a:t>Одговор: На полиците има вкупно 40 книги.</a:t>
            </a:r>
            <a:br>
              <a:rPr lang="mk-MK" sz="3600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mk-MK" sz="3600" dirty="0" smtClean="0">
              <a:solidFill>
                <a:srgbClr val="FFC000"/>
              </a:solidFill>
              <a:latin typeface="+mj-lt"/>
            </a:endParaRPr>
          </a:p>
          <a:p>
            <a:r>
              <a:rPr lang="mk-MK" sz="3600" dirty="0" smtClean="0">
                <a:solidFill>
                  <a:srgbClr val="FFC000"/>
                </a:solidFill>
                <a:latin typeface="+mj-lt"/>
              </a:rPr>
              <a:t>б)  9 · 3 = 27           или</a:t>
            </a:r>
          </a:p>
          <a:p>
            <a:r>
              <a:rPr lang="mk-MK" sz="3600" dirty="0" smtClean="0">
                <a:solidFill>
                  <a:srgbClr val="FFC000"/>
                </a:solidFill>
                <a:latin typeface="+mj-lt"/>
              </a:rPr>
              <a:t>3+3+3+3+3+3+3+3+3= 27</a:t>
            </a:r>
          </a:p>
          <a:p>
            <a:r>
              <a:rPr lang="mk-MK" sz="3600" dirty="0" smtClean="0">
                <a:solidFill>
                  <a:srgbClr val="FFC000"/>
                </a:solidFill>
                <a:latin typeface="+mj-lt"/>
              </a:rPr>
              <a:t>Одговор: Има вкупно 27 ученици.</a:t>
            </a:r>
            <a:endParaRPr lang="en-US" sz="3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9990161" y="6155140"/>
            <a:ext cx="1351129" cy="382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2332" y="476032"/>
            <a:ext cx="29483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3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ПРОВЕРУВАМ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18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403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ВЕЖБИ   ЗА   МНОЖЕЊЕ СО  2, 3  ,4  И  5</vt:lpstr>
      <vt:lpstr>  Малку да се загрееме:  </vt:lpstr>
      <vt:lpstr>ПРОВЕРУВАМ</vt:lpstr>
      <vt:lpstr>1. Разгледај ги цртежите. За секој цртеж запиши соодветно со помош на собирање и со множење. Запиши го резултатот и провери како си одговорил/ одговорила овде.</vt:lpstr>
      <vt:lpstr>PowerPoint Presentation</vt:lpstr>
      <vt:lpstr>PowerPoint Presentation</vt:lpstr>
      <vt:lpstr>ПРОВЕРУВАМ</vt:lpstr>
      <vt:lpstr>  3. Реши ги текстуалните задачи. Провери тука дали точно си пресметал/пресметала.   а) На 8  полици има по 5 книги. Колку вкупно  книги има?</vt:lpstr>
      <vt:lpstr>а)  8 · 5 = 40       или 5+5+5+5+5+5+5+5 = 40   Одговор: На полиците има вкупно 40 книги. </vt:lpstr>
      <vt:lpstr>4. Измисли приказна за дадената задача и пресметај.</vt:lpstr>
      <vt:lpstr>PowerPoint Presentation</vt:lpstr>
      <vt:lpstr>  ТИ ЧЕСТИТАМ ЗА УСПЕШНО РЕШЕНИТЕ ЗАДАЧИ! БРАВО ЗА ОДВОЕНОТО ВРЕМЕ! ПРОДОЛЖИ ДА ВЕЖБАШ! </vt:lpstr>
      <vt:lpstr>  Изработи: Јасна Ј. Гулевски одд. наставник во  II одд. ОУ ,, Св. Климент Охридски“- Битола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ВЕЖБИ   ЗА   МНОЖЕЊЕ</dc:title>
  <dc:creator>Jasna Janeva-Gulevski</dc:creator>
  <cp:lastModifiedBy>Jasna Janeva-Gulevski</cp:lastModifiedBy>
  <cp:revision>37</cp:revision>
  <dcterms:created xsi:type="dcterms:W3CDTF">2020-03-16T16:49:55Z</dcterms:created>
  <dcterms:modified xsi:type="dcterms:W3CDTF">2020-03-16T22:54:34Z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