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73" r:id="rId4"/>
    <p:sldId id="272" r:id="rId5"/>
    <p:sldId id="260" r:id="rId6"/>
    <p:sldId id="259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59" autoAdjust="0"/>
    <p:restoredTop sz="89247" autoAdjust="0"/>
  </p:normalViewPr>
  <p:slideViewPr>
    <p:cSldViewPr>
      <p:cViewPr varScale="1">
        <p:scale>
          <a:sx n="65" d="100"/>
          <a:sy n="65" d="100"/>
        </p:scale>
        <p:origin x="-15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-533400"/>
            <a:ext cx="6705600" cy="50292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mk-MK" sz="2400" dirty="0" smtClean="0">
                <a:solidFill>
                  <a:schemeClr val="bg1"/>
                </a:solidFill>
              </a:rPr>
              <a:t>Работна седмица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mk-MK" sz="2400" dirty="0" smtClean="0">
                <a:solidFill>
                  <a:schemeClr val="bg1"/>
                </a:solidFill>
              </a:rPr>
              <a:t>16-20 март 2020 год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mk-MK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ОУ „Св. Климент Охридски“ </a:t>
            </a:r>
            <a:r>
              <a:rPr lang="mk-MK" sz="2800" dirty="0" smtClean="0">
                <a:solidFill>
                  <a:schemeClr val="bg1"/>
                </a:solidFill>
              </a:rPr>
              <a:t>–Битола</a:t>
            </a:r>
            <a:br>
              <a:rPr lang="mk-MK" sz="2800" dirty="0" smtClean="0">
                <a:solidFill>
                  <a:schemeClr val="bg1"/>
                </a:solidFill>
              </a:rPr>
            </a:br>
            <a:r>
              <a:rPr lang="mk-MK" sz="3200" dirty="0" smtClean="0">
                <a:solidFill>
                  <a:schemeClr val="bg1"/>
                </a:solidFill>
              </a:rPr>
              <a:t>англиски јазик </a:t>
            </a:r>
            <a:r>
              <a:rPr lang="en-US" sz="3200" dirty="0" smtClean="0">
                <a:solidFill>
                  <a:schemeClr val="bg1"/>
                </a:solidFill>
              </a:rPr>
              <a:t>VIII </a:t>
            </a:r>
            <a:r>
              <a:rPr lang="mk-MK" sz="3200" dirty="0" smtClean="0">
                <a:solidFill>
                  <a:schemeClr val="bg1"/>
                </a:solidFill>
              </a:rPr>
              <a:t>одд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343400"/>
            <a:ext cx="5114778" cy="1600200"/>
          </a:xfrm>
        </p:spPr>
        <p:txBody>
          <a:bodyPr>
            <a:normAutofit/>
          </a:bodyPr>
          <a:lstStyle/>
          <a:p>
            <a:r>
              <a:rPr lang="mk-MK" sz="2400" dirty="0" smtClean="0"/>
              <a:t>Предметен настаник : </a:t>
            </a:r>
            <a:endParaRPr lang="en-US" sz="2400" dirty="0" smtClean="0"/>
          </a:p>
          <a:p>
            <a:r>
              <a:rPr lang="mk-MK" sz="2400" dirty="0" smtClean="0"/>
              <a:t>Виолета Поповска</a:t>
            </a:r>
            <a:endParaRPr lang="en-US" sz="2400" dirty="0" smtClean="0"/>
          </a:p>
          <a:p>
            <a:r>
              <a:rPr lang="mk-MK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219200"/>
            <a:ext cx="2514600" cy="7620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tx2"/>
                </a:solidFill>
              </a:rPr>
              <a:t>Double-decker buses have been used </a:t>
            </a:r>
            <a:r>
              <a:rPr lang="en-US" sz="2400" kern="0" cap="none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lang="en-US" sz="2400" kern="0" cap="none" dirty="0" smtClean="0">
                <a:ln>
                  <a:noFill/>
                </a:ln>
                <a:solidFill>
                  <a:schemeClr val="tx2"/>
                </a:solidFill>
              </a:rPr>
              <a:t> 1829.</a:t>
            </a:r>
            <a:br>
              <a:rPr lang="en-US" sz="24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4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24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4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24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400" kern="0" dirty="0" smtClean="0">
                <a:solidFill>
                  <a:schemeClr val="tx2"/>
                </a:solidFill>
              </a:rPr>
              <a:t>Double-decker buses have been used </a:t>
            </a:r>
            <a:r>
              <a:rPr lang="en-US" sz="2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2400" kern="0" cap="none" dirty="0" smtClean="0">
                <a:ln>
                  <a:noFill/>
                </a:ln>
                <a:solidFill>
                  <a:schemeClr val="tx2"/>
                </a:solidFill>
              </a:rPr>
              <a:t> more than 150 years.</a:t>
            </a:r>
            <a:r>
              <a:rPr lang="ru-RU" sz="24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ru-RU" sz="24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ru-RU" sz="44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ru-RU" sz="44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304800"/>
            <a:ext cx="5114778" cy="22789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1829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More than 150 years</a:t>
            </a:r>
            <a:endParaRPr lang="ru-RU" sz="3600" dirty="0" smtClean="0"/>
          </a:p>
          <a:p>
            <a:endParaRPr lang="en-US" dirty="0"/>
          </a:p>
        </p:txBody>
      </p:sp>
      <p:pic>
        <p:nvPicPr>
          <p:cNvPr id="4" name="Picture 6" descr="london-landmark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2438400"/>
            <a:ext cx="6160272" cy="4380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04800"/>
            <a:ext cx="5181600" cy="1101248"/>
          </a:xfrm>
        </p:spPr>
        <p:txBody>
          <a:bodyPr/>
          <a:lstStyle/>
          <a:p>
            <a:r>
              <a:rPr lang="en-US" sz="2400" dirty="0" smtClean="0"/>
              <a:t>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</a:t>
            </a:r>
          </a:p>
          <a:p>
            <a:r>
              <a:rPr lang="en-US" sz="2400" dirty="0" smtClean="0"/>
              <a:t>More than 500 years</a:t>
            </a:r>
            <a:endParaRPr lang="ru-RU" sz="2400" dirty="0" smtClean="0"/>
          </a:p>
          <a:p>
            <a:endParaRPr lang="en-US" dirty="0"/>
          </a:p>
        </p:txBody>
      </p:sp>
      <p:sp>
        <p:nvSpPr>
          <p:cNvPr id="4" name="AutoShape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0" y="533400"/>
            <a:ext cx="2271932" cy="5562600"/>
          </a:xfrm>
          <a:prstGeom prst="roundRect">
            <a:avLst>
              <a:gd name="adj" fmla="val 21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 fontAlgn="base">
              <a:lnSpc>
                <a:spcPct val="9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Shoppers have spent millions at </a:t>
            </a:r>
            <a:r>
              <a:rPr lang="en-US" sz="2000" b="0" dirty="0" smtClean="0"/>
              <a:t>Leadenhall</a:t>
            </a:r>
            <a:endParaRPr lang="en-US" sz="2000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l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Market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SINCE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14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century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000" kern="0" dirty="0" smtClean="0">
                <a:solidFill>
                  <a:schemeClr val="tx2"/>
                </a:solidFill>
              </a:rPr>
              <a:t>Shoppers have spent millions at Leadnhall Market </a:t>
            </a:r>
            <a:r>
              <a:rPr lang="en-US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  <a:t> more than 500 years.</a:t>
            </a:r>
            <a:r>
              <a:rPr lang="ru-RU" sz="20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ru-RU" sz="20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leadenhall_market_nw0906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1676400"/>
            <a:ext cx="6096000" cy="494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2362200" cy="6553200"/>
          </a:xfrm>
        </p:spPr>
        <p:txBody>
          <a:bodyPr/>
          <a:lstStyle/>
          <a:p>
            <a:r>
              <a:rPr lang="en-US" sz="2000" kern="0" dirty="0" smtClean="0">
                <a:solidFill>
                  <a:schemeClr val="tx2"/>
                </a:solidFill>
              </a:rPr>
              <a:t>Tourists have taken a ride on the London Eye </a:t>
            </a:r>
            <a:r>
              <a:rPr lang="en-US" sz="2000" kern="0" cap="none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  <a:t> 2000.</a:t>
            </a:r>
            <a:b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16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16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16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16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16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16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16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16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16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16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16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16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16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16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16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16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ru-RU" sz="20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ru-RU" sz="20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000" kern="0" dirty="0" smtClean="0">
                <a:solidFill>
                  <a:schemeClr val="tx2"/>
                </a:solidFill>
              </a:rPr>
              <a:t>Tourists have taken a ride on the London Eye </a:t>
            </a:r>
            <a:r>
              <a:rPr lang="en-US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  <a:t> more than 15 years.</a:t>
            </a:r>
            <a:r>
              <a:rPr lang="ru-RU" sz="20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ru-RU" sz="20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04800"/>
            <a:ext cx="3886200" cy="2057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2000</a:t>
            </a:r>
          </a:p>
          <a:p>
            <a:r>
              <a:rPr lang="en-US" sz="2000" dirty="0" smtClean="0"/>
              <a:t>More than 15 years</a:t>
            </a:r>
            <a:endParaRPr lang="ru-RU" sz="2000" dirty="0" smtClean="0"/>
          </a:p>
          <a:p>
            <a:endParaRPr lang="en-US" dirty="0"/>
          </a:p>
        </p:txBody>
      </p:sp>
      <p:pic>
        <p:nvPicPr>
          <p:cNvPr id="4" name="Picture 6" descr="London-da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1600200"/>
            <a:ext cx="6019800" cy="5090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2590800" cy="5867400"/>
          </a:xfrm>
        </p:spPr>
        <p:txBody>
          <a:bodyPr/>
          <a:lstStyle/>
          <a:p>
            <a: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  <a:t>THERE</a:t>
            </a:r>
            <a:r>
              <a:rPr lang="en-US" sz="2000" kern="0" dirty="0" smtClean="0">
                <a:solidFill>
                  <a:schemeClr val="tx2"/>
                </a:solidFill>
              </a:rPr>
              <a:t> has been an underground system in London </a:t>
            </a:r>
            <a:r>
              <a:rPr lang="en-US" sz="2000" kern="0" cap="none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  <a:t> 1863.</a:t>
            </a:r>
            <a:r>
              <a:rPr lang="ru-RU" sz="20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ru-RU" sz="20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  <a:t>THERE</a:t>
            </a:r>
            <a:r>
              <a:rPr lang="en-US" sz="2000" kern="0" dirty="0" smtClean="0">
                <a:solidFill>
                  <a:schemeClr val="tx2"/>
                </a:solidFill>
              </a:rPr>
              <a:t> has been an underground system in London </a:t>
            </a:r>
            <a:r>
              <a:rPr lang="en-US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  <a:t> more than 149 years.</a:t>
            </a:r>
            <a:r>
              <a:rPr lang="ru-RU" sz="44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ru-RU" sz="44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533400"/>
            <a:ext cx="4267200" cy="2355112"/>
          </a:xfrm>
        </p:spPr>
        <p:txBody>
          <a:bodyPr/>
          <a:lstStyle/>
          <a:p>
            <a:r>
              <a:rPr lang="en-US" sz="2800" dirty="0" smtClean="0"/>
              <a:t>1863</a:t>
            </a:r>
          </a:p>
          <a:p>
            <a:r>
              <a:rPr lang="en-US" sz="2800" dirty="0" smtClean="0"/>
              <a:t>More than 149 years</a:t>
            </a:r>
            <a:endParaRPr lang="ru-RU" sz="2800" dirty="0" smtClean="0"/>
          </a:p>
          <a:p>
            <a:endParaRPr lang="en-US" dirty="0"/>
          </a:p>
        </p:txBody>
      </p:sp>
      <p:pic>
        <p:nvPicPr>
          <p:cNvPr id="4" name="Picture 6" descr="london-underground-sign-tony-gri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1828800"/>
            <a:ext cx="5638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0"/>
            <a:ext cx="4938932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.2007</a:t>
            </a:r>
            <a:br>
              <a:rPr lang="en-US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</a:br>
            <a:r>
              <a:rPr lang="en-US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.A few years</a:t>
            </a:r>
            <a:r>
              <a:rPr lang="en-US" dirty="0" smtClean="0"/>
              <a:t> </a:t>
            </a:r>
            <a:r>
              <a:rPr lang="en-US" sz="3100" dirty="0" smtClean="0"/>
              <a:t> </a:t>
            </a:r>
            <a:endParaRPr lang="en-US" sz="31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3354442" y="4419600"/>
            <a:ext cx="5114778" cy="1676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4" descr="new-wembley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2362200"/>
            <a:ext cx="6172200" cy="4495800"/>
          </a:xfrm>
        </p:spPr>
      </p:pic>
      <p:sp>
        <p:nvSpPr>
          <p:cNvPr id="13" name="Rectangle 12"/>
          <p:cNvSpPr/>
          <p:nvPr/>
        </p:nvSpPr>
        <p:spPr>
          <a:xfrm>
            <a:off x="1" y="609600"/>
            <a:ext cx="2438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Footballers have played in the new Wembley Stadium </a:t>
            </a:r>
            <a:r>
              <a:rPr lang="en-US" sz="2400" dirty="0" smtClean="0">
                <a:solidFill>
                  <a:srgbClr val="FF0000"/>
                </a:solidFill>
              </a:rPr>
              <a:t>SINCE </a:t>
            </a:r>
            <a:r>
              <a:rPr lang="en-US" sz="2400" dirty="0" smtClean="0"/>
              <a:t>2007.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Footballers have played in the new Wembley Stadium </a:t>
            </a:r>
            <a:r>
              <a:rPr lang="en-US" sz="2400" dirty="0" smtClean="0">
                <a:solidFill>
                  <a:srgbClr val="FF0000"/>
                </a:solidFill>
              </a:rPr>
              <a:t>FOR</a:t>
            </a:r>
            <a:r>
              <a:rPr lang="en-US" sz="2400" dirty="0" smtClean="0"/>
              <a:t> a few years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" name="Picture 4" descr="new-wemb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5410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29000" y="609600"/>
            <a:ext cx="5105400" cy="2868168"/>
          </a:xfrm>
        </p:spPr>
        <p:txBody>
          <a:bodyPr/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/>
            </a:r>
            <a:br>
              <a:rPr lang="en-US" sz="1800" b="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00400" y="457200"/>
            <a:ext cx="5114778" cy="640080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Fill </a:t>
            </a:r>
            <a:r>
              <a:rPr lang="en-US" sz="1800" dirty="0" smtClean="0"/>
              <a:t>in SINCE or FOR </a:t>
            </a:r>
            <a:endParaRPr lang="en-US" sz="1800" dirty="0" smtClean="0"/>
          </a:p>
          <a:p>
            <a:pPr marL="342900" indent="-342900" algn="l"/>
            <a:r>
              <a:rPr lang="en-US" sz="1800" dirty="0" smtClean="0"/>
              <a:t>1.He </a:t>
            </a:r>
            <a:r>
              <a:rPr lang="en-US" sz="1800" dirty="0" smtClean="0"/>
              <a:t>has been back ___________ two hours / __________ 3 o’clock. </a:t>
            </a:r>
            <a:endParaRPr lang="en-US" sz="1800" dirty="0" smtClean="0"/>
          </a:p>
          <a:p>
            <a:pPr marL="342900" indent="-342900" algn="l"/>
            <a:r>
              <a:rPr lang="en-US" sz="1800" dirty="0" smtClean="0"/>
              <a:t>2</a:t>
            </a:r>
            <a:r>
              <a:rPr lang="en-US" sz="1800" dirty="0" smtClean="0"/>
              <a:t>. I haven’t seen him _________ over two months / ________ Christmas</a:t>
            </a:r>
            <a:r>
              <a:rPr lang="en-US" sz="1800" dirty="0" smtClean="0"/>
              <a:t>.</a:t>
            </a:r>
          </a:p>
          <a:p>
            <a:pPr marL="342900" indent="-342900" algn="l"/>
            <a:r>
              <a:rPr lang="en-US" sz="1800" dirty="0" smtClean="0"/>
              <a:t>3</a:t>
            </a:r>
            <a:r>
              <a:rPr lang="en-US" sz="1800" dirty="0" smtClean="0"/>
              <a:t>. You’ve been watching TV __________ you came home from school / _____ most of the </a:t>
            </a:r>
            <a:r>
              <a:rPr lang="en-US" sz="1800" dirty="0" smtClean="0"/>
              <a:t>evening</a:t>
            </a:r>
            <a:r>
              <a:rPr lang="mk-MK" sz="1800" dirty="0" smtClean="0"/>
              <a:t>.</a:t>
            </a:r>
            <a:endParaRPr lang="en-US" sz="1800" dirty="0" smtClean="0"/>
          </a:p>
          <a:p>
            <a:pPr marL="342900" indent="-342900" algn="l"/>
            <a:r>
              <a:rPr lang="en-US" sz="1800" dirty="0" smtClean="0"/>
              <a:t> </a:t>
            </a:r>
            <a:r>
              <a:rPr lang="en-US" sz="1800" dirty="0" smtClean="0"/>
              <a:t>4. Carol has been looking after the baby _________ this morning / ______ over four hours. </a:t>
            </a:r>
            <a:endParaRPr lang="en-US" sz="1800" dirty="0" smtClean="0"/>
          </a:p>
          <a:p>
            <a:pPr marL="342900" indent="-342900" algn="l"/>
            <a:r>
              <a:rPr lang="en-US" sz="1800" dirty="0" smtClean="0"/>
              <a:t>5</a:t>
            </a:r>
            <a:r>
              <a:rPr lang="en-US" sz="1800" dirty="0" smtClean="0"/>
              <a:t>. The Healers have had Dusty ________ their old dog died / ________ nearly two years</a:t>
            </a:r>
            <a:r>
              <a:rPr lang="en-US" sz="1800" dirty="0" smtClean="0"/>
              <a:t>.</a:t>
            </a:r>
          </a:p>
          <a:p>
            <a:pPr marL="342900" indent="-342900" algn="l"/>
            <a:r>
              <a:rPr lang="en-US" sz="1800" dirty="0" smtClean="0"/>
              <a:t> </a:t>
            </a:r>
            <a:r>
              <a:rPr lang="en-US" sz="1800" dirty="0" smtClean="0"/>
              <a:t>6. We’ve been standing here ________ twenty-five minutes / _________ half past six</a:t>
            </a:r>
            <a:r>
              <a:rPr lang="en-US" sz="1800" dirty="0" smtClean="0"/>
              <a:t>.</a:t>
            </a:r>
          </a:p>
          <a:p>
            <a:pPr marL="342900" indent="-342900" algn="l"/>
            <a:r>
              <a:rPr lang="en-US" sz="1800" dirty="0" smtClean="0"/>
              <a:t> </a:t>
            </a:r>
            <a:r>
              <a:rPr lang="en-US" sz="1800" dirty="0" smtClean="0"/>
              <a:t>7. Kate has been learning French ________ she was eleven / _________ four years</a:t>
            </a:r>
            <a:r>
              <a:rPr lang="en-US" sz="1800" dirty="0" smtClean="0"/>
              <a:t>.</a:t>
            </a:r>
          </a:p>
          <a:p>
            <a:pPr marL="342900" indent="-342900" algn="l"/>
            <a:r>
              <a:rPr lang="en-US" sz="1800" dirty="0" smtClean="0"/>
              <a:t> </a:t>
            </a:r>
            <a:r>
              <a:rPr lang="en-US" sz="1800" dirty="0" smtClean="0"/>
              <a:t>8. Grandfather has </a:t>
            </a:r>
            <a:r>
              <a:rPr lang="en-US" sz="1800" dirty="0" smtClean="0"/>
              <a:t>lived with </a:t>
            </a:r>
            <a:r>
              <a:rPr lang="en-US" sz="1800" dirty="0" smtClean="0"/>
              <a:t>us ____________ Granny died / ________ quite some time. 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533400" y="1524000"/>
            <a:ext cx="190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Now you try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en-US" sz="4400" kern="0" dirty="0" smtClean="0">
                <a:solidFill>
                  <a:schemeClr val="tx2"/>
                </a:solidFill>
              </a:rPr>
              <a:t> </a:t>
            </a:r>
            <a:r>
              <a:rPr lang="en-US" sz="4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4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4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</a:t>
            </a:r>
            <a:r>
              <a:rPr lang="en-US" sz="4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sz="4400" kern="0" dirty="0" smtClean="0">
                <a:solidFill>
                  <a:schemeClr val="tx2"/>
                </a:solidFill>
              </a:rPr>
              <a:t> </a:t>
            </a:r>
            <a:r>
              <a:rPr lang="en-US" sz="4400" kern="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4572000"/>
            <a:ext cx="5114778" cy="685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0"/>
            <a:ext cx="5105400" cy="3429000"/>
          </a:xfrm>
        </p:spPr>
        <p:txBody>
          <a:bodyPr/>
          <a:lstStyle/>
          <a:p>
            <a:r>
              <a:rPr lang="mk-MK" sz="3600" dirty="0" smtClean="0">
                <a:solidFill>
                  <a:schemeClr val="bg1"/>
                </a:solidFill>
              </a:rPr>
              <a:t>Англиски јазик 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VIII </a:t>
            </a:r>
            <a:r>
              <a:rPr lang="mk-MK" sz="2400" dirty="0" smtClean="0">
                <a:solidFill>
                  <a:schemeClr val="bg1"/>
                </a:solidFill>
              </a:rPr>
              <a:t>одд</a:t>
            </a:r>
            <a:r>
              <a:rPr lang="mk-MK" sz="2400" dirty="0" smtClean="0">
                <a:solidFill>
                  <a:schemeClr val="bg1"/>
                </a:solidFill>
              </a:rPr>
              <a:t/>
            </a:r>
            <a:br>
              <a:rPr lang="mk-MK" sz="2400" dirty="0" smtClean="0">
                <a:solidFill>
                  <a:schemeClr val="bg1"/>
                </a:solidFill>
              </a:rPr>
            </a:br>
            <a:r>
              <a:rPr lang="mk-MK" sz="3600" dirty="0" smtClean="0">
                <a:solidFill>
                  <a:schemeClr val="bg1"/>
                </a:solidFill>
              </a:rPr>
              <a:t>Учебник: </a:t>
            </a:r>
            <a:r>
              <a:rPr lang="en-US" sz="3600" dirty="0" smtClean="0">
                <a:solidFill>
                  <a:schemeClr val="bg1"/>
                </a:solidFill>
              </a:rPr>
              <a:t>Messages-3</a:t>
            </a:r>
            <a:r>
              <a:rPr lang="mk-MK" sz="4400" dirty="0" smtClean="0">
                <a:solidFill>
                  <a:schemeClr val="bg1"/>
                </a:solidFill>
              </a:rPr>
              <a:t/>
            </a:r>
            <a:br>
              <a:rPr lang="mk-MK" sz="4400" dirty="0" smtClean="0">
                <a:solidFill>
                  <a:schemeClr val="bg1"/>
                </a:solidFill>
              </a:rPr>
            </a:br>
            <a:r>
              <a:rPr lang="mk-MK" sz="2800" dirty="0" smtClean="0">
                <a:solidFill>
                  <a:schemeClr val="bg1"/>
                </a:solidFill>
              </a:rPr>
              <a:t>Наставна тема бр. 8</a:t>
            </a:r>
            <a:br>
              <a:rPr lang="mk-MK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experiences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038600"/>
            <a:ext cx="6400800" cy="2286000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Present Perfect + FOR and SINCE  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0"/>
            <a:ext cx="5410200" cy="19812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/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800" b="0" dirty="0" smtClean="0">
                <a:solidFill>
                  <a:schemeClr val="bg1"/>
                </a:solidFill>
              </a:rPr>
              <a:t>We </a:t>
            </a:r>
            <a:r>
              <a:rPr lang="en-US" sz="2800" b="0" dirty="0" smtClean="0">
                <a:solidFill>
                  <a:schemeClr val="bg1"/>
                </a:solidFill>
              </a:rPr>
              <a:t>use the present perfect tense with </a:t>
            </a:r>
            <a:r>
              <a:rPr lang="en-US" sz="2800" dirty="0" smtClean="0">
                <a:solidFill>
                  <a:schemeClr val="bg1"/>
                </a:solidFill>
              </a:rPr>
              <a:t>since</a:t>
            </a:r>
            <a:r>
              <a:rPr lang="en-US" sz="2800" b="0" dirty="0" smtClean="0">
                <a:solidFill>
                  <a:schemeClr val="bg1"/>
                </a:solidFill>
              </a:rPr>
              <a:t> and </a:t>
            </a:r>
            <a:r>
              <a:rPr lang="en-US" sz="2800" dirty="0" smtClean="0">
                <a:solidFill>
                  <a:schemeClr val="bg1"/>
                </a:solidFill>
              </a:rPr>
              <a:t>for</a:t>
            </a:r>
            <a:r>
              <a:rPr lang="en-US" sz="2800" b="0" dirty="0" smtClean="0">
                <a:solidFill>
                  <a:schemeClr val="bg1"/>
                </a:solidFill>
              </a:rPr>
              <a:t> to say how long an action has </a:t>
            </a:r>
            <a:r>
              <a:rPr lang="en-US" sz="2800" b="0" dirty="0" smtClean="0">
                <a:solidFill>
                  <a:schemeClr val="bg1"/>
                </a:solidFill>
              </a:rPr>
              <a:t>lasted.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2286000"/>
            <a:ext cx="5114778" cy="28956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 </a:t>
            </a:r>
            <a:r>
              <a:rPr lang="en-US" sz="2400" b="1" dirty="0" smtClean="0">
                <a:solidFill>
                  <a:srgbClr val="FFFF00"/>
                </a:solidFill>
              </a:rPr>
              <a:t>Present perfect tense Since</a:t>
            </a:r>
            <a:r>
              <a:rPr lang="en-US" sz="2000" dirty="0" smtClean="0">
                <a:solidFill>
                  <a:srgbClr val="FFFF00"/>
                </a:solidFill>
              </a:rPr>
              <a:t/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000" dirty="0" smtClean="0"/>
              <a:t> We use </a:t>
            </a:r>
            <a:r>
              <a:rPr lang="en-US" sz="2000" b="1" dirty="0" smtClean="0"/>
              <a:t>SINCE </a:t>
            </a:r>
            <a:r>
              <a:rPr lang="en-US" sz="2000" dirty="0" smtClean="0"/>
              <a:t>with the present perfect tense to refer to the starting point of an action.</a:t>
            </a:r>
          </a:p>
          <a:p>
            <a:pPr algn="ctr"/>
            <a:r>
              <a:rPr lang="en-US" sz="2000" dirty="0" smtClean="0"/>
              <a:t>e.g. I have studied at this school since 1997.</a:t>
            </a:r>
            <a:r>
              <a:rPr lang="en-US" sz="2000" b="1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   </a:t>
            </a:r>
            <a:r>
              <a:rPr lang="en-US" sz="2400" b="1" dirty="0" smtClean="0">
                <a:solidFill>
                  <a:srgbClr val="FFFF00"/>
                </a:solidFill>
              </a:rPr>
              <a:t>Present </a:t>
            </a:r>
            <a:r>
              <a:rPr lang="en-US" sz="2400" b="1" dirty="0" smtClean="0">
                <a:solidFill>
                  <a:srgbClr val="FFFF00"/>
                </a:solidFill>
              </a:rPr>
              <a:t>perfect </a:t>
            </a:r>
            <a:r>
              <a:rPr lang="en-US" sz="2400" b="1" dirty="0" smtClean="0">
                <a:solidFill>
                  <a:srgbClr val="FFFF00"/>
                </a:solidFill>
              </a:rPr>
              <a:t>tense For </a:t>
            </a:r>
          </a:p>
          <a:p>
            <a:pPr algn="ctr"/>
            <a:r>
              <a:rPr lang="en-US" sz="2000" dirty="0" smtClean="0"/>
              <a:t>We </a:t>
            </a:r>
            <a:r>
              <a:rPr lang="en-US" sz="2000" dirty="0" smtClean="0"/>
              <a:t>use </a:t>
            </a:r>
            <a:r>
              <a:rPr lang="en-US" sz="2000" dirty="0" smtClean="0"/>
              <a:t>FOR </a:t>
            </a:r>
            <a:r>
              <a:rPr lang="en-US" sz="2000" dirty="0" smtClean="0"/>
              <a:t>with the present perfect tense to refer to a period of time</a:t>
            </a:r>
            <a:r>
              <a:rPr lang="en-US" sz="2000" dirty="0" smtClean="0"/>
              <a:t>.</a:t>
            </a:r>
          </a:p>
          <a:p>
            <a:pPr algn="ctr"/>
            <a:r>
              <a:rPr lang="en-US" sz="2000" dirty="0" smtClean="0"/>
              <a:t>e.g</a:t>
            </a:r>
            <a:r>
              <a:rPr lang="en-US" sz="2000" dirty="0" smtClean="0"/>
              <a:t>. I have studied at this school for five years.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81000" y="762000"/>
            <a:ext cx="2209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We use the present perfect tense to talk about actions that started in the past and continue to the present.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e.g. I’ve grown flowers for two years.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Violeta\Desktop\57166033_1457003271118853_842015815544655052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 perfect simple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191000"/>
            <a:ext cx="5114778" cy="1101248"/>
          </a:xfrm>
        </p:spPr>
        <p:txBody>
          <a:bodyPr>
            <a:normAutofit fontScale="32500" lnSpcReduction="20000"/>
          </a:bodyPr>
          <a:lstStyle/>
          <a:p>
            <a:r>
              <a:rPr lang="en-US" sz="135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Since &amp; For</a:t>
            </a:r>
          </a:p>
          <a:p>
            <a:r>
              <a:rPr lang="en-US" sz="6400" dirty="0" smtClean="0"/>
              <a:t>Duration of Events</a:t>
            </a:r>
            <a:endParaRPr lang="ru-RU" sz="640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971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 smtClean="0"/>
          </a:p>
          <a:p>
            <a:endParaRPr lang="en-US" sz="4800" dirty="0" smtClean="0"/>
          </a:p>
          <a:p>
            <a:r>
              <a:rPr lang="en-US" sz="4800" dirty="0" smtClean="0"/>
              <a:t>How much do you know about 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4800" dirty="0" smtClean="0">
                <a:solidFill>
                  <a:schemeClr val="accent4"/>
                </a:solidFill>
              </a:rPr>
              <a:t>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81000"/>
            <a:ext cx="5624732" cy="1191768"/>
          </a:xfrm>
        </p:spPr>
        <p:txBody>
          <a:bodyPr/>
          <a:lstStyle/>
          <a:p>
            <a:pPr marL="514350" lvl="0" indent="-514350">
              <a:buFont typeface="Arial" pitchFamily="34" charset="0"/>
              <a:buChar char="•"/>
            </a:pPr>
            <a:r>
              <a:rPr lang="en-US" sz="2800" kern="0" dirty="0" smtClean="0">
                <a:solidFill>
                  <a:schemeClr val="accent4"/>
                </a:solidFill>
              </a:rPr>
              <a:t>1637</a:t>
            </a:r>
            <a:br>
              <a:rPr lang="en-US" sz="2800" kern="0" dirty="0" smtClean="0">
                <a:solidFill>
                  <a:schemeClr val="accent4"/>
                </a:solidFill>
              </a:rPr>
            </a:br>
            <a:r>
              <a:rPr lang="en-US" sz="2800" kern="0" dirty="0" smtClean="0">
                <a:solidFill>
                  <a:schemeClr val="accent4"/>
                </a:solidFill>
              </a:rPr>
              <a:t>.</a:t>
            </a:r>
            <a:r>
              <a:rPr lang="en-US" sz="2800" dirty="0" smtClean="0"/>
              <a:t>A long time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2286000" cy="6019800"/>
          </a:xfrm>
          <a:noFill/>
        </p:spPr>
        <p:txBody>
          <a:bodyPr>
            <a:normAutofit fontScale="92500"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The Hyde Park has been opened to the general public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lang="en-US" sz="2800" dirty="0" smtClean="0"/>
              <a:t> 1637</a:t>
            </a:r>
            <a:endParaRPr lang="en-US" sz="2800" b="1" kern="0" dirty="0" smtClean="0">
              <a:solidFill>
                <a:schemeClr val="tx2"/>
              </a:solidFill>
            </a:endParaRPr>
          </a:p>
          <a:p>
            <a:pPr lvl="0"/>
            <a:endParaRPr lang="en-US" sz="2800" b="1" kern="0" dirty="0" smtClean="0">
              <a:solidFill>
                <a:schemeClr val="tx2"/>
              </a:solidFill>
            </a:endParaRPr>
          </a:p>
          <a:p>
            <a:pPr lvl="0"/>
            <a:endParaRPr lang="en-US" sz="2800" b="1" kern="0" dirty="0" smtClean="0">
              <a:solidFill>
                <a:schemeClr val="tx2"/>
              </a:solidFill>
            </a:endParaRPr>
          </a:p>
          <a:p>
            <a:pPr lvl="0"/>
            <a:endParaRPr lang="en-US" sz="2800" b="1" kern="0" dirty="0" smtClean="0">
              <a:solidFill>
                <a:schemeClr val="tx2"/>
              </a:solidFill>
            </a:endParaRPr>
          </a:p>
          <a:p>
            <a:pPr lvl="0"/>
            <a:r>
              <a:rPr lang="en-US" sz="2800" b="1" kern="0" dirty="0" smtClean="0">
                <a:solidFill>
                  <a:schemeClr val="tx2"/>
                </a:solidFill>
              </a:rPr>
              <a:t>The Hyde park has been opened to the general public </a:t>
            </a:r>
            <a:r>
              <a:rPr lang="en-US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2800" b="1" kern="0" dirty="0" smtClean="0">
                <a:solidFill>
                  <a:schemeClr val="tx2"/>
                </a:solidFill>
              </a:rPr>
              <a:t> a long time.</a:t>
            </a:r>
          </a:p>
          <a:p>
            <a:pPr lvl="0"/>
            <a:endParaRPr lang="en-US" sz="2400" b="1" kern="0" dirty="0" smtClean="0">
              <a:solidFill>
                <a:schemeClr val="tx2"/>
              </a:solidFill>
            </a:endParaRPr>
          </a:p>
          <a:p>
            <a:pPr lvl="0"/>
            <a:endParaRPr lang="ru-RU" sz="2400" b="1" kern="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4" name="Picture 7" descr="Hyde-Park-london-436373_1920_14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2057400"/>
            <a:ext cx="5562600" cy="455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-228600"/>
            <a:ext cx="4710332" cy="1828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.</a:t>
            </a:r>
            <a:r>
              <a:rPr lang="en-US" sz="2800" dirty="0" smtClean="0"/>
              <a:t>The</a:t>
            </a:r>
            <a:r>
              <a:rPr lang="en-US" sz="3600" dirty="0" smtClean="0"/>
              <a:t> </a:t>
            </a:r>
            <a:r>
              <a:rPr lang="en-US" sz="2800" dirty="0" smtClean="0"/>
              <a:t>1400</a:t>
            </a:r>
            <a:r>
              <a:rPr lang="en-US" sz="2000" dirty="0" smtClean="0"/>
              <a:t>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.</a:t>
            </a:r>
            <a:r>
              <a:rPr lang="en-US" sz="2800" dirty="0" smtClean="0"/>
              <a:t>Six centuries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pPr lvl="0">
              <a:buNone/>
            </a:pPr>
            <a:endParaRPr lang="en-US" sz="2800" b="1" kern="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6a00d8341cb6b753ef0120a51c6336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57601" y="2438400"/>
            <a:ext cx="5486400" cy="4114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28600"/>
            <a:ext cx="2667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2800" kern="0" dirty="0" smtClean="0">
                <a:solidFill>
                  <a:schemeClr val="tx2"/>
                </a:solidFill>
              </a:rPr>
              <a:t>The Beefeaters have been the guards of the Tower of London </a:t>
            </a:r>
            <a:r>
              <a:rPr lang="en-US" sz="2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lang="en-US" sz="2800" kern="0" dirty="0" smtClean="0">
                <a:solidFill>
                  <a:schemeClr val="tx2"/>
                </a:solidFill>
              </a:rPr>
              <a:t> 1400.</a:t>
            </a:r>
            <a:r>
              <a:rPr lang="en-US" sz="2800" b="1" kern="0" dirty="0" smtClean="0">
                <a:solidFill>
                  <a:schemeClr val="tx2"/>
                </a:solidFill>
              </a:rPr>
              <a:t> </a:t>
            </a:r>
          </a:p>
          <a:p>
            <a:pPr lvl="0">
              <a:buNone/>
            </a:pPr>
            <a:endParaRPr lang="en-US" sz="2800" b="1" kern="0" dirty="0" smtClean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en-US" sz="2800" b="1" kern="0" dirty="0" smtClean="0">
                <a:solidFill>
                  <a:schemeClr val="tx2"/>
                </a:solidFill>
              </a:rPr>
              <a:t>The Beefeaters have been</a:t>
            </a:r>
          </a:p>
          <a:p>
            <a:pPr lvl="0">
              <a:buNone/>
            </a:pPr>
            <a:r>
              <a:rPr lang="en-US" sz="2800" b="1" kern="0" dirty="0" smtClean="0">
                <a:solidFill>
                  <a:schemeClr val="tx2"/>
                </a:solidFill>
              </a:rPr>
              <a:t> the guards of the</a:t>
            </a:r>
          </a:p>
          <a:p>
            <a:pPr lvl="0">
              <a:buNone/>
            </a:pPr>
            <a:r>
              <a:rPr lang="en-US" sz="2800" b="1" kern="0" dirty="0" smtClean="0">
                <a:solidFill>
                  <a:schemeClr val="tx2"/>
                </a:solidFill>
              </a:rPr>
              <a:t> Tower of</a:t>
            </a:r>
          </a:p>
          <a:p>
            <a:pPr lvl="0">
              <a:buNone/>
            </a:pPr>
            <a:r>
              <a:rPr lang="en-US" sz="2800" b="1" kern="0" dirty="0" smtClean="0">
                <a:solidFill>
                  <a:schemeClr val="tx2"/>
                </a:solidFill>
              </a:rPr>
              <a:t> London </a:t>
            </a:r>
            <a:r>
              <a:rPr lang="en-US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2800" b="1" kern="0" dirty="0" smtClean="0">
                <a:solidFill>
                  <a:schemeClr val="tx2"/>
                </a:solidFill>
              </a:rPr>
              <a:t> centuries.</a:t>
            </a:r>
            <a:endParaRPr lang="ru-RU" sz="2800" b="1" kern="0" dirty="0" smtClean="0">
              <a:solidFill>
                <a:schemeClr val="tx2"/>
              </a:solidFill>
            </a:endParaRPr>
          </a:p>
          <a:p>
            <a:r>
              <a:rPr lang="ru-RU" sz="2400" kern="0" dirty="0" smtClean="0">
                <a:solidFill>
                  <a:schemeClr val="tx2"/>
                </a:solidFill>
              </a:rPr>
              <a:t/>
            </a:r>
            <a:br>
              <a:rPr lang="ru-RU" sz="2400" kern="0" dirty="0" smtClean="0">
                <a:solidFill>
                  <a:schemeClr val="tx2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228600"/>
            <a:ext cx="2286000" cy="7086600"/>
          </a:xfrm>
          <a:noFill/>
        </p:spPr>
        <p:txBody>
          <a:bodyPr/>
          <a:lstStyle/>
          <a:p>
            <a: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20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800" kern="0" cap="none" dirty="0" smtClean="0">
                <a:ln>
                  <a:noFill/>
                </a:ln>
                <a:solidFill>
                  <a:schemeClr val="tx2"/>
                </a:solidFill>
              </a:rPr>
              <a:t>The </a:t>
            </a:r>
            <a:r>
              <a:rPr lang="ru-RU" sz="28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ru-RU" sz="28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800" kern="0" cap="none" dirty="0" smtClean="0">
                <a:ln>
                  <a:noFill/>
                </a:ln>
                <a:solidFill>
                  <a:schemeClr val="tx2"/>
                </a:solidFill>
              </a:rPr>
              <a:t>London Bridge has been in service </a:t>
            </a:r>
            <a:r>
              <a:rPr lang="en-US" sz="2800" kern="0" cap="none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lang="en-US" sz="2800" kern="0" cap="none" dirty="0" smtClean="0">
                <a:ln>
                  <a:noFill/>
                </a:ln>
                <a:solidFill>
                  <a:schemeClr val="tx2"/>
                </a:solidFill>
              </a:rPr>
              <a:t> 1894</a:t>
            </a:r>
            <a:br>
              <a:rPr lang="en-US" sz="28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8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28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8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28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800" kern="0" cap="none" dirty="0" smtClean="0">
                <a:ln>
                  <a:noFill/>
                </a:ln>
                <a:solidFill>
                  <a:schemeClr val="tx2"/>
                </a:solidFill>
              </a:rPr>
              <a:t>The London Bridge has been in service </a:t>
            </a:r>
            <a:r>
              <a:rPr lang="en-US" sz="2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2800" kern="0" cap="none" dirty="0" smtClean="0">
                <a:ln>
                  <a:noFill/>
                </a:ln>
                <a:solidFill>
                  <a:schemeClr val="tx2"/>
                </a:solidFill>
              </a:rPr>
              <a:t> more than 100 years.</a:t>
            </a:r>
            <a:r>
              <a:rPr lang="ru-RU" sz="28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ru-RU" sz="28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81000"/>
            <a:ext cx="3503558" cy="2514600"/>
          </a:xfrm>
        </p:spPr>
        <p:txBody>
          <a:bodyPr/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7" descr="River Thames Brid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1676400"/>
            <a:ext cx="5334000" cy="4859338"/>
          </a:xfrm>
          <a:noFill/>
        </p:spPr>
      </p:pic>
      <p:sp>
        <p:nvSpPr>
          <p:cNvPr id="6" name="Rectangle 5"/>
          <p:cNvSpPr/>
          <p:nvPr/>
        </p:nvSpPr>
        <p:spPr>
          <a:xfrm>
            <a:off x="3429000" y="762000"/>
            <a:ext cx="472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/>
                </a:solidFill>
              </a:rPr>
              <a:t>More than 100 years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 1894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 rot="372592">
            <a:off x="3354442" y="3539864"/>
            <a:ext cx="5114778" cy="110124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28600"/>
            <a:ext cx="2590800" cy="6858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kern="0" cap="none" dirty="0" smtClean="0">
                <a:ln>
                  <a:noFill/>
                </a:ln>
                <a:solidFill>
                  <a:schemeClr val="tx2"/>
                </a:solidFill>
              </a:rPr>
              <a:t>The British Royal Family have lived at the Buckingham Palace </a:t>
            </a:r>
            <a:r>
              <a:rPr lang="en-US" sz="2400" kern="0" cap="none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lang="en-US" sz="2400" kern="0" cap="none" dirty="0" smtClean="0">
                <a:ln>
                  <a:noFill/>
                </a:ln>
                <a:solidFill>
                  <a:schemeClr val="tx2"/>
                </a:solidFill>
              </a:rPr>
              <a:t> 1837.</a:t>
            </a:r>
            <a:br>
              <a:rPr lang="en-US" sz="24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4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24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4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24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4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en-US" sz="24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en-US" sz="2400" kern="0" cap="none" dirty="0" smtClean="0">
                <a:ln>
                  <a:noFill/>
                </a:ln>
                <a:solidFill>
                  <a:schemeClr val="tx2"/>
                </a:solidFill>
              </a:rPr>
              <a:t>The British Royal Family have lived at the Buckingham Palace </a:t>
            </a:r>
            <a:r>
              <a:rPr lang="en-US" sz="2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2400" kern="0" cap="none" dirty="0" smtClean="0">
                <a:ln>
                  <a:noFill/>
                </a:ln>
                <a:solidFill>
                  <a:schemeClr val="tx2"/>
                </a:solidFill>
              </a:rPr>
              <a:t> nearly two hundred years.</a:t>
            </a:r>
            <a:r>
              <a:rPr lang="ru-RU" sz="2400" kern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ru-RU" sz="2400" kern="0" cap="none" dirty="0" smtClean="0">
                <a:ln>
                  <a:noFill/>
                </a:ln>
                <a:solidFill>
                  <a:schemeClr val="tx2"/>
                </a:solidFill>
              </a:rPr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228600"/>
            <a:ext cx="4724400" cy="1295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/>
                </a:solidFill>
              </a:rPr>
              <a:t>Nearly two hundred years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/>
                </a:solidFill>
              </a:rPr>
              <a:t>1837</a:t>
            </a:r>
            <a:endParaRPr lang="ru-RU" sz="2800" dirty="0" smtClean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pic>
        <p:nvPicPr>
          <p:cNvPr id="4" name="Picture 6" descr="buckinghampalace_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8999" y="1524000"/>
            <a:ext cx="5532895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356</TotalTime>
  <Words>380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     Работна седмица  16-20 март 2020 год    ОУ „Св. Климент Охридски“ –Битола англиски јазик VIII одд </vt:lpstr>
      <vt:lpstr>Англиски јазик  VIII одд Учебник: Messages-3 Наставна тема бр. 8 experiences</vt:lpstr>
      <vt:lpstr> We use the present perfect tense with since and for to say how long an action has lasted.</vt:lpstr>
      <vt:lpstr>Slide 4</vt:lpstr>
      <vt:lpstr>Present perfect simple </vt:lpstr>
      <vt:lpstr>1637 .A long time </vt:lpstr>
      <vt:lpstr>.The 1400S .Six centuries</vt:lpstr>
      <vt:lpstr>  The  London Bridge has been in service SINCE 1894   The London Bridge has been in service FOR more than 100 years. </vt:lpstr>
      <vt:lpstr>The British Royal Family have lived at the Buckingham Palace SINCE 1837.    The British Royal Family have lived at the Buckingham Palace FOR nearly two hundred years. </vt:lpstr>
      <vt:lpstr>Double-decker buses have been used SINCE 1829.   Double-decker buses have been used FOR more than 150 years.  </vt:lpstr>
      <vt:lpstr>Shoppers have spent millions at Leadenhall Market SINCE the 14th century.     Shoppers have spent millions at Leadnhall Market FOR more than 500 years. </vt:lpstr>
      <vt:lpstr>Tourists have taken a ride on the London Eye SINCE 2000.          Tourists have taken a ride on the London Eye FOR more than 15 years. </vt:lpstr>
      <vt:lpstr>THERE has been an underground system in London SINCE 1863.        THERE has been an underground system in London FOR more than 149 years. </vt:lpstr>
      <vt:lpstr>.2007 .A few years  </vt:lpstr>
      <vt:lpstr> </vt:lpstr>
      <vt:lpstr>THANK YOU FOR YOUR TIME 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Violeta</dc:creator>
  <cp:lastModifiedBy>Windows User</cp:lastModifiedBy>
  <cp:revision>52</cp:revision>
  <dcterms:created xsi:type="dcterms:W3CDTF">2006-08-16T00:00:00Z</dcterms:created>
  <dcterms:modified xsi:type="dcterms:W3CDTF">2020-03-17T18:48:47Z</dcterms:modified>
</cp:coreProperties>
</file>