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0E33D8-018C-4BCF-8C5D-7A08E4554A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49440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33D8-018C-4BCF-8C5D-7A08E4554A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1787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33D8-018C-4BCF-8C5D-7A08E4554A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234497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E33D8-018C-4BCF-8C5D-7A08E4554A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412930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E33D8-018C-4BCF-8C5D-7A08E4554A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117471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0E33D8-018C-4BCF-8C5D-7A08E4554A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303198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0E33D8-018C-4BCF-8C5D-7A08E4554A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13488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0E33D8-018C-4BCF-8C5D-7A08E4554A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68924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E33D8-018C-4BCF-8C5D-7A08E4554A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120095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33D8-018C-4BCF-8C5D-7A08E4554A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228878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33D8-018C-4BCF-8C5D-7A08E4554A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253F4-B5FA-4718-82F4-02FECACC65DB}" type="slidenum">
              <a:rPr lang="en-US" smtClean="0"/>
              <a:t>‹#›</a:t>
            </a:fld>
            <a:endParaRPr lang="en-US"/>
          </a:p>
        </p:txBody>
      </p:sp>
    </p:spTree>
    <p:extLst>
      <p:ext uri="{BB962C8B-B14F-4D97-AF65-F5344CB8AC3E}">
        <p14:creationId xmlns:p14="http://schemas.microsoft.com/office/powerpoint/2010/main" val="338739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E33D8-018C-4BCF-8C5D-7A08E4554A75}"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253F4-B5FA-4718-82F4-02FECACC65DB}" type="slidenum">
              <a:rPr lang="en-US" smtClean="0"/>
              <a:t>‹#›</a:t>
            </a:fld>
            <a:endParaRPr lang="en-US"/>
          </a:p>
        </p:txBody>
      </p:sp>
    </p:spTree>
    <p:extLst>
      <p:ext uri="{BB962C8B-B14F-4D97-AF65-F5344CB8AC3E}">
        <p14:creationId xmlns:p14="http://schemas.microsoft.com/office/powerpoint/2010/main" val="2272404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Аналитичка хемија</a:t>
            </a:r>
            <a:endParaRPr lang="en-US" dirty="0"/>
          </a:p>
        </p:txBody>
      </p:sp>
      <p:sp>
        <p:nvSpPr>
          <p:cNvPr id="3" name="Subtitle 2"/>
          <p:cNvSpPr>
            <a:spLocks noGrp="1"/>
          </p:cNvSpPr>
          <p:nvPr>
            <p:ph type="subTitle" idx="1"/>
          </p:nvPr>
        </p:nvSpPr>
        <p:spPr>
          <a:xfrm>
            <a:off x="1371600" y="3352800"/>
            <a:ext cx="6400800" cy="2286000"/>
          </a:xfrm>
        </p:spPr>
        <p:txBody>
          <a:bodyPr/>
          <a:lstStyle/>
          <a:p>
            <a:r>
              <a:rPr lang="en-US" dirty="0" smtClean="0"/>
              <a:t>II </a:t>
            </a:r>
            <a:r>
              <a:rPr lang="mk-MK" dirty="0" smtClean="0"/>
              <a:t>година</a:t>
            </a:r>
          </a:p>
          <a:p>
            <a:r>
              <a:rPr lang="mk-MK" dirty="0" smtClean="0"/>
              <a:t>ОСМУ,,Др Јован Калаузи,, Битола</a:t>
            </a:r>
            <a:endParaRPr lang="en-US" dirty="0"/>
          </a:p>
        </p:txBody>
      </p:sp>
    </p:spTree>
    <p:extLst>
      <p:ext uri="{BB962C8B-B14F-4D97-AF65-F5344CB8AC3E}">
        <p14:creationId xmlns:p14="http://schemas.microsoft.com/office/powerpoint/2010/main" val="982880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Хемиска рамнотежа и константа на хемиска рамнотежа</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33400" y="1600200"/>
                <a:ext cx="8305800" cy="4953000"/>
              </a:xfrm>
            </p:spPr>
            <p:txBody>
              <a:bodyPr>
                <a:normAutofit lnSpcReduction="10000"/>
              </a:bodyPr>
              <a:lstStyle/>
              <a:p>
                <a:r>
                  <a:rPr lang="mk-MK" sz="1800" dirty="0" smtClean="0"/>
                  <a:t>Неповратни реакции </a:t>
                </a:r>
                <a:r>
                  <a:rPr lang="mk-MK" sz="1800" dirty="0" smtClean="0">
                    <a:latin typeface="Arial"/>
                    <a:cs typeface="Arial"/>
                  </a:rPr>
                  <a:t>→</a:t>
                </a:r>
                <a:endParaRPr lang="mk-MK" sz="1800" dirty="0" smtClean="0"/>
              </a:p>
              <a:p>
                <a:r>
                  <a:rPr lang="mk-MK" sz="1800" dirty="0" smtClean="0"/>
                  <a:t>Повратни  реакции </a:t>
                </a:r>
                <a:r>
                  <a:rPr lang="mk-MK" sz="1800" dirty="0" smtClean="0">
                    <a:latin typeface="Arial"/>
                    <a:cs typeface="Arial"/>
                  </a:rPr>
                  <a:t>↔</a:t>
                </a:r>
                <a:endParaRPr lang="mk-MK" sz="1800" dirty="0" smtClean="0"/>
              </a:p>
              <a:p>
                <a:pPr marL="0" indent="0" algn="ctr">
                  <a:buNone/>
                </a:pPr>
                <a:r>
                  <a:rPr lang="en-US" sz="1800" dirty="0" err="1" smtClean="0"/>
                  <a:t>aA</a:t>
                </a:r>
                <a:r>
                  <a:rPr lang="en-US" sz="1800" dirty="0" smtClean="0"/>
                  <a:t> + </a:t>
                </a:r>
                <a:r>
                  <a:rPr lang="en-US" sz="1800" dirty="0" err="1" smtClean="0"/>
                  <a:t>bB</a:t>
                </a:r>
                <a:r>
                  <a:rPr lang="en-US" sz="1800" dirty="0" smtClean="0"/>
                  <a:t> </a:t>
                </a:r>
                <a:r>
                  <a:rPr lang="en-US" sz="1800" dirty="0" smtClean="0">
                    <a:latin typeface="Arial"/>
                    <a:cs typeface="Arial"/>
                  </a:rPr>
                  <a:t>↔</a:t>
                </a:r>
                <a:r>
                  <a:rPr lang="en-US" sz="1800" dirty="0" smtClean="0">
                    <a:latin typeface="Arial"/>
                    <a:cs typeface="Arial"/>
                  </a:rPr>
                  <a:t> </a:t>
                </a:r>
                <a:r>
                  <a:rPr lang="en-US" sz="1800" dirty="0" err="1" smtClean="0">
                    <a:latin typeface="Arial"/>
                    <a:cs typeface="Arial"/>
                  </a:rPr>
                  <a:t>cC</a:t>
                </a:r>
                <a:r>
                  <a:rPr lang="en-US" sz="1800" dirty="0" smtClean="0">
                    <a:latin typeface="Arial"/>
                    <a:cs typeface="Arial"/>
                  </a:rPr>
                  <a:t> + </a:t>
                </a:r>
                <a:r>
                  <a:rPr lang="en-US" sz="1800" dirty="0" err="1" smtClean="0">
                    <a:latin typeface="Arial"/>
                    <a:cs typeface="Arial"/>
                  </a:rPr>
                  <a:t>Dd</a:t>
                </a:r>
                <a:endParaRPr lang="en-US" sz="1800" dirty="0" smtClean="0">
                  <a:latin typeface="Arial"/>
                  <a:cs typeface="Arial"/>
                </a:endParaRPr>
              </a:p>
              <a:p>
                <a:pPr marL="0" indent="0" algn="just">
                  <a:buNone/>
                </a:pPr>
                <a:r>
                  <a:rPr lang="en-US" sz="1800" dirty="0" err="1">
                    <a:latin typeface="Arial"/>
                    <a:cs typeface="Arial"/>
                  </a:rPr>
                  <a:t>a</a:t>
                </a:r>
                <a:r>
                  <a:rPr lang="en-US" sz="1800" dirty="0" err="1" smtClean="0">
                    <a:latin typeface="Arial"/>
                    <a:cs typeface="Arial"/>
                  </a:rPr>
                  <a:t>,b,c,d</a:t>
                </a:r>
                <a:r>
                  <a:rPr lang="en-US" sz="1800" dirty="0" smtClean="0">
                    <a:latin typeface="Arial"/>
                    <a:cs typeface="Arial"/>
                  </a:rPr>
                  <a:t> – </a:t>
                </a:r>
                <a:r>
                  <a:rPr lang="mk-MK" sz="1800" dirty="0" smtClean="0">
                    <a:latin typeface="Arial"/>
                    <a:cs typeface="Arial"/>
                  </a:rPr>
                  <a:t>стехиометриски коефициенти</a:t>
                </a:r>
              </a:p>
              <a:p>
                <a:pPr marL="0" indent="0" algn="just">
                  <a:buNone/>
                </a:pPr>
                <a:r>
                  <a:rPr lang="en-US" sz="1800" dirty="0" smtClean="0">
                    <a:latin typeface="Arial"/>
                    <a:cs typeface="Arial"/>
                  </a:rPr>
                  <a:t>A,B,C,D – </a:t>
                </a:r>
                <a:r>
                  <a:rPr lang="mk-MK" sz="1800" dirty="0" smtClean="0">
                    <a:latin typeface="Arial"/>
                    <a:cs typeface="Arial"/>
                  </a:rPr>
                  <a:t>учесници во повратната хемиска реакција</a:t>
                </a:r>
              </a:p>
              <a:p>
                <a:pPr marL="0" indent="0" algn="just">
                  <a:buNone/>
                </a:pPr>
                <a:r>
                  <a:rPr lang="mk-MK" sz="1800" dirty="0" smtClean="0">
                    <a:latin typeface="Arial"/>
                    <a:cs typeface="Arial"/>
                  </a:rPr>
                  <a:t>Брзина на директната хемиска реакција </a:t>
                </a:r>
                <a:r>
                  <a:rPr lang="en-US" sz="1800" dirty="0" smtClean="0">
                    <a:latin typeface="Arial"/>
                    <a:cs typeface="Arial"/>
                  </a:rPr>
                  <a:t>v</a:t>
                </a:r>
                <a:r>
                  <a:rPr lang="en-US" sz="800" dirty="0" smtClean="0">
                    <a:latin typeface="Arial"/>
                    <a:cs typeface="Arial"/>
                  </a:rPr>
                  <a:t>1 </a:t>
                </a:r>
                <a:r>
                  <a:rPr lang="en-US" sz="1800" dirty="0" smtClean="0">
                    <a:latin typeface="Arial"/>
                    <a:cs typeface="Arial"/>
                  </a:rPr>
                  <a:t>= k</a:t>
                </a:r>
                <a:r>
                  <a:rPr lang="en-US" sz="800" dirty="0" smtClean="0">
                    <a:latin typeface="Arial"/>
                    <a:cs typeface="Arial"/>
                  </a:rPr>
                  <a:t>1</a:t>
                </a:r>
                <a:r>
                  <a:rPr lang="mk-MK" sz="800" dirty="0" smtClean="0">
                    <a:latin typeface="Arial"/>
                    <a:cs typeface="Arial"/>
                  </a:rPr>
                  <a:t> </a:t>
                </a:r>
                <a:r>
                  <a:rPr lang="en-US" sz="1800" dirty="0" smtClean="0">
                    <a:latin typeface="Arial"/>
                    <a:cs typeface="Arial"/>
                  </a:rPr>
                  <a:t>[</a:t>
                </a:r>
                <a:r>
                  <a:rPr lang="en-US" sz="1800" dirty="0" err="1" smtClean="0">
                    <a:latin typeface="Arial"/>
                    <a:cs typeface="Arial"/>
                  </a:rPr>
                  <a:t>cA</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𝑎</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smtClean="0">
                    <a:latin typeface="Arial"/>
                    <a:cs typeface="Arial"/>
                  </a:rPr>
                  <a:t>B</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𝑏</m:t>
                        </m:r>
                      </m:sup>
                    </m:sSup>
                  </m:oMath>
                </a14:m>
                <a:endParaRPr lang="en-US" sz="1800" dirty="0" smtClean="0"/>
              </a:p>
              <a:p>
                <a:pPr marL="0" indent="0" algn="just">
                  <a:buNone/>
                </a:pPr>
                <a:r>
                  <a:rPr lang="mk-MK" sz="1800" dirty="0" smtClean="0">
                    <a:latin typeface="Arial"/>
                    <a:cs typeface="Arial"/>
                  </a:rPr>
                  <a:t>Брзина на обратната хемиска реакција </a:t>
                </a:r>
                <a:r>
                  <a:rPr lang="en-US" sz="1800" dirty="0" smtClean="0">
                    <a:latin typeface="Arial"/>
                    <a:cs typeface="Arial"/>
                  </a:rPr>
                  <a:t>v</a:t>
                </a:r>
                <a:r>
                  <a:rPr lang="mk-MK" sz="800" dirty="0">
                    <a:latin typeface="Arial"/>
                    <a:cs typeface="Arial"/>
                  </a:rPr>
                  <a:t>2</a:t>
                </a:r>
                <a:r>
                  <a:rPr lang="en-US" sz="800" dirty="0" smtClean="0">
                    <a:latin typeface="Arial"/>
                    <a:cs typeface="Arial"/>
                  </a:rPr>
                  <a:t> </a:t>
                </a:r>
                <a:r>
                  <a:rPr lang="en-US" sz="1800" dirty="0" smtClean="0">
                    <a:latin typeface="Arial"/>
                    <a:cs typeface="Arial"/>
                  </a:rPr>
                  <a:t>= </a:t>
                </a:r>
                <a:r>
                  <a:rPr lang="en-US" sz="1800" dirty="0" smtClean="0">
                    <a:latin typeface="Arial"/>
                    <a:cs typeface="Arial"/>
                  </a:rPr>
                  <a:t>k</a:t>
                </a:r>
                <a:r>
                  <a:rPr lang="mk-MK" sz="800" dirty="0">
                    <a:latin typeface="Arial"/>
                    <a:cs typeface="Arial"/>
                  </a:rPr>
                  <a:t>2</a:t>
                </a:r>
                <a:r>
                  <a:rPr lang="mk-MK" sz="800" dirty="0" smtClean="0">
                    <a:latin typeface="Arial"/>
                    <a:cs typeface="Arial"/>
                  </a:rPr>
                  <a:t> </a:t>
                </a:r>
                <a:r>
                  <a:rPr lang="en-US" sz="1800" dirty="0" smtClean="0">
                    <a:latin typeface="Arial"/>
                    <a:cs typeface="Arial"/>
                  </a:rPr>
                  <a:t>[</a:t>
                </a:r>
                <a:r>
                  <a:rPr lang="en-US" sz="1800" dirty="0" err="1" smtClean="0">
                    <a:latin typeface="Arial"/>
                    <a:cs typeface="Arial"/>
                  </a:rPr>
                  <a:t>c</a:t>
                </a:r>
                <a:r>
                  <a:rPr lang="en-US" sz="1800" dirty="0" smtClean="0">
                    <a:latin typeface="Arial"/>
                    <a:cs typeface="Arial"/>
                  </a:rPr>
                  <a:t>C</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𝑐</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a:latin typeface="Arial"/>
                    <a:cs typeface="Arial"/>
                  </a:rPr>
                  <a:t>D</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𝑑</m:t>
                        </m:r>
                      </m:sup>
                    </m:sSup>
                  </m:oMath>
                </a14:m>
                <a:endParaRPr lang="en-US" sz="1800" dirty="0" smtClean="0"/>
              </a:p>
              <a:p>
                <a:pPr marL="0" indent="0" algn="just">
                  <a:buNone/>
                </a:pPr>
                <a:r>
                  <a:rPr lang="mk-MK" sz="1800" dirty="0" smtClean="0"/>
                  <a:t>Во определен момент брзините </a:t>
                </a:r>
                <a:r>
                  <a:rPr lang="en-US" sz="1800" dirty="0" smtClean="0">
                    <a:latin typeface="Arial"/>
                    <a:cs typeface="Arial"/>
                  </a:rPr>
                  <a:t>v</a:t>
                </a:r>
                <a:r>
                  <a:rPr lang="en-US" sz="800" dirty="0" smtClean="0">
                    <a:latin typeface="Arial"/>
                    <a:cs typeface="Arial"/>
                  </a:rPr>
                  <a:t>1</a:t>
                </a:r>
                <a:r>
                  <a:rPr lang="mk-MK" sz="800" dirty="0" smtClean="0">
                    <a:latin typeface="Arial"/>
                    <a:cs typeface="Arial"/>
                  </a:rPr>
                  <a:t>  </a:t>
                </a:r>
                <a:r>
                  <a:rPr lang="mk-MK" sz="1800" dirty="0" smtClean="0">
                    <a:latin typeface="Arial"/>
                    <a:cs typeface="Arial"/>
                  </a:rPr>
                  <a:t>и </a:t>
                </a:r>
                <a:r>
                  <a:rPr lang="en-US" sz="1800" dirty="0" smtClean="0">
                    <a:latin typeface="Arial"/>
                    <a:cs typeface="Arial"/>
                  </a:rPr>
                  <a:t>v</a:t>
                </a:r>
                <a:r>
                  <a:rPr lang="mk-MK" sz="800" dirty="0" smtClean="0">
                    <a:latin typeface="Arial"/>
                    <a:cs typeface="Arial"/>
                  </a:rPr>
                  <a:t>2  </a:t>
                </a:r>
                <a:r>
                  <a:rPr lang="mk-MK" sz="1800" dirty="0">
                    <a:latin typeface="Arial"/>
                    <a:cs typeface="Arial"/>
                  </a:rPr>
                  <a:t> </a:t>
                </a:r>
                <a:r>
                  <a:rPr lang="mk-MK" sz="1800" dirty="0" smtClean="0">
                    <a:cs typeface="Arial"/>
                  </a:rPr>
                  <a:t>се изедначуваат и системот се наоѓа во хемиска рамнотежа.Меѓутоа, во тој момент хемиската реакција не престанува да тече, туку колку честички од добиените супстанции се образуваат во единица време, исто толку честички од нив се разложуваат до реактанти.Ваквата хемиска рамнотежа има </a:t>
                </a:r>
                <a:r>
                  <a:rPr lang="mk-MK" sz="1800" b="1" dirty="0" smtClean="0">
                    <a:cs typeface="Arial"/>
                  </a:rPr>
                  <a:t> динамичен карактер.</a:t>
                </a:r>
                <a:endParaRPr lang="mk-MK" sz="1800" dirty="0" smtClean="0">
                  <a:cs typeface="Arial"/>
                </a:endParaRPr>
              </a:p>
              <a:p>
                <a:pPr marL="0" indent="0" algn="ctr">
                  <a:buNone/>
                </a:pPr>
                <a:r>
                  <a:rPr lang="mk-MK" sz="1800" dirty="0" smtClean="0">
                    <a:latin typeface="Arial"/>
                    <a:cs typeface="Arial"/>
                  </a:rPr>
                  <a:t> </a:t>
                </a:r>
                <a:r>
                  <a:rPr lang="en-US" sz="1800" dirty="0" smtClean="0">
                    <a:latin typeface="Arial"/>
                    <a:cs typeface="Arial"/>
                  </a:rPr>
                  <a:t>v</a:t>
                </a:r>
                <a:r>
                  <a:rPr lang="en-US" sz="800" dirty="0" smtClean="0">
                    <a:latin typeface="Arial"/>
                    <a:cs typeface="Arial"/>
                  </a:rPr>
                  <a:t>1  </a:t>
                </a:r>
                <a:r>
                  <a:rPr lang="en-US" sz="1800" dirty="0" smtClean="0">
                    <a:latin typeface="Arial"/>
                    <a:cs typeface="Arial"/>
                  </a:rPr>
                  <a:t>=</a:t>
                </a:r>
                <a:r>
                  <a:rPr lang="mk-MK" sz="1800" dirty="0" smtClean="0">
                    <a:latin typeface="Arial"/>
                    <a:cs typeface="Arial"/>
                  </a:rPr>
                  <a:t>  </a:t>
                </a:r>
                <a:r>
                  <a:rPr lang="en-US" sz="1800" dirty="0" smtClean="0">
                    <a:latin typeface="Arial"/>
                    <a:cs typeface="Arial"/>
                  </a:rPr>
                  <a:t>v</a:t>
                </a:r>
                <a:r>
                  <a:rPr lang="mk-MK" sz="800" dirty="0" smtClean="0">
                    <a:latin typeface="Arial"/>
                    <a:cs typeface="Arial"/>
                  </a:rPr>
                  <a:t>2</a:t>
                </a:r>
                <a:r>
                  <a:rPr lang="en-US" sz="800" dirty="0" smtClean="0">
                    <a:latin typeface="Arial"/>
                    <a:cs typeface="Arial"/>
                  </a:rPr>
                  <a:t>  </a:t>
                </a:r>
                <a:r>
                  <a:rPr lang="mk-MK" sz="1800" dirty="0">
                    <a:cs typeface="Arial"/>
                  </a:rPr>
                  <a:t> </a:t>
                </a:r>
                <a:r>
                  <a:rPr lang="mk-MK" sz="1800" dirty="0" smtClean="0">
                    <a:cs typeface="Arial"/>
                  </a:rPr>
                  <a:t>што значи и</a:t>
                </a:r>
              </a:p>
              <a:p>
                <a:pPr marL="0" indent="0" algn="ctr">
                  <a:buNone/>
                </a:pPr>
                <a:r>
                  <a:rPr lang="en-US" sz="1800" dirty="0" smtClean="0">
                    <a:latin typeface="Arial"/>
                    <a:cs typeface="Arial"/>
                  </a:rPr>
                  <a:t> k</a:t>
                </a:r>
                <a:r>
                  <a:rPr lang="en-US" sz="800" dirty="0" smtClean="0">
                    <a:latin typeface="Arial"/>
                    <a:cs typeface="Arial"/>
                  </a:rPr>
                  <a:t>1</a:t>
                </a:r>
                <a:r>
                  <a:rPr lang="mk-MK" sz="800" dirty="0" smtClean="0">
                    <a:latin typeface="Arial"/>
                    <a:cs typeface="Arial"/>
                  </a:rPr>
                  <a:t> </a:t>
                </a:r>
                <a:r>
                  <a:rPr lang="en-US" sz="1800" dirty="0" smtClean="0">
                    <a:latin typeface="Arial"/>
                    <a:cs typeface="Arial"/>
                  </a:rPr>
                  <a:t>[</a:t>
                </a:r>
                <a:r>
                  <a:rPr lang="en-US" sz="1800" dirty="0" err="1" smtClean="0">
                    <a:latin typeface="Arial"/>
                    <a:cs typeface="Arial"/>
                  </a:rPr>
                  <a:t>cA</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𝑎</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smtClean="0">
                    <a:latin typeface="Arial"/>
                    <a:cs typeface="Arial"/>
                  </a:rPr>
                  <a:t>B</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𝑏</m:t>
                        </m:r>
                      </m:sup>
                    </m:sSup>
                  </m:oMath>
                </a14:m>
                <a:r>
                  <a:rPr lang="mk-MK" sz="800" dirty="0" smtClean="0">
                    <a:latin typeface="Arial"/>
                    <a:cs typeface="Arial"/>
                  </a:rPr>
                  <a:t> </a:t>
                </a:r>
                <a:r>
                  <a:rPr lang="en-US" sz="800" dirty="0" smtClean="0">
                    <a:latin typeface="Arial"/>
                    <a:cs typeface="Arial"/>
                  </a:rPr>
                  <a:t> </a:t>
                </a:r>
                <a:r>
                  <a:rPr lang="en-US" sz="1800" dirty="0" smtClean="0">
                    <a:latin typeface="Arial"/>
                    <a:cs typeface="Arial"/>
                  </a:rPr>
                  <a:t>= k</a:t>
                </a:r>
                <a:r>
                  <a:rPr lang="mk-MK" sz="800" dirty="0">
                    <a:latin typeface="Arial"/>
                    <a:cs typeface="Arial"/>
                  </a:rPr>
                  <a:t>2</a:t>
                </a:r>
                <a:r>
                  <a:rPr lang="mk-MK" sz="800" dirty="0" smtClean="0">
                    <a:latin typeface="Arial"/>
                    <a:cs typeface="Arial"/>
                  </a:rPr>
                  <a:t> </a:t>
                </a:r>
                <a:r>
                  <a:rPr lang="en-US" sz="1800" dirty="0" smtClean="0">
                    <a:latin typeface="Arial"/>
                    <a:cs typeface="Arial"/>
                  </a:rPr>
                  <a:t>[</a:t>
                </a:r>
                <a:r>
                  <a:rPr lang="en-US" sz="1800" dirty="0" err="1" smtClean="0">
                    <a:latin typeface="Arial"/>
                    <a:cs typeface="Arial"/>
                  </a:rPr>
                  <a:t>c</a:t>
                </a:r>
                <a:r>
                  <a:rPr lang="en-US" sz="1800" dirty="0" smtClean="0">
                    <a:latin typeface="Arial"/>
                    <a:cs typeface="Arial"/>
                  </a:rPr>
                  <a:t>C</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𝑐</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a:latin typeface="Arial"/>
                    <a:cs typeface="Arial"/>
                  </a:rPr>
                  <a:t>D</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𝑑</m:t>
                        </m:r>
                      </m:sup>
                    </m:sSup>
                  </m:oMath>
                </a14:m>
                <a:endParaRPr lang="mk-MK" sz="1800" dirty="0" smtClean="0">
                  <a:cs typeface="Arial"/>
                </a:endParaRPr>
              </a:p>
              <a:p>
                <a:pPr marL="0" indent="0" algn="ctr">
                  <a:buNone/>
                </a:pPr>
                <a:r>
                  <a:rPr lang="en-US" sz="1800" dirty="0" smtClean="0">
                    <a:latin typeface="Arial"/>
                    <a:cs typeface="Arial"/>
                  </a:rPr>
                  <a:t> k</a:t>
                </a:r>
                <a:r>
                  <a:rPr lang="en-US" sz="800" dirty="0" smtClean="0">
                    <a:latin typeface="Arial"/>
                    <a:cs typeface="Arial"/>
                  </a:rPr>
                  <a:t>1</a:t>
                </a:r>
                <a:r>
                  <a:rPr lang="mk-MK" sz="800" dirty="0" smtClean="0">
                    <a:latin typeface="Arial"/>
                    <a:cs typeface="Arial"/>
                  </a:rPr>
                  <a:t>     </a:t>
                </a:r>
                <a:r>
                  <a:rPr lang="mk-MK" sz="1800" dirty="0" smtClean="0">
                    <a:cs typeface="Arial"/>
                  </a:rPr>
                  <a:t>/ </a:t>
                </a:r>
                <a:r>
                  <a:rPr lang="en-US" sz="1800" dirty="0" smtClean="0">
                    <a:latin typeface="Arial"/>
                    <a:cs typeface="Arial"/>
                  </a:rPr>
                  <a:t> k</a:t>
                </a:r>
                <a:r>
                  <a:rPr lang="mk-MK" sz="800" dirty="0" smtClean="0">
                    <a:latin typeface="Arial"/>
                    <a:cs typeface="Arial"/>
                  </a:rPr>
                  <a:t>2 </a:t>
                </a:r>
                <a:r>
                  <a:rPr lang="mk-MK" sz="800" dirty="0">
                    <a:latin typeface="Arial"/>
                    <a:cs typeface="Arial"/>
                  </a:rPr>
                  <a:t> </a:t>
                </a:r>
                <a:r>
                  <a:rPr lang="mk-MK" sz="800" dirty="0" smtClean="0">
                    <a:latin typeface="Arial"/>
                    <a:cs typeface="Arial"/>
                  </a:rPr>
                  <a:t>  </a:t>
                </a:r>
                <a:r>
                  <a:rPr lang="mk-MK" sz="1800" dirty="0" smtClean="0">
                    <a:cs typeface="Arial"/>
                  </a:rPr>
                  <a:t> </a:t>
                </a:r>
                <a:r>
                  <a:rPr lang="mk-MK" sz="1800" dirty="0" smtClean="0">
                    <a:latin typeface="Arial"/>
                    <a:cs typeface="Arial"/>
                  </a:rPr>
                  <a:t>=  </a:t>
                </a:r>
                <a:r>
                  <a:rPr lang="en-US" sz="1800" dirty="0" smtClean="0">
                    <a:latin typeface="Arial"/>
                    <a:cs typeface="Arial"/>
                  </a:rPr>
                  <a:t> </a:t>
                </a:r>
                <a:r>
                  <a:rPr lang="en-US" sz="1800" dirty="0" smtClean="0">
                    <a:cs typeface="Arial"/>
                  </a:rPr>
                  <a:t>k</a:t>
                </a:r>
                <a:r>
                  <a:rPr lang="en-US" sz="1050" b="0" dirty="0" smtClean="0">
                    <a:cs typeface="Arial"/>
                  </a:rPr>
                  <a:t> </a:t>
                </a:r>
                <a14:m>
                  <m:oMath xmlns:m="http://schemas.openxmlformats.org/officeDocument/2006/math">
                    <m:r>
                      <a:rPr lang="en-US" sz="1050" b="0" i="1" smtClean="0">
                        <a:latin typeface="Cambria Math"/>
                        <a:cs typeface="Arial"/>
                      </a:rPr>
                      <m:t>𝑐</m:t>
                    </m:r>
                  </m:oMath>
                </a14:m>
                <a:r>
                  <a:rPr lang="en-US" sz="1050" dirty="0" smtClean="0">
                    <a:latin typeface="Arial" pitchFamily="34" charset="0"/>
                    <a:cs typeface="Arial" pitchFamily="34" charset="0"/>
                  </a:rPr>
                  <a:t>   </a:t>
                </a:r>
                <a:r>
                  <a:rPr lang="en-US" sz="1800" dirty="0" smtClean="0">
                    <a:cs typeface="Arial" pitchFamily="34" charset="0"/>
                  </a:rPr>
                  <a:t> </a:t>
                </a:r>
                <a:r>
                  <a:rPr lang="mk-MK" sz="1800" dirty="0" smtClean="0">
                    <a:cs typeface="Arial" pitchFamily="34" charset="0"/>
                  </a:rPr>
                  <a:t>константа на хемиска рамнотежа</a:t>
                </a:r>
              </a:p>
              <a:p>
                <a:pPr marL="0" indent="0" algn="ctr">
                  <a:buNone/>
                </a:pPr>
                <a:r>
                  <a:rPr lang="mk-MK" sz="1800" dirty="0" smtClean="0">
                    <a:latin typeface="Arial"/>
                    <a:cs typeface="Arial"/>
                  </a:rPr>
                  <a:t>  </a:t>
                </a:r>
                <a:r>
                  <a:rPr lang="en-US" sz="1800" dirty="0" smtClean="0">
                    <a:latin typeface="Arial"/>
                    <a:cs typeface="Arial"/>
                  </a:rPr>
                  <a:t> </a:t>
                </a:r>
                <a:r>
                  <a:rPr lang="en-US" sz="1800" dirty="0" smtClean="0">
                    <a:cs typeface="Arial"/>
                  </a:rPr>
                  <a:t>k</a:t>
                </a:r>
                <a:r>
                  <a:rPr lang="en-US" sz="1050" b="0" dirty="0" smtClean="0">
                    <a:cs typeface="Arial"/>
                  </a:rPr>
                  <a:t> </a:t>
                </a:r>
                <a14:m>
                  <m:oMath xmlns:m="http://schemas.openxmlformats.org/officeDocument/2006/math">
                    <m:r>
                      <a:rPr lang="en-US" sz="1050" b="0" i="1" smtClean="0">
                        <a:latin typeface="Cambria Math"/>
                        <a:cs typeface="Arial"/>
                      </a:rPr>
                      <m:t>𝑐</m:t>
                    </m:r>
                  </m:oMath>
                </a14:m>
                <a:r>
                  <a:rPr lang="mk-MK" sz="1800" dirty="0" smtClean="0">
                    <a:cs typeface="Arial" pitchFamily="34" charset="0"/>
                  </a:rPr>
                  <a:t> </a:t>
                </a:r>
                <a:r>
                  <a:rPr lang="en-US" sz="1800" dirty="0" smtClean="0">
                    <a:latin typeface="Arial"/>
                    <a:cs typeface="Arial"/>
                  </a:rPr>
                  <a:t>= [</a:t>
                </a:r>
                <a:r>
                  <a:rPr lang="en-US" sz="1800" dirty="0" err="1" smtClean="0">
                    <a:latin typeface="Arial"/>
                    <a:cs typeface="Arial"/>
                  </a:rPr>
                  <a:t>c</a:t>
                </a:r>
                <a:r>
                  <a:rPr lang="en-US" sz="1800" dirty="0" smtClean="0">
                    <a:latin typeface="Arial"/>
                    <a:cs typeface="Arial"/>
                  </a:rPr>
                  <a:t>C</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𝑐</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a:latin typeface="Arial"/>
                    <a:cs typeface="Arial"/>
                  </a:rPr>
                  <a:t>D</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𝑑</m:t>
                        </m:r>
                      </m:sup>
                    </m:sSup>
                  </m:oMath>
                </a14:m>
                <a:r>
                  <a:rPr lang="mk-MK" sz="1800" dirty="0" smtClean="0">
                    <a:cs typeface="Arial" pitchFamily="34" charset="0"/>
                  </a:rPr>
                  <a:t>/</a:t>
                </a:r>
                <a:r>
                  <a:rPr lang="en-US" sz="1800" dirty="0" smtClean="0">
                    <a:latin typeface="Arial"/>
                    <a:cs typeface="Arial"/>
                  </a:rPr>
                  <a:t> </a:t>
                </a:r>
                <a:r>
                  <a:rPr lang="mk-MK" sz="800" dirty="0" smtClean="0">
                    <a:latin typeface="Arial"/>
                    <a:cs typeface="Arial"/>
                  </a:rPr>
                  <a:t> </a:t>
                </a:r>
                <a:r>
                  <a:rPr lang="en-US" sz="1800" dirty="0" smtClean="0">
                    <a:latin typeface="Arial"/>
                    <a:cs typeface="Arial"/>
                  </a:rPr>
                  <a:t>[</a:t>
                </a:r>
                <a:r>
                  <a:rPr lang="en-US" sz="1800" dirty="0" err="1" smtClean="0">
                    <a:latin typeface="Arial"/>
                    <a:cs typeface="Arial"/>
                  </a:rPr>
                  <a:t>cA</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𝑎</m:t>
                        </m:r>
                      </m:sup>
                    </m:sSup>
                  </m:oMath>
                </a14:m>
                <a:r>
                  <a:rPr lang="en-US" sz="1800" dirty="0" smtClean="0"/>
                  <a:t> . </a:t>
                </a:r>
                <a:r>
                  <a:rPr lang="en-US" sz="1800" dirty="0" smtClean="0">
                    <a:latin typeface="Arial"/>
                    <a:cs typeface="Arial"/>
                  </a:rPr>
                  <a:t>[</a:t>
                </a:r>
                <a:r>
                  <a:rPr lang="en-US" sz="1800" dirty="0" err="1" smtClean="0">
                    <a:latin typeface="Arial"/>
                    <a:cs typeface="Arial"/>
                  </a:rPr>
                  <a:t>c</a:t>
                </a:r>
                <a:r>
                  <a:rPr lang="en-US" sz="1800" dirty="0" smtClean="0">
                    <a:latin typeface="Arial"/>
                    <a:cs typeface="Arial"/>
                  </a:rPr>
                  <a:t>B</a:t>
                </a:r>
                <a14:m>
                  <m:oMath xmlns:m="http://schemas.openxmlformats.org/officeDocument/2006/math">
                    <m:sSup>
                      <m:sSupPr>
                        <m:ctrlPr>
                          <a:rPr lang="pt-BR" sz="1800" b="0" i="1" smtClean="0">
                            <a:latin typeface="Cambria Math"/>
                            <a:cs typeface="Arial"/>
                          </a:rPr>
                        </m:ctrlPr>
                      </m:sSupPr>
                      <m:e>
                        <m:r>
                          <a:rPr lang="pt-BR" sz="1800" b="0" i="1" smtClean="0">
                            <a:latin typeface="Cambria Math"/>
                            <a:cs typeface="Arial"/>
                          </a:rPr>
                          <m:t>]</m:t>
                        </m:r>
                      </m:e>
                      <m:sup>
                        <m:r>
                          <a:rPr lang="en-US" sz="1800" b="0" i="1" smtClean="0">
                            <a:latin typeface="Cambria Math"/>
                            <a:cs typeface="Arial"/>
                          </a:rPr>
                          <m:t>𝑏</m:t>
                        </m:r>
                      </m:sup>
                    </m:sSup>
                  </m:oMath>
                </a14:m>
                <a:endParaRPr lang="mk-MK" sz="1800" dirty="0" smtClean="0">
                  <a:cs typeface="Arial" pitchFamily="34" charset="0"/>
                </a:endParaRPr>
              </a:p>
              <a:p>
                <a:pPr marL="0" indent="0" algn="ctr">
                  <a:buNone/>
                </a:pPr>
                <a:endParaRPr lang="mk-MK" sz="1800" dirty="0" smtClean="0">
                  <a:cs typeface="Arial"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33400" y="1600200"/>
                <a:ext cx="8305800" cy="4953000"/>
              </a:xfrm>
              <a:blipFill rotWithShape="1">
                <a:blip r:embed="rId2"/>
                <a:stretch>
                  <a:fillRect l="-661" t="-1232" r="-1175" b="-2217"/>
                </a:stretch>
              </a:blipFill>
            </p:spPr>
            <p:txBody>
              <a:bodyPr/>
              <a:lstStyle/>
              <a:p>
                <a:r>
                  <a:rPr lang="en-US">
                    <a:noFill/>
                  </a:rPr>
                  <a:t> </a:t>
                </a:r>
              </a:p>
            </p:txBody>
          </p:sp>
        </mc:Fallback>
      </mc:AlternateContent>
    </p:spTree>
    <p:extLst>
      <p:ext uri="{BB962C8B-B14F-4D97-AF65-F5344CB8AC3E}">
        <p14:creationId xmlns:p14="http://schemas.microsoft.com/office/powerpoint/2010/main" val="2071057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mk-MK" sz="1800" b="1" dirty="0" smtClean="0"/>
                  <a:t>   Константата на хемиска рамнотежа претставува однос од производот на концентрациите на продуктите, степенувани на нивните стехиометриски коефициенти и производ од концентрацијата на реактантите, степенувани на нивните стехиометриски коефициенти.</a:t>
                </a:r>
              </a:p>
              <a:p>
                <a:pPr marL="0" indent="0" algn="ctr">
                  <a:buNone/>
                </a:pPr>
                <a:r>
                  <a:rPr lang="en-US" sz="3600" dirty="0" smtClean="0">
                    <a:latin typeface="Arial"/>
                    <a:cs typeface="Arial"/>
                  </a:rPr>
                  <a:t> </a:t>
                </a:r>
                <a:r>
                  <a:rPr lang="en-US" sz="1800" b="1" dirty="0" smtClean="0">
                    <a:cs typeface="Arial"/>
                  </a:rPr>
                  <a:t>k</a:t>
                </a:r>
                <a14:m>
                  <m:oMath xmlns:m="http://schemas.openxmlformats.org/officeDocument/2006/math">
                    <m:r>
                      <a:rPr lang="en-US" sz="1800" b="1" i="1" smtClean="0">
                        <a:cs typeface="Arial"/>
                      </a:rPr>
                      <m:t>𝒄</m:t>
                    </m:r>
                  </m:oMath>
                </a14:m>
                <a:r>
                  <a:rPr lang="mk-MK" sz="1800" b="1" dirty="0" smtClean="0">
                    <a:cs typeface="Arial" pitchFamily="34" charset="0"/>
                  </a:rPr>
                  <a:t> </a:t>
                </a:r>
                <a:r>
                  <a:rPr lang="mk-MK" sz="1800" dirty="0" smtClean="0">
                    <a:cs typeface="Arial" pitchFamily="34" charset="0"/>
                  </a:rPr>
                  <a:t>зависи </a:t>
                </a:r>
                <a:r>
                  <a:rPr lang="mk-MK" sz="1800" b="1" dirty="0" smtClean="0">
                    <a:cs typeface="Arial" pitchFamily="34" charset="0"/>
                  </a:rPr>
                  <a:t>само </a:t>
                </a:r>
                <a:r>
                  <a:rPr lang="mk-MK" sz="1800" dirty="0" smtClean="0">
                    <a:cs typeface="Arial" pitchFamily="34" charset="0"/>
                  </a:rPr>
                  <a:t>од </a:t>
                </a:r>
                <a:r>
                  <a:rPr lang="mk-MK" sz="1800" b="1" dirty="0" smtClean="0">
                    <a:cs typeface="Arial" pitchFamily="34" charset="0"/>
                  </a:rPr>
                  <a:t> </a:t>
                </a:r>
                <a:r>
                  <a:rPr lang="mk-MK" sz="1800" b="1" dirty="0" smtClean="0">
                    <a:solidFill>
                      <a:srgbClr val="FF0000"/>
                    </a:solidFill>
                    <a:cs typeface="Arial" pitchFamily="34" charset="0"/>
                  </a:rPr>
                  <a:t>ТЕМПЕРАТУРАТА</a:t>
                </a:r>
                <a:r>
                  <a:rPr lang="mk-MK" sz="1800" b="1" dirty="0" smtClean="0">
                    <a:cs typeface="Arial" pitchFamily="34" charset="0"/>
                  </a:rPr>
                  <a:t> </a:t>
                </a:r>
                <a:r>
                  <a:rPr lang="mk-MK" sz="1800" dirty="0" smtClean="0">
                    <a:cs typeface="Arial" pitchFamily="34" charset="0"/>
                  </a:rPr>
                  <a:t>(за гасовити супстанции и од </a:t>
                </a:r>
                <a:r>
                  <a:rPr lang="mk-MK" sz="1800" b="1" dirty="0" smtClean="0">
                    <a:solidFill>
                      <a:srgbClr val="FF0000"/>
                    </a:solidFill>
                    <a:cs typeface="Arial" pitchFamily="34" charset="0"/>
                  </a:rPr>
                  <a:t>ПРИТИСОКОТ</a:t>
                </a:r>
                <a:r>
                  <a:rPr lang="mk-MK" sz="1800" dirty="0" smtClean="0">
                    <a:cs typeface="Arial" pitchFamily="34" charset="0"/>
                  </a:rPr>
                  <a:t>)</a:t>
                </a:r>
              </a:p>
              <a:p>
                <a:pPr marL="0" indent="0" algn="ctr">
                  <a:buNone/>
                </a:pPr>
                <a:endParaRPr lang="mk-MK" sz="1800" dirty="0" smtClean="0">
                  <a:cs typeface="Arial" pitchFamily="34" charset="0"/>
                </a:endParaRPr>
              </a:p>
              <a:p>
                <a:pPr marL="0" indent="0" algn="ctr">
                  <a:buNone/>
                </a:pPr>
                <a:r>
                  <a:rPr lang="mk-MK" sz="1800" dirty="0" smtClean="0">
                    <a:cs typeface="Arial" pitchFamily="34" charset="0"/>
                  </a:rPr>
                  <a:t>ВЕЖБИ:</a:t>
                </a:r>
              </a:p>
              <a:p>
                <a:pPr marL="0" indent="0" algn="just">
                  <a:buNone/>
                </a:pPr>
                <a:r>
                  <a:rPr lang="mk-MK" sz="1800" dirty="0" smtClean="0">
                    <a:cs typeface="Arial" pitchFamily="34" charset="0"/>
                  </a:rPr>
                  <a:t>1.Примени го законот за хемиска рамнотежа на реакциите:</a:t>
                </a:r>
              </a:p>
              <a:p>
                <a:pPr marL="0" indent="0" algn="just">
                  <a:buNone/>
                </a:pPr>
                <a:r>
                  <a:rPr lang="en-US" sz="1800" dirty="0" smtClean="0">
                    <a:cs typeface="Arial" pitchFamily="34" charset="0"/>
                  </a:rPr>
                  <a:t>2H</a:t>
                </a:r>
                <a:r>
                  <a:rPr lang="en-US" sz="1000" dirty="0" smtClean="0">
                    <a:cs typeface="Arial" pitchFamily="34" charset="0"/>
                  </a:rPr>
                  <a:t>2  </a:t>
                </a:r>
                <a:r>
                  <a:rPr lang="en-US" sz="1800" dirty="0" smtClean="0">
                    <a:cs typeface="Arial" pitchFamily="34" charset="0"/>
                  </a:rPr>
                  <a:t> +  O</a:t>
                </a:r>
                <a:r>
                  <a:rPr lang="en-US" sz="1000" dirty="0" smtClean="0">
                    <a:cs typeface="Arial" pitchFamily="34" charset="0"/>
                  </a:rPr>
                  <a:t>2</a:t>
                </a:r>
                <a:r>
                  <a:rPr lang="en-US" sz="1800" dirty="0" smtClean="0">
                    <a:cs typeface="Arial" pitchFamily="34" charset="0"/>
                  </a:rPr>
                  <a:t>  </a:t>
                </a:r>
                <a:r>
                  <a:rPr lang="en-US" sz="1800" dirty="0" smtClean="0">
                    <a:latin typeface="Arial"/>
                    <a:cs typeface="Arial"/>
                  </a:rPr>
                  <a:t>↔ </a:t>
                </a:r>
                <a:r>
                  <a:rPr lang="en-US" sz="1800" dirty="0" smtClean="0">
                    <a:cs typeface="Arial"/>
                  </a:rPr>
                  <a:t>2H</a:t>
                </a:r>
                <a:r>
                  <a:rPr lang="en-US" sz="1000" dirty="0" smtClean="0">
                    <a:cs typeface="Arial"/>
                  </a:rPr>
                  <a:t>2</a:t>
                </a:r>
                <a:r>
                  <a:rPr lang="en-US" sz="1800" dirty="0" smtClean="0">
                    <a:cs typeface="Arial"/>
                  </a:rPr>
                  <a:t>O</a:t>
                </a:r>
              </a:p>
              <a:p>
                <a:pPr marL="0" indent="0" algn="just">
                  <a:buNone/>
                </a:pPr>
                <a:r>
                  <a:rPr lang="en-US" sz="1800" dirty="0" smtClean="0">
                    <a:cs typeface="Arial"/>
                  </a:rPr>
                  <a:t>H</a:t>
                </a:r>
                <a:r>
                  <a:rPr lang="en-US" sz="1000" dirty="0" smtClean="0">
                    <a:cs typeface="Arial"/>
                  </a:rPr>
                  <a:t>2</a:t>
                </a:r>
                <a:r>
                  <a:rPr lang="en-US" sz="1800" dirty="0" smtClean="0">
                    <a:cs typeface="Arial"/>
                  </a:rPr>
                  <a:t>  +  I</a:t>
                </a:r>
                <a:r>
                  <a:rPr lang="en-US" sz="1000" dirty="0" smtClean="0">
                    <a:cs typeface="Arial"/>
                  </a:rPr>
                  <a:t>2</a:t>
                </a:r>
                <a:r>
                  <a:rPr lang="en-US" sz="1800" dirty="0" smtClean="0">
                    <a:cs typeface="Arial"/>
                  </a:rPr>
                  <a:t> </a:t>
                </a:r>
                <a:r>
                  <a:rPr lang="en-US" sz="1800" dirty="0" smtClean="0">
                    <a:latin typeface="Arial"/>
                    <a:cs typeface="Arial"/>
                  </a:rPr>
                  <a:t>↔ </a:t>
                </a:r>
                <a:r>
                  <a:rPr lang="en-US" sz="1800" dirty="0" smtClean="0">
                    <a:cs typeface="Arial"/>
                  </a:rPr>
                  <a:t>2HI</a:t>
                </a:r>
              </a:p>
              <a:p>
                <a:pPr marL="0" indent="0" algn="just">
                  <a:buNone/>
                </a:pPr>
                <a:r>
                  <a:rPr lang="en-US" sz="1800" dirty="0" smtClean="0">
                    <a:cs typeface="Arial"/>
                  </a:rPr>
                  <a:t>N</a:t>
                </a:r>
                <a:r>
                  <a:rPr lang="en-US" sz="1000" dirty="0" smtClean="0">
                    <a:cs typeface="Arial"/>
                  </a:rPr>
                  <a:t>2</a:t>
                </a:r>
                <a:r>
                  <a:rPr lang="en-US" sz="1800" dirty="0" smtClean="0">
                    <a:cs typeface="Arial"/>
                  </a:rPr>
                  <a:t>  +  3H</a:t>
                </a:r>
                <a:r>
                  <a:rPr lang="en-US" sz="1000" dirty="0" smtClean="0">
                    <a:cs typeface="Arial"/>
                  </a:rPr>
                  <a:t>2</a:t>
                </a:r>
                <a:r>
                  <a:rPr lang="en-US" sz="1800" dirty="0" smtClean="0">
                    <a:cs typeface="Arial"/>
                  </a:rPr>
                  <a:t> </a:t>
                </a:r>
                <a:r>
                  <a:rPr lang="en-US" sz="1800" dirty="0" smtClean="0">
                    <a:latin typeface="Arial"/>
                    <a:cs typeface="Arial"/>
                  </a:rPr>
                  <a:t>↔ </a:t>
                </a:r>
                <a:r>
                  <a:rPr lang="en-US" sz="1800" dirty="0" smtClean="0">
                    <a:cs typeface="Arial"/>
                  </a:rPr>
                  <a:t>2NH</a:t>
                </a:r>
                <a:r>
                  <a:rPr lang="en-US" sz="1000" dirty="0" smtClean="0">
                    <a:cs typeface="Arial"/>
                  </a:rPr>
                  <a:t>3</a:t>
                </a:r>
                <a:endParaRPr lang="en-US" sz="1800" dirty="0" smtClean="0">
                  <a:cs typeface="Arial"/>
                </a:endParaRPr>
              </a:p>
              <a:p>
                <a:pPr marL="0" indent="0" algn="just">
                  <a:buNone/>
                </a:pPr>
                <a:r>
                  <a:rPr lang="en-US" sz="1800" dirty="0" smtClean="0">
                    <a:cs typeface="Arial"/>
                  </a:rPr>
                  <a:t>2SO</a:t>
                </a:r>
                <a:r>
                  <a:rPr lang="en-US" sz="1000" dirty="0" smtClean="0">
                    <a:cs typeface="Arial"/>
                  </a:rPr>
                  <a:t>2</a:t>
                </a:r>
                <a:r>
                  <a:rPr lang="en-US" sz="1800" dirty="0" smtClean="0">
                    <a:cs typeface="Arial"/>
                  </a:rPr>
                  <a:t>  +  O</a:t>
                </a:r>
                <a:r>
                  <a:rPr lang="en-US" sz="1000" dirty="0" smtClean="0">
                    <a:cs typeface="Arial"/>
                  </a:rPr>
                  <a:t>2</a:t>
                </a:r>
                <a:r>
                  <a:rPr lang="en-US" sz="1800" dirty="0" smtClean="0">
                    <a:cs typeface="Arial"/>
                  </a:rPr>
                  <a:t> </a:t>
                </a:r>
                <a:r>
                  <a:rPr lang="en-US" sz="1800" dirty="0" smtClean="0">
                    <a:latin typeface="Arial"/>
                    <a:cs typeface="Arial"/>
                  </a:rPr>
                  <a:t>↔ </a:t>
                </a:r>
                <a:r>
                  <a:rPr lang="en-US" sz="1800" dirty="0" smtClean="0">
                    <a:cs typeface="Arial"/>
                  </a:rPr>
                  <a:t>2SO</a:t>
                </a:r>
                <a:r>
                  <a:rPr lang="en-US" sz="1000" dirty="0" smtClean="0">
                    <a:cs typeface="Arial"/>
                  </a:rPr>
                  <a:t>3</a:t>
                </a:r>
              </a:p>
              <a:p>
                <a:pPr marL="0" indent="0" algn="just">
                  <a:buNone/>
                </a:pPr>
                <a:r>
                  <a:rPr lang="mk-MK" sz="1800" dirty="0" smtClean="0">
                    <a:cs typeface="Arial"/>
                  </a:rPr>
                  <a:t>2.Што значи поимот динамичен карактер на хемиската рамнотежа</a:t>
                </a:r>
                <a:r>
                  <a:rPr lang="mk-MK" sz="1800" dirty="0" smtClean="0">
                    <a:latin typeface="Arial" pitchFamily="34" charset="0"/>
                    <a:cs typeface="Arial" pitchFamily="34" charset="0"/>
                  </a:rPr>
                  <a:t>?</a:t>
                </a:r>
              </a:p>
              <a:p>
                <a:pPr marL="0" indent="0" algn="just">
                  <a:buNone/>
                </a:pPr>
                <a:r>
                  <a:rPr lang="mk-MK" sz="1800" dirty="0" smtClean="0">
                    <a:cs typeface="Arial" pitchFamily="34" charset="0"/>
                  </a:rPr>
                  <a:t>3.Кои фактори влијаат врз хемиската рамнотежа </a:t>
                </a:r>
                <a:r>
                  <a:rPr lang="mk-MK" sz="1800" dirty="0" smtClean="0">
                    <a:latin typeface="Arial" pitchFamily="34" charset="0"/>
                    <a:cs typeface="Arial" pitchFamily="34" charset="0"/>
                  </a:rPr>
                  <a:t>?</a:t>
                </a:r>
              </a:p>
              <a:p>
                <a:pPr marL="0" indent="0" algn="just">
                  <a:buNone/>
                </a:pPr>
                <a:r>
                  <a:rPr lang="mk-MK" sz="1800" dirty="0" smtClean="0"/>
                  <a:t>4.Зошто во гасовит реакционен систем </a:t>
                </a:r>
                <a:r>
                  <a:rPr lang="en-US" sz="1800" b="1" dirty="0" smtClean="0">
                    <a:cs typeface="Arial"/>
                  </a:rPr>
                  <a:t> k</a:t>
                </a:r>
                <a14:m>
                  <m:oMath xmlns:m="http://schemas.openxmlformats.org/officeDocument/2006/math">
                    <m:r>
                      <a:rPr lang="en-US" sz="1800" b="1" i="1" smtClean="0">
                        <a:latin typeface="Cambria Math"/>
                        <a:cs typeface="Arial"/>
                      </a:rPr>
                      <m:t>𝒄</m:t>
                    </m:r>
                  </m:oMath>
                </a14:m>
                <a:r>
                  <a:rPr lang="mk-MK" sz="1800" b="1" dirty="0" smtClean="0">
                    <a:cs typeface="Arial" pitchFamily="34" charset="0"/>
                  </a:rPr>
                  <a:t> </a:t>
                </a:r>
                <a:r>
                  <a:rPr lang="mk-MK" sz="1800" dirty="0" smtClean="0">
                    <a:cs typeface="Arial" pitchFamily="34" charset="0"/>
                  </a:rPr>
                  <a:t>освен од температурата, зависи и од притисокот </a:t>
                </a:r>
                <a:r>
                  <a:rPr lang="mk-MK" sz="1800" dirty="0" smtClean="0">
                    <a:latin typeface="Arial" pitchFamily="34" charset="0"/>
                    <a:cs typeface="Arial" pitchFamily="34" charset="0"/>
                  </a:rPr>
                  <a:t>?</a:t>
                </a:r>
              </a:p>
              <a:p>
                <a:pPr marL="0" indent="0" algn="just">
                  <a:buNone/>
                </a:pPr>
                <a:endParaRPr lang="en-US"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457200"/>
                <a:ext cx="8229600" cy="5668963"/>
              </a:xfrm>
              <a:blipFill rotWithShape="1">
                <a:blip r:embed="rId2"/>
                <a:stretch>
                  <a:fillRect l="-1778" t="-538" r="-1185" b="-3011"/>
                </a:stretch>
              </a:blipFill>
            </p:spPr>
            <p:txBody>
              <a:bodyPr/>
              <a:lstStyle/>
              <a:p>
                <a:r>
                  <a:rPr lang="en-US">
                    <a:noFill/>
                  </a:rPr>
                  <a:t> </a:t>
                </a:r>
              </a:p>
            </p:txBody>
          </p:sp>
        </mc:Fallback>
      </mc:AlternateContent>
    </p:spTree>
    <p:extLst>
      <p:ext uri="{BB962C8B-B14F-4D97-AF65-F5344CB8AC3E}">
        <p14:creationId xmlns:p14="http://schemas.microsoft.com/office/powerpoint/2010/main" val="78574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4000" dirty="0" smtClean="0"/>
              <a:t>Електролитна дисоцијација</a:t>
            </a:r>
            <a:endParaRPr lang="en-US" sz="4000" dirty="0"/>
          </a:p>
        </p:txBody>
      </p:sp>
      <p:sp>
        <p:nvSpPr>
          <p:cNvPr id="3" name="Content Placeholder 2"/>
          <p:cNvSpPr>
            <a:spLocks noGrp="1"/>
          </p:cNvSpPr>
          <p:nvPr>
            <p:ph idx="1"/>
          </p:nvPr>
        </p:nvSpPr>
        <p:spPr>
          <a:xfrm>
            <a:off x="304800" y="1295400"/>
            <a:ext cx="8382000" cy="5257800"/>
          </a:xfrm>
        </p:spPr>
        <p:txBody>
          <a:bodyPr>
            <a:normAutofit/>
          </a:bodyPr>
          <a:lstStyle/>
          <a:p>
            <a:r>
              <a:rPr lang="mk-MK" sz="1800" dirty="0" smtClean="0"/>
              <a:t>Електролити  -  водени раствори кои спроведуваат електричество (киселини, бази и соли) – </a:t>
            </a:r>
            <a:r>
              <a:rPr lang="mk-MK" sz="1800" b="1" dirty="0" smtClean="0">
                <a:solidFill>
                  <a:srgbClr val="FF0000"/>
                </a:solidFill>
              </a:rPr>
              <a:t>Спроводници од </a:t>
            </a:r>
            <a:r>
              <a:rPr lang="en-US" sz="1800" b="1" dirty="0" smtClean="0">
                <a:solidFill>
                  <a:srgbClr val="FF0000"/>
                </a:solidFill>
              </a:rPr>
              <a:t>II </a:t>
            </a:r>
            <a:r>
              <a:rPr lang="mk-MK" sz="1800" b="1" dirty="0" smtClean="0">
                <a:solidFill>
                  <a:srgbClr val="FF0000"/>
                </a:solidFill>
              </a:rPr>
              <a:t>ред </a:t>
            </a:r>
            <a:endParaRPr lang="mk-MK" sz="1800" dirty="0" smtClean="0">
              <a:solidFill>
                <a:srgbClr val="FF0000"/>
              </a:solidFill>
            </a:endParaRPr>
          </a:p>
          <a:p>
            <a:r>
              <a:rPr lang="mk-MK" sz="1800" dirty="0" smtClean="0"/>
              <a:t>Неелектролити – водени раствори кои </a:t>
            </a:r>
            <a:r>
              <a:rPr lang="mk-MK" sz="1800" b="1" dirty="0" smtClean="0"/>
              <a:t>не</a:t>
            </a:r>
            <a:r>
              <a:rPr lang="mk-MK" sz="1800" dirty="0" smtClean="0"/>
              <a:t> спроведуваат електричество </a:t>
            </a:r>
          </a:p>
          <a:p>
            <a:pPr marL="0" indent="0">
              <a:buNone/>
            </a:pPr>
            <a:r>
              <a:rPr lang="mk-MK" sz="1800" b="1" dirty="0" smtClean="0"/>
              <a:t>Појава на создавање на подвижни јони во водени раствори и растопи на електролити се вика </a:t>
            </a:r>
            <a:r>
              <a:rPr lang="mk-MK" sz="1800" b="1" dirty="0" smtClean="0">
                <a:solidFill>
                  <a:srgbClr val="FF0000"/>
                </a:solidFill>
              </a:rPr>
              <a:t>ЕЛЕКТРОЛИТНА ДИСОЦИЈАЦИЈА.</a:t>
            </a:r>
            <a:r>
              <a:rPr lang="en-US" sz="1800" dirty="0" smtClean="0">
                <a:solidFill>
                  <a:srgbClr val="FF0000"/>
                </a:solidFill>
              </a:rPr>
              <a:t> </a:t>
            </a:r>
            <a:endParaRPr lang="mk-MK" sz="1800" b="1" dirty="0" smtClean="0">
              <a:solidFill>
                <a:srgbClr val="FF0000"/>
              </a:solidFill>
            </a:endParaRPr>
          </a:p>
          <a:p>
            <a:r>
              <a:rPr lang="mk-MK" sz="1800" dirty="0" smtClean="0"/>
              <a:t>Како настанува електролитната дисоцијација </a:t>
            </a:r>
            <a:r>
              <a:rPr lang="mk-MK" sz="1800" dirty="0" smtClean="0">
                <a:latin typeface="Arial" pitchFamily="34" charset="0"/>
                <a:cs typeface="Arial" pitchFamily="34" charset="0"/>
              </a:rPr>
              <a:t>?</a:t>
            </a:r>
          </a:p>
          <a:p>
            <a:pPr marL="0" indent="0">
              <a:buNone/>
            </a:pPr>
            <a:r>
              <a:rPr lang="mk-MK" sz="1800" dirty="0" smtClean="0"/>
              <a:t>Поларните молекули на водата или на друг поларен растворувач (течен амонијак, течен сулфур диоксид) , предизвикуват дисоцијација на </a:t>
            </a:r>
            <a:r>
              <a:rPr lang="mk-MK" sz="1800" b="1" dirty="0" smtClean="0"/>
              <a:t>јонски и ковалентно поларни соединенија.</a:t>
            </a:r>
          </a:p>
          <a:p>
            <a:pPr marL="0" indent="0">
              <a:buNone/>
            </a:pPr>
            <a:endParaRPr lang="mk-MK" sz="1800" b="1" dirty="0"/>
          </a:p>
          <a:p>
            <a:pPr marL="0" indent="0">
              <a:buNone/>
            </a:pPr>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114800"/>
            <a:ext cx="2438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3886200"/>
            <a:ext cx="4495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68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304800"/>
                <a:ext cx="8229600" cy="6019800"/>
              </a:xfrm>
            </p:spPr>
            <p:txBody>
              <a:bodyPr>
                <a:normAutofit/>
              </a:bodyPr>
              <a:lstStyle/>
              <a:p>
                <a:r>
                  <a:rPr lang="mk-MK" sz="1800" dirty="0" smtClean="0"/>
                  <a:t>Електролитна дисоцијација на </a:t>
                </a:r>
                <a:r>
                  <a:rPr lang="mk-MK" sz="1800" b="1" dirty="0" smtClean="0"/>
                  <a:t>соли:</a:t>
                </a:r>
              </a:p>
              <a:p>
                <a:pPr marL="0" indent="0" algn="ctr">
                  <a:buNone/>
                </a:pPr>
                <a:endParaRPr lang="mk-MK" sz="1800" b="1" dirty="0" smtClean="0"/>
              </a:p>
              <a:p>
                <a:pPr marL="0" indent="0" algn="ctr">
                  <a:buNone/>
                </a:pPr>
                <a14:m>
                  <m:oMath xmlns:m="http://schemas.openxmlformats.org/officeDocument/2006/math">
                    <m:r>
                      <a:rPr lang="en-US" sz="1800" b="1" i="0" smtClean="0">
                        <a:latin typeface="Cambria Math"/>
                      </a:rPr>
                      <m:t>𝐍𝐚𝐂𝐥</m:t>
                    </m:r>
                    <m:r>
                      <a:rPr lang="en-US" sz="1800" b="1" i="0" smtClean="0">
                        <a:latin typeface="Cambria Math"/>
                      </a:rPr>
                      <m:t> </m:t>
                    </m:r>
                  </m:oMath>
                </a14:m>
                <a:r>
                  <a:rPr lang="en-US" sz="1400" b="1" dirty="0" smtClean="0"/>
                  <a:t>(</a:t>
                </a:r>
                <a:r>
                  <a:rPr lang="en-US" sz="1400" b="1" dirty="0" err="1" smtClean="0"/>
                  <a:t>aq</a:t>
                </a:r>
                <a:r>
                  <a:rPr lang="en-US" sz="1400" b="1" dirty="0" smtClean="0"/>
                  <a:t>)  </a:t>
                </a:r>
                <a:r>
                  <a:rPr lang="en-US" sz="1800" b="1" dirty="0" smtClean="0">
                    <a:latin typeface="Arial"/>
                    <a:cs typeface="Arial"/>
                  </a:rPr>
                  <a:t>→ </a:t>
                </a:r>
                <a14:m>
                  <m:oMath xmlns:m="http://schemas.openxmlformats.org/officeDocument/2006/math">
                    <m:sSup>
                      <m:sSupPr>
                        <m:ctrlPr>
                          <a:rPr lang="en-US" sz="1800" b="1" smtClean="0">
                            <a:latin typeface="Cambria Math"/>
                            <a:cs typeface="Arial"/>
                          </a:rPr>
                        </m:ctrlPr>
                      </m:sSupPr>
                      <m:e>
                        <m:r>
                          <a:rPr lang="en-US" sz="1800" b="1" i="0" smtClean="0">
                            <a:latin typeface="Cambria Math"/>
                            <a:cs typeface="Arial"/>
                          </a:rPr>
                          <m:t>𝐍𝐚</m:t>
                        </m:r>
                      </m:e>
                      <m:sup>
                        <m:r>
                          <a:rPr lang="en-US" sz="1800" b="1" i="0" smtClean="0">
                            <a:latin typeface="Cambria Math"/>
                            <a:cs typeface="Arial"/>
                          </a:rPr>
                          <m:t>+</m:t>
                        </m:r>
                      </m:sup>
                    </m:sSup>
                  </m:oMath>
                </a14:m>
                <a:r>
                  <a:rPr lang="en-US" sz="1400" b="1" dirty="0" smtClean="0"/>
                  <a:t>(</a:t>
                </a:r>
                <a:r>
                  <a:rPr lang="en-US" sz="1400" b="1" dirty="0" err="1" smtClean="0"/>
                  <a:t>aq</a:t>
                </a:r>
                <a:r>
                  <a:rPr lang="en-US" sz="1400" b="1" dirty="0" smtClean="0"/>
                  <a:t>)  </a:t>
                </a:r>
                <a:r>
                  <a:rPr lang="en-US" sz="1800" b="1" dirty="0" smtClean="0"/>
                  <a:t>+ </a:t>
                </a:r>
                <a14:m>
                  <m:oMath xmlns:m="http://schemas.openxmlformats.org/officeDocument/2006/math">
                    <m:sSup>
                      <m:sSupPr>
                        <m:ctrlPr>
                          <a:rPr lang="en-US" sz="1800" b="1" i="1" smtClean="0">
                            <a:latin typeface="Cambria Math"/>
                          </a:rPr>
                        </m:ctrlPr>
                      </m:sSupPr>
                      <m:e>
                        <m:r>
                          <a:rPr lang="en-US" sz="1800" b="1" i="0" smtClean="0">
                            <a:latin typeface="Cambria Math"/>
                          </a:rPr>
                          <m:t>𝐂𝐥</m:t>
                        </m:r>
                      </m:e>
                      <m:sup>
                        <m:r>
                          <a:rPr lang="en-US" sz="1800" b="1" i="1" smtClean="0">
                            <a:latin typeface="Cambria Math"/>
                          </a:rPr>
                          <m:t>−</m:t>
                        </m:r>
                      </m:sup>
                    </m:sSup>
                  </m:oMath>
                </a14:m>
                <a:r>
                  <a:rPr lang="en-US" sz="1800" b="1" dirty="0" smtClean="0">
                    <a:cs typeface="Arial"/>
                  </a:rPr>
                  <a:t> </a:t>
                </a:r>
                <a:r>
                  <a:rPr lang="en-US" sz="1400" b="1" dirty="0" smtClean="0"/>
                  <a:t>(</a:t>
                </a:r>
                <a:r>
                  <a:rPr lang="en-US" sz="1400" b="1" dirty="0" err="1" smtClean="0"/>
                  <a:t>aq</a:t>
                </a:r>
                <a:r>
                  <a:rPr lang="en-US" sz="1400" b="1" dirty="0" smtClean="0"/>
                  <a:t>) </a:t>
                </a:r>
                <a:endParaRPr lang="mk-MK" sz="1800" b="1" dirty="0" smtClean="0"/>
              </a:p>
              <a:p>
                <a:r>
                  <a:rPr lang="mk-MK" sz="1800" dirty="0" smtClean="0"/>
                  <a:t>Електролитна дисоцијација на </a:t>
                </a:r>
                <a:r>
                  <a:rPr lang="mk-MK" sz="1800" b="1" dirty="0" smtClean="0"/>
                  <a:t>киселини</a:t>
                </a:r>
                <a:r>
                  <a:rPr lang="mk-MK" sz="1800" b="1" dirty="0" smtClean="0"/>
                  <a:t>:</a:t>
                </a:r>
              </a:p>
              <a:p>
                <a:endParaRPr lang="en-US" sz="1800" b="1" i="0" dirty="0" smtClean="0">
                  <a:latin typeface="Cambria Math"/>
                  <a:cs typeface="Arial"/>
                </a:endParaRPr>
              </a:p>
              <a:p>
                <a:pPr marL="0" indent="0" algn="ctr">
                  <a:buNone/>
                </a:pPr>
                <a14:m>
                  <m:oMath xmlns:m="http://schemas.openxmlformats.org/officeDocument/2006/math">
                    <m:r>
                      <a:rPr lang="en-US" sz="1800" b="1" i="0" smtClean="0">
                        <a:latin typeface="Cambria Math"/>
                        <a:cs typeface="Arial"/>
                      </a:rPr>
                      <m:t>𝐇</m:t>
                    </m:r>
                    <m:r>
                      <a:rPr lang="en-US" sz="1800" b="1" i="0" smtClean="0">
                        <a:latin typeface="Cambria Math"/>
                      </a:rPr>
                      <m:t>𝐂𝐥</m:t>
                    </m:r>
                    <m:r>
                      <a:rPr lang="en-US" sz="1800" b="1" i="0" smtClean="0">
                        <a:latin typeface="Cambria Math"/>
                      </a:rPr>
                      <m:t> </m:t>
                    </m:r>
                  </m:oMath>
                </a14:m>
                <a:r>
                  <a:rPr lang="en-US" sz="1400" b="1" dirty="0" smtClean="0"/>
                  <a:t>(</a:t>
                </a:r>
                <a:r>
                  <a:rPr lang="en-US" sz="1400" b="1" dirty="0" err="1" smtClean="0"/>
                  <a:t>aq</a:t>
                </a:r>
                <a:r>
                  <a:rPr lang="en-US" sz="1400" b="1" dirty="0" smtClean="0"/>
                  <a:t>)  </a:t>
                </a:r>
                <a:r>
                  <a:rPr lang="en-US" sz="1800" b="1" dirty="0" smtClean="0">
                    <a:latin typeface="Arial"/>
                    <a:cs typeface="Arial"/>
                  </a:rPr>
                  <a:t>→ </a:t>
                </a:r>
                <a14:m>
                  <m:oMath xmlns:m="http://schemas.openxmlformats.org/officeDocument/2006/math">
                    <m:sSup>
                      <m:sSupPr>
                        <m:ctrlPr>
                          <a:rPr lang="en-US" sz="1800" b="1" smtClean="0">
                            <a:latin typeface="Cambria Math"/>
                            <a:cs typeface="Arial"/>
                          </a:rPr>
                        </m:ctrlPr>
                      </m:sSupPr>
                      <m:e>
                        <m:r>
                          <a:rPr lang="en-US" sz="1800" b="1" i="0" smtClean="0">
                            <a:latin typeface="Cambria Math"/>
                            <a:cs typeface="Arial"/>
                          </a:rPr>
                          <m:t>𝐇</m:t>
                        </m:r>
                      </m:e>
                      <m:sup>
                        <m:r>
                          <a:rPr lang="en-US" sz="1800" b="1" i="0" smtClean="0">
                            <a:latin typeface="Cambria Math"/>
                            <a:cs typeface="Arial"/>
                          </a:rPr>
                          <m:t>+</m:t>
                        </m:r>
                      </m:sup>
                    </m:sSup>
                  </m:oMath>
                </a14:m>
                <a:r>
                  <a:rPr lang="en-US" sz="1400" b="1" dirty="0" smtClean="0"/>
                  <a:t>(</a:t>
                </a:r>
                <a:r>
                  <a:rPr lang="en-US" sz="1400" b="1" dirty="0" err="1" smtClean="0"/>
                  <a:t>aq</a:t>
                </a:r>
                <a:r>
                  <a:rPr lang="en-US" sz="1400" b="1" dirty="0" smtClean="0"/>
                  <a:t>)  </a:t>
                </a:r>
                <a:r>
                  <a:rPr lang="en-US" sz="1800" b="1" dirty="0" smtClean="0"/>
                  <a:t>+ </a:t>
                </a:r>
                <a14:m>
                  <m:oMath xmlns:m="http://schemas.openxmlformats.org/officeDocument/2006/math">
                    <m:sSup>
                      <m:sSupPr>
                        <m:ctrlPr>
                          <a:rPr lang="en-US" sz="1800" b="1" i="1" smtClean="0">
                            <a:latin typeface="Cambria Math"/>
                          </a:rPr>
                        </m:ctrlPr>
                      </m:sSupPr>
                      <m:e>
                        <m:r>
                          <a:rPr lang="en-US" sz="1800" b="1" i="0" smtClean="0">
                            <a:latin typeface="Cambria Math"/>
                          </a:rPr>
                          <m:t>𝐂𝐥</m:t>
                        </m:r>
                      </m:e>
                      <m:sup>
                        <m:r>
                          <a:rPr lang="en-US" sz="1800" b="1" i="1" smtClean="0">
                            <a:latin typeface="Cambria Math"/>
                          </a:rPr>
                          <m:t>−</m:t>
                        </m:r>
                      </m:sup>
                    </m:sSup>
                  </m:oMath>
                </a14:m>
                <a:r>
                  <a:rPr lang="en-US" sz="1800" b="1" dirty="0" smtClean="0">
                    <a:cs typeface="Arial"/>
                  </a:rPr>
                  <a:t> </a:t>
                </a:r>
                <a:r>
                  <a:rPr lang="en-US" sz="1400" b="1" dirty="0" smtClean="0"/>
                  <a:t>(</a:t>
                </a:r>
                <a:r>
                  <a:rPr lang="en-US" sz="1400" b="1" dirty="0" err="1" smtClean="0"/>
                  <a:t>aq</a:t>
                </a:r>
                <a:r>
                  <a:rPr lang="en-US" sz="1400" b="1" dirty="0" smtClean="0"/>
                  <a:t>) </a:t>
                </a:r>
                <a:endParaRPr lang="mk-MK" sz="1800" b="1" dirty="0" smtClean="0"/>
              </a:p>
              <a:p>
                <a:pPr marL="0" indent="0" algn="ctr">
                  <a:buNone/>
                </a:pPr>
                <a:endParaRPr lang="mk-MK" sz="1800" b="1" dirty="0" smtClean="0"/>
              </a:p>
              <a:p>
                <a:r>
                  <a:rPr lang="mk-MK" sz="1800" dirty="0" smtClean="0"/>
                  <a:t>Електролитна дисоцијација на </a:t>
                </a:r>
                <a:r>
                  <a:rPr lang="mk-MK" sz="1800" b="1" dirty="0" smtClean="0"/>
                  <a:t>бази</a:t>
                </a:r>
                <a:r>
                  <a:rPr lang="mk-MK" sz="1800" b="1" dirty="0" smtClean="0"/>
                  <a:t>:</a:t>
                </a:r>
                <a:endParaRPr lang="en-US" sz="1800" b="1" dirty="0" smtClean="0"/>
              </a:p>
              <a:p>
                <a:pPr marL="0" indent="0" algn="ctr">
                  <a:buNone/>
                </a:pPr>
                <a14:m>
                  <m:oMath xmlns:m="http://schemas.openxmlformats.org/officeDocument/2006/math">
                    <m:r>
                      <a:rPr lang="en-US" sz="1800" b="1" i="0" smtClean="0">
                        <a:latin typeface="Cambria Math"/>
                      </a:rPr>
                      <m:t>𝐍𝐚𝐎𝐇</m:t>
                    </m:r>
                  </m:oMath>
                </a14:m>
                <a:r>
                  <a:rPr lang="en-US" sz="1800" b="1" dirty="0" smtClean="0"/>
                  <a:t> </a:t>
                </a:r>
                <a:r>
                  <a:rPr lang="en-US" sz="1400" b="1" dirty="0" smtClean="0"/>
                  <a:t>(</a:t>
                </a:r>
                <a:r>
                  <a:rPr lang="en-US" sz="1400" b="1" dirty="0" err="1" smtClean="0"/>
                  <a:t>aq</a:t>
                </a:r>
                <a:r>
                  <a:rPr lang="en-US" sz="1400" b="1" dirty="0" smtClean="0"/>
                  <a:t>)  </a:t>
                </a:r>
                <a:r>
                  <a:rPr lang="en-US" sz="2400" b="1" dirty="0" smtClean="0">
                    <a:latin typeface="Arial"/>
                    <a:cs typeface="Arial"/>
                  </a:rPr>
                  <a:t>→</a:t>
                </a:r>
                <a14:m>
                  <m:oMath xmlns:m="http://schemas.openxmlformats.org/officeDocument/2006/math">
                    <m:sSup>
                      <m:sSupPr>
                        <m:ctrlPr>
                          <a:rPr lang="en-US" sz="1800" b="1" smtClean="0">
                            <a:latin typeface="Cambria Math"/>
                            <a:cs typeface="Arial"/>
                          </a:rPr>
                        </m:ctrlPr>
                      </m:sSupPr>
                      <m:e>
                        <m:r>
                          <a:rPr lang="en-US" sz="1800" b="1" i="0" smtClean="0">
                            <a:latin typeface="Cambria Math"/>
                            <a:cs typeface="Arial"/>
                          </a:rPr>
                          <m:t>𝐍𝐚</m:t>
                        </m:r>
                      </m:e>
                      <m:sup>
                        <m:r>
                          <a:rPr lang="en-US" sz="1800" b="1" i="1" smtClean="0">
                            <a:latin typeface="Cambria Math"/>
                            <a:cs typeface="Arial"/>
                          </a:rPr>
                          <m:t>+</m:t>
                        </m:r>
                      </m:sup>
                    </m:sSup>
                  </m:oMath>
                </a14:m>
                <a:r>
                  <a:rPr lang="en-US" sz="1400" b="1" dirty="0" smtClean="0"/>
                  <a:t>(</a:t>
                </a:r>
                <a:r>
                  <a:rPr lang="en-US" sz="1400" b="1" dirty="0" err="1" smtClean="0"/>
                  <a:t>aq</a:t>
                </a:r>
                <a:r>
                  <a:rPr lang="en-US" sz="1400" b="1" dirty="0" smtClean="0"/>
                  <a:t>) </a:t>
                </a:r>
                <a:r>
                  <a:rPr lang="en-US" sz="1400" b="1" dirty="0" smtClean="0"/>
                  <a:t> </a:t>
                </a:r>
                <a:r>
                  <a:rPr lang="en-US" sz="1800" b="1" dirty="0" smtClean="0"/>
                  <a:t>+</a:t>
                </a:r>
                <a14:m>
                  <m:oMath xmlns:m="http://schemas.openxmlformats.org/officeDocument/2006/math">
                    <m:sSup>
                      <m:sSupPr>
                        <m:ctrlPr>
                          <a:rPr lang="en-US" sz="1800" b="1" smtClean="0">
                            <a:latin typeface="Cambria Math"/>
                          </a:rPr>
                        </m:ctrlPr>
                      </m:sSupPr>
                      <m:e>
                        <m:r>
                          <a:rPr lang="en-US" sz="1800" b="1" i="0" smtClean="0">
                            <a:latin typeface="Cambria Math"/>
                          </a:rPr>
                          <m:t>𝐎𝐇</m:t>
                        </m:r>
                      </m:e>
                      <m:sup>
                        <m:r>
                          <a:rPr lang="en-US" sz="1800" b="1" i="1" smtClean="0">
                            <a:latin typeface="Cambria Math"/>
                          </a:rPr>
                          <m:t>−</m:t>
                        </m:r>
                      </m:sup>
                    </m:sSup>
                  </m:oMath>
                </a14:m>
                <a:r>
                  <a:rPr lang="en-US" sz="1800" b="1" dirty="0" smtClean="0"/>
                  <a:t> </a:t>
                </a:r>
                <a:r>
                  <a:rPr lang="en-US" sz="1400" b="1" dirty="0" smtClean="0"/>
                  <a:t>(</a:t>
                </a:r>
                <a:r>
                  <a:rPr lang="en-US" sz="1400" b="1" dirty="0" err="1" smtClean="0"/>
                  <a:t>aq</a:t>
                </a:r>
                <a:r>
                  <a:rPr lang="en-US" sz="1400" b="1" dirty="0" smtClean="0"/>
                  <a:t>) </a:t>
                </a:r>
                <a:endParaRPr lang="mk-MK" sz="1400" b="1" dirty="0" smtClean="0"/>
              </a:p>
              <a:p>
                <a:pPr marL="0" indent="0" algn="ctr">
                  <a:buNone/>
                </a:pPr>
                <a:endParaRPr lang="mk-MK" sz="1400" b="1" dirty="0" smtClean="0"/>
              </a:p>
              <a:p>
                <a:pPr marL="0" indent="0">
                  <a:buNone/>
                </a:pPr>
                <a:r>
                  <a:rPr lang="mk-MK" sz="1800" dirty="0" smtClean="0"/>
                  <a:t>Сите( соли, киселини,бази) во водени раствори дисоцираат на </a:t>
                </a:r>
                <a:r>
                  <a:rPr lang="mk-MK" sz="1800" b="1" dirty="0" smtClean="0"/>
                  <a:t>јони:</a:t>
                </a:r>
              </a:p>
              <a:p>
                <a:pPr marL="0" indent="0">
                  <a:buNone/>
                </a:pPr>
                <a:endParaRPr lang="mk-MK" sz="1800" b="1" dirty="0" smtClean="0"/>
              </a:p>
              <a:p>
                <a:pPr>
                  <a:buFont typeface="Wingdings" pitchFamily="2" charset="2"/>
                  <a:buChar char="Ø"/>
                </a:pPr>
                <a:r>
                  <a:rPr lang="mk-MK" sz="1800" b="1" dirty="0" smtClean="0"/>
                  <a:t>Катјони (позитивни наелектризирани честички)</a:t>
                </a:r>
              </a:p>
              <a:p>
                <a:pPr>
                  <a:buFont typeface="Wingdings" pitchFamily="2" charset="2"/>
                  <a:buChar char="Ø"/>
                </a:pPr>
                <a:r>
                  <a:rPr lang="mk-MK" sz="1800" b="1" dirty="0" smtClean="0"/>
                  <a:t>Анјони (негативни</a:t>
                </a:r>
                <a:r>
                  <a:rPr lang="mk-MK" sz="1800" b="1" dirty="0" smtClean="0"/>
                  <a:t> наелектризирани честички)</a:t>
                </a:r>
              </a:p>
              <a:p>
                <a:pPr marL="0" indent="0" algn="ctr">
                  <a:buNone/>
                </a:pPr>
                <a:endParaRPr lang="mk-MK" sz="1800" b="1" dirty="0"/>
              </a:p>
              <a:p>
                <a:pPr marL="0" indent="0" algn="ctr">
                  <a:buNone/>
                </a:pPr>
                <a:r>
                  <a:rPr lang="mk-MK" sz="1800" dirty="0" smtClean="0">
                    <a:solidFill>
                      <a:schemeClr val="bg1"/>
                    </a:solidFill>
                  </a:rPr>
                  <a:t>О</a:t>
                </a:r>
                <a:r>
                  <a:rPr lang="mk-MK" sz="1800" dirty="0" smtClean="0"/>
                  <a:t>Ознака (</a:t>
                </a:r>
                <a:r>
                  <a:rPr lang="en-US" sz="1800" dirty="0" err="1" smtClean="0">
                    <a:solidFill>
                      <a:srgbClr val="FF0000"/>
                    </a:solidFill>
                  </a:rPr>
                  <a:t>aq</a:t>
                </a:r>
                <a:r>
                  <a:rPr lang="en-US" sz="1800" dirty="0" smtClean="0"/>
                  <a:t>) – </a:t>
                </a:r>
                <a:r>
                  <a:rPr lang="en-US" sz="1800" dirty="0" smtClean="0">
                    <a:solidFill>
                      <a:srgbClr val="FF0000"/>
                    </a:solidFill>
                  </a:rPr>
                  <a:t>aqua</a:t>
                </a:r>
                <a:r>
                  <a:rPr lang="mk-MK" sz="1800" dirty="0" smtClean="0">
                    <a:solidFill>
                      <a:srgbClr val="FF0000"/>
                    </a:solidFill>
                  </a:rPr>
                  <a:t> </a:t>
                </a:r>
                <a:r>
                  <a:rPr lang="mk-MK" sz="1800" dirty="0" smtClean="0"/>
                  <a:t>(латински)</a:t>
                </a:r>
                <a:r>
                  <a:rPr lang="en-US" sz="1800" dirty="0" smtClean="0">
                    <a:solidFill>
                      <a:srgbClr val="FF0000"/>
                    </a:solidFill>
                  </a:rPr>
                  <a:t> </a:t>
                </a:r>
                <a:r>
                  <a:rPr lang="en-US" sz="1800" dirty="0" smtClean="0"/>
                  <a:t>– </a:t>
                </a:r>
                <a:r>
                  <a:rPr lang="mk-MK" sz="1800" b="1" dirty="0" smtClean="0"/>
                  <a:t>вода</a:t>
                </a:r>
              </a:p>
              <a:p>
                <a:pPr marL="0" indent="0" algn="ctr">
                  <a:buNone/>
                </a:pPr>
                <a:r>
                  <a:rPr lang="mk-MK" sz="1800" b="1" dirty="0" smtClean="0"/>
                  <a:t>Јон (</a:t>
                </a:r>
                <a:r>
                  <a:rPr lang="mk-MK" sz="1800" dirty="0" smtClean="0"/>
                  <a:t>грчки) - ,,оној што патува,,</a:t>
                </a:r>
                <a:endParaRPr lang="mk-MK" sz="1800" b="1" dirty="0" smtClean="0"/>
              </a:p>
              <a:p>
                <a:pPr marL="0" indent="0" algn="ctr">
                  <a:buNone/>
                </a:pPr>
                <a:r>
                  <a:rPr lang="mk-MK" sz="1800" b="1" dirty="0" smtClean="0">
                    <a:solidFill>
                      <a:schemeClr val="bg1"/>
                    </a:solidFill>
                  </a:rPr>
                  <a:t>јјј</a:t>
                </a:r>
                <a:endParaRPr lang="en-US" sz="1800" b="1" dirty="0">
                  <a:solidFill>
                    <a:schemeClr val="bg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304800"/>
                <a:ext cx="8229600" cy="6019800"/>
              </a:xfrm>
              <a:blipFill rotWithShape="1">
                <a:blip r:embed="rId2"/>
                <a:stretch>
                  <a:fillRect l="-593" t="-506" b="-1215"/>
                </a:stretch>
              </a:blipFill>
            </p:spPr>
            <p:txBody>
              <a:bodyPr/>
              <a:lstStyle/>
              <a:p>
                <a:r>
                  <a:rPr lang="en-US">
                    <a:noFill/>
                  </a:rPr>
                  <a:t> </a:t>
                </a:r>
              </a:p>
            </p:txBody>
          </p:sp>
        </mc:Fallback>
      </mc:AlternateContent>
    </p:spTree>
    <p:extLst>
      <p:ext uri="{BB962C8B-B14F-4D97-AF65-F5344CB8AC3E}">
        <p14:creationId xmlns:p14="http://schemas.microsoft.com/office/powerpoint/2010/main" val="262464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4000" dirty="0" smtClean="0"/>
              <a:t>Теорија на Бренштед и Лори</a:t>
            </a:r>
            <a:br>
              <a:rPr lang="mk-MK" sz="4000" dirty="0" smtClean="0"/>
            </a:br>
            <a:r>
              <a:rPr lang="mk-MK" sz="4000" dirty="0" smtClean="0"/>
              <a:t>- протолитичка теорија</a:t>
            </a:r>
            <a:endParaRPr lang="en-US"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buFont typeface="Wingdings" pitchFamily="2" charset="2"/>
                  <a:buChar char="Ø"/>
                </a:pPr>
                <a:r>
                  <a:rPr lang="mk-MK" sz="1800" b="1" dirty="0" smtClean="0">
                    <a:solidFill>
                      <a:srgbClr val="FF0000"/>
                    </a:solidFill>
                  </a:rPr>
                  <a:t>КИСЕЛИНИ </a:t>
                </a:r>
                <a:r>
                  <a:rPr lang="mk-MK" sz="1800" b="1" dirty="0" smtClean="0"/>
                  <a:t>– </a:t>
                </a:r>
                <a:r>
                  <a:rPr lang="mk-MK" sz="1800" dirty="0" smtClean="0"/>
                  <a:t>супстанции што предаваат </a:t>
                </a:r>
                <a:r>
                  <a:rPr lang="mk-MK" sz="1800" dirty="0" smtClean="0">
                    <a:solidFill>
                      <a:schemeClr val="accent1"/>
                    </a:solidFill>
                  </a:rPr>
                  <a:t> </a:t>
                </a:r>
                <a:r>
                  <a:rPr lang="mk-MK" sz="1800" b="1" dirty="0" smtClean="0">
                    <a:solidFill>
                      <a:schemeClr val="accent1"/>
                    </a:solidFill>
                  </a:rPr>
                  <a:t>ПРОТОН </a:t>
                </a:r>
                <a:r>
                  <a:rPr lang="mk-MK" sz="1800" dirty="0" smtClean="0"/>
                  <a:t>на супстанција што може да го  </a:t>
                </a:r>
                <a:r>
                  <a:rPr lang="mk-MK" sz="1800" b="1" dirty="0" smtClean="0"/>
                  <a:t>ПРИМИ  (ПРОТОН ДОНОР)</a:t>
                </a:r>
              </a:p>
              <a:p>
                <a:pPr>
                  <a:buFont typeface="Wingdings" pitchFamily="2" charset="2"/>
                  <a:buChar char="Ø"/>
                </a:pPr>
                <a:r>
                  <a:rPr lang="mk-MK" sz="1800" b="1" dirty="0" smtClean="0">
                    <a:solidFill>
                      <a:srgbClr val="00B050"/>
                    </a:solidFill>
                  </a:rPr>
                  <a:t>БАЗИ </a:t>
                </a:r>
                <a:r>
                  <a:rPr lang="mk-MK" sz="1800" b="1" dirty="0" smtClean="0"/>
                  <a:t>– </a:t>
                </a:r>
                <a:r>
                  <a:rPr lang="mk-MK" sz="1800" dirty="0" smtClean="0"/>
                  <a:t>супстанции што примаат </a:t>
                </a:r>
                <a:r>
                  <a:rPr lang="mk-MK" sz="1800" dirty="0" smtClean="0">
                    <a:solidFill>
                      <a:schemeClr val="accent1"/>
                    </a:solidFill>
                  </a:rPr>
                  <a:t> </a:t>
                </a:r>
                <a:r>
                  <a:rPr lang="mk-MK" sz="1800" b="1" dirty="0" smtClean="0">
                    <a:solidFill>
                      <a:schemeClr val="accent1"/>
                    </a:solidFill>
                  </a:rPr>
                  <a:t>ПРОТОН</a:t>
                </a:r>
                <a:r>
                  <a:rPr lang="mk-MK" sz="1800" dirty="0">
                    <a:solidFill>
                      <a:schemeClr val="accent1"/>
                    </a:solidFill>
                  </a:rPr>
                  <a:t> </a:t>
                </a:r>
                <a:r>
                  <a:rPr lang="mk-MK" sz="1800" dirty="0" smtClean="0"/>
                  <a:t>од супстанција што може да </a:t>
                </a:r>
                <a:r>
                  <a:rPr lang="mk-MK" sz="1800" b="1" dirty="0" smtClean="0"/>
                  <a:t>ПРЕДАДЕ  (ПРОТОН АКЦЕПТОР)</a:t>
                </a:r>
              </a:p>
              <a:p>
                <a:pPr marL="0" indent="0" algn="ctr">
                  <a:buNone/>
                </a:pPr>
                <a14:m>
                  <m:oMath xmlns:m="http://schemas.openxmlformats.org/officeDocument/2006/math">
                    <m:sSup>
                      <m:sSupPr>
                        <m:ctrlPr>
                          <a:rPr lang="en-US" sz="1800" b="1" i="1" smtClean="0">
                            <a:solidFill>
                              <a:schemeClr val="tx1"/>
                            </a:solidFill>
                            <a:latin typeface="Cambria Math"/>
                          </a:rPr>
                        </m:ctrlPr>
                      </m:sSupPr>
                      <m:e>
                        <m:r>
                          <a:rPr lang="en-US" sz="1800" b="1" i="0" smtClean="0">
                            <a:solidFill>
                              <a:schemeClr val="tx1"/>
                            </a:solidFill>
                            <a:latin typeface="Cambria Math"/>
                          </a:rPr>
                          <m:t>𝐇𝐂𝐥</m:t>
                        </m:r>
                      </m:e>
                      <m:sup>
                        <m:r>
                          <a:rPr lang="en-US" sz="1800" b="1" i="1" smtClean="0">
                            <a:solidFill>
                              <a:schemeClr val="tx1"/>
                            </a:solidFill>
                            <a:latin typeface="Cambria Math"/>
                          </a:rPr>
                          <m:t>  </m:t>
                        </m:r>
                      </m:sup>
                    </m:sSup>
                  </m:oMath>
                </a14:m>
                <a:r>
                  <a:rPr lang="en-US" sz="1800" b="1" dirty="0" smtClean="0">
                    <a:solidFill>
                      <a:schemeClr val="accent1"/>
                    </a:solidFill>
                  </a:rPr>
                  <a:t> </a:t>
                </a:r>
                <a:r>
                  <a:rPr lang="en-US" sz="1800" b="1" dirty="0" smtClean="0"/>
                  <a:t>+ </a:t>
                </a:r>
                <a14:m>
                  <m:oMath xmlns:m="http://schemas.openxmlformats.org/officeDocument/2006/math">
                    <m:sSup>
                      <m:sSupPr>
                        <m:ctrlPr>
                          <a:rPr lang="en-US" sz="1800" b="1" smtClean="0">
                            <a:solidFill>
                              <a:schemeClr val="tx1"/>
                            </a:solidFill>
                            <a:latin typeface="Cambria Math"/>
                          </a:rPr>
                        </m:ctrlPr>
                      </m:sSupPr>
                      <m:e>
                        <m:r>
                          <a:rPr lang="en-US" sz="1800" b="1" i="0" smtClean="0">
                            <a:solidFill>
                              <a:schemeClr val="tx1"/>
                            </a:solidFill>
                            <a:latin typeface="Cambria Math"/>
                          </a:rPr>
                          <m:t>𝐇𝟐𝐎</m:t>
                        </m:r>
                      </m:e>
                      <m:sup>
                        <m:r>
                          <a:rPr lang="en-US" sz="1800" b="1" i="1" smtClean="0">
                            <a:solidFill>
                              <a:schemeClr val="tx1"/>
                            </a:solidFill>
                            <a:latin typeface="Cambria Math"/>
                          </a:rPr>
                          <m:t>  </m:t>
                        </m:r>
                      </m:sup>
                    </m:sSup>
                  </m:oMath>
                </a14:m>
                <a:r>
                  <a:rPr lang="en-US" sz="1800" b="1" dirty="0" smtClean="0">
                    <a:latin typeface="Arial"/>
                    <a:cs typeface="Arial"/>
                  </a:rPr>
                  <a:t>↔ </a:t>
                </a:r>
                <a14:m>
                  <m:oMath xmlns:m="http://schemas.openxmlformats.org/officeDocument/2006/math">
                    <m:sSup>
                      <m:sSupPr>
                        <m:ctrlPr>
                          <a:rPr lang="en-US" sz="1800" b="1" smtClean="0">
                            <a:latin typeface="Cambria Math"/>
                            <a:cs typeface="Arial"/>
                          </a:rPr>
                        </m:ctrlPr>
                      </m:sSupPr>
                      <m:e>
                        <m:r>
                          <a:rPr lang="en-US" sz="1800" b="1" i="0" smtClean="0">
                            <a:latin typeface="Cambria Math"/>
                            <a:cs typeface="Arial"/>
                          </a:rPr>
                          <m:t>𝐇𝟑𝐎</m:t>
                        </m:r>
                      </m:e>
                      <m:sup>
                        <m:r>
                          <a:rPr lang="en-US" sz="1800" b="1" i="1" smtClean="0">
                            <a:latin typeface="Cambria Math"/>
                            <a:cs typeface="Arial"/>
                          </a:rPr>
                          <m:t>+</m:t>
                        </m:r>
                      </m:sup>
                    </m:sSup>
                  </m:oMath>
                </a14:m>
                <a:r>
                  <a:rPr lang="en-US" sz="1800" b="1" dirty="0" smtClean="0"/>
                  <a:t> +  </a:t>
                </a:r>
                <a14:m>
                  <m:oMath xmlns:m="http://schemas.openxmlformats.org/officeDocument/2006/math">
                    <m:sSup>
                      <m:sSupPr>
                        <m:ctrlPr>
                          <a:rPr lang="en-US" sz="1800" b="1" smtClean="0">
                            <a:latin typeface="Cambria Math"/>
                          </a:rPr>
                        </m:ctrlPr>
                      </m:sSupPr>
                      <m:e>
                        <m:r>
                          <a:rPr lang="en-US" sz="1800" b="1" i="0" smtClean="0">
                            <a:latin typeface="Cambria Math"/>
                          </a:rPr>
                          <m:t>𝐂𝐥</m:t>
                        </m:r>
                      </m:e>
                      <m:sup>
                        <m:r>
                          <a:rPr lang="en-US" sz="1800" b="1" i="1" smtClean="0">
                            <a:latin typeface="Cambria Math"/>
                          </a:rPr>
                          <m:t>−</m:t>
                        </m:r>
                      </m:sup>
                    </m:sSup>
                  </m:oMath>
                </a14:m>
                <a:endParaRPr lang="en-US" sz="1800" b="1" dirty="0" smtClean="0"/>
              </a:p>
              <a:p>
                <a:pPr marL="0" indent="0" algn="ctr">
                  <a:buNone/>
                </a:pPr>
                <a14:m>
                  <m:oMath xmlns:m="http://schemas.openxmlformats.org/officeDocument/2006/math">
                    <m:sSup>
                      <m:sSupPr>
                        <m:ctrlPr>
                          <a:rPr lang="en-US" sz="1800" b="1" smtClean="0">
                            <a:latin typeface="Cambria Math"/>
                          </a:rPr>
                        </m:ctrlPr>
                      </m:sSupPr>
                      <m:e>
                        <m:r>
                          <a:rPr lang="en-US" sz="1800" b="1" i="0" smtClean="0">
                            <a:latin typeface="Cambria Math"/>
                          </a:rPr>
                          <m:t>𝐍𝐇𝟑</m:t>
                        </m:r>
                      </m:e>
                      <m:sup/>
                    </m:sSup>
                  </m:oMath>
                </a14:m>
                <a:r>
                  <a:rPr lang="en-US" sz="1800" b="1" dirty="0" smtClean="0"/>
                  <a:t>+ </a:t>
                </a:r>
                <a14:m>
                  <m:oMath xmlns:m="http://schemas.openxmlformats.org/officeDocument/2006/math">
                    <m:sSup>
                      <m:sSupPr>
                        <m:ctrlPr>
                          <a:rPr lang="en-US" sz="1800" b="1" i="1" smtClean="0">
                            <a:solidFill>
                              <a:schemeClr val="tx1"/>
                            </a:solidFill>
                            <a:latin typeface="Cambria Math"/>
                          </a:rPr>
                        </m:ctrlPr>
                      </m:sSupPr>
                      <m:e>
                        <m:r>
                          <a:rPr lang="en-US" sz="1800" b="1" i="0" smtClean="0">
                            <a:solidFill>
                              <a:schemeClr val="tx1"/>
                            </a:solidFill>
                            <a:latin typeface="Cambria Math"/>
                          </a:rPr>
                          <m:t>𝐇𝟐𝐎</m:t>
                        </m:r>
                      </m:e>
                      <m:sup>
                        <m:r>
                          <a:rPr lang="en-US" sz="1800" b="1" i="1" smtClean="0">
                            <a:solidFill>
                              <a:schemeClr val="tx1"/>
                            </a:solidFill>
                            <a:latin typeface="Cambria Math"/>
                          </a:rPr>
                          <m:t>  </m:t>
                        </m:r>
                      </m:sup>
                    </m:sSup>
                  </m:oMath>
                </a14:m>
                <a:r>
                  <a:rPr lang="en-US" sz="1800" b="1" dirty="0" smtClean="0">
                    <a:latin typeface="Arial"/>
                    <a:cs typeface="Arial"/>
                  </a:rPr>
                  <a:t> ↔ </a:t>
                </a:r>
                <a14:m>
                  <m:oMath xmlns:m="http://schemas.openxmlformats.org/officeDocument/2006/math">
                    <m:sSup>
                      <m:sSupPr>
                        <m:ctrlPr>
                          <a:rPr lang="en-US" sz="1800" b="1" i="1" smtClean="0">
                            <a:latin typeface="Cambria Math"/>
                            <a:cs typeface="Arial"/>
                          </a:rPr>
                        </m:ctrlPr>
                      </m:sSupPr>
                      <m:e>
                        <m:r>
                          <a:rPr lang="en-US" sz="1800" b="1" i="0" smtClean="0">
                            <a:latin typeface="Cambria Math"/>
                            <a:cs typeface="Arial"/>
                          </a:rPr>
                          <m:t>𝐍</m:t>
                        </m:r>
                        <m:r>
                          <a:rPr lang="en-US" sz="1800" b="1" i="0" smtClean="0">
                            <a:latin typeface="Cambria Math"/>
                            <a:cs typeface="Arial"/>
                          </a:rPr>
                          <m:t>𝐇</m:t>
                        </m:r>
                        <m:r>
                          <a:rPr lang="en-US" sz="1800" b="1" i="0" smtClean="0">
                            <a:latin typeface="Cambria Math"/>
                            <a:cs typeface="Arial"/>
                          </a:rPr>
                          <m:t>𝟒</m:t>
                        </m:r>
                      </m:e>
                      <m:sup>
                        <m:r>
                          <a:rPr lang="en-US" sz="1800" b="1" i="1" smtClean="0">
                            <a:latin typeface="Cambria Math"/>
                            <a:cs typeface="Arial"/>
                          </a:rPr>
                          <m:t>+</m:t>
                        </m:r>
                      </m:sup>
                    </m:sSup>
                  </m:oMath>
                </a14:m>
                <a:r>
                  <a:rPr lang="en-US" sz="1800" b="1" dirty="0" smtClean="0"/>
                  <a:t> + </a:t>
                </a:r>
                <a14:m>
                  <m:oMath xmlns:m="http://schemas.openxmlformats.org/officeDocument/2006/math">
                    <m:sSup>
                      <m:sSupPr>
                        <m:ctrlPr>
                          <a:rPr lang="en-US" sz="1800" b="1" smtClean="0">
                            <a:latin typeface="Cambria Math"/>
                          </a:rPr>
                        </m:ctrlPr>
                      </m:sSupPr>
                      <m:e>
                        <m:r>
                          <a:rPr lang="en-US" sz="1800" b="1" i="0" smtClean="0">
                            <a:latin typeface="Cambria Math"/>
                          </a:rPr>
                          <m:t>𝐎𝐇</m:t>
                        </m:r>
                      </m:e>
                      <m:sup>
                        <m:r>
                          <a:rPr lang="en-US" sz="1800" b="1" i="1" smtClean="0">
                            <a:latin typeface="Cambria Math"/>
                          </a:rPr>
                          <m:t>−</m:t>
                        </m:r>
                      </m:sup>
                    </m:sSup>
                  </m:oMath>
                </a14:m>
                <a:endParaRPr lang="en-US" sz="1800" b="1" dirty="0" smtClean="0"/>
              </a:p>
              <a:p>
                <a:pPr marL="0" indent="0" algn="just">
                  <a:buNone/>
                </a:pPr>
                <a:r>
                  <a:rPr lang="mk-MK" sz="1800" dirty="0" smtClean="0"/>
                  <a:t>Водата може да предава и прима протони, значи се однесува и како </a:t>
                </a:r>
                <a:r>
                  <a:rPr lang="mk-MK" sz="1800" dirty="0" smtClean="0">
                    <a:solidFill>
                      <a:srgbClr val="FF0000"/>
                    </a:solidFill>
                  </a:rPr>
                  <a:t>киселина </a:t>
                </a:r>
                <a:r>
                  <a:rPr lang="mk-MK" sz="1800" dirty="0" smtClean="0"/>
                  <a:t> и како </a:t>
                </a:r>
                <a:r>
                  <a:rPr lang="mk-MK" sz="1800" dirty="0" smtClean="0">
                    <a:solidFill>
                      <a:srgbClr val="00B050"/>
                    </a:solidFill>
                  </a:rPr>
                  <a:t>база.</a:t>
                </a:r>
              </a:p>
              <a:p>
                <a:pPr algn="just"/>
                <a14:m>
                  <m:oMath xmlns:m="http://schemas.openxmlformats.org/officeDocument/2006/math">
                    <m:sSup>
                      <m:sSupPr>
                        <m:ctrlPr>
                          <a:rPr lang="en-US" sz="1800" b="1" i="1" smtClean="0">
                            <a:solidFill>
                              <a:schemeClr val="tx1"/>
                            </a:solidFill>
                            <a:latin typeface="Cambria Math"/>
                          </a:rPr>
                        </m:ctrlPr>
                      </m:sSupPr>
                      <m:e>
                        <m:r>
                          <a:rPr lang="en-US" sz="1800" b="1" i="0" smtClean="0">
                            <a:solidFill>
                              <a:schemeClr val="tx1"/>
                            </a:solidFill>
                            <a:latin typeface="Cambria Math"/>
                          </a:rPr>
                          <m:t>𝐇𝐂𝐥</m:t>
                        </m:r>
                      </m:e>
                      <m:sup>
                        <m:r>
                          <a:rPr lang="en-US" sz="1800" b="1" i="1" smtClean="0">
                            <a:solidFill>
                              <a:schemeClr val="tx1"/>
                            </a:solidFill>
                            <a:latin typeface="Cambria Math"/>
                          </a:rPr>
                          <m:t>  </m:t>
                        </m:r>
                      </m:sup>
                    </m:sSup>
                  </m:oMath>
                </a14:m>
                <a:r>
                  <a:rPr lang="mk-MK" sz="1800" b="1" dirty="0" smtClean="0"/>
                  <a:t>- </a:t>
                </a:r>
                <a:r>
                  <a:rPr lang="mk-MK" sz="1800" b="1" dirty="0" smtClean="0"/>
                  <a:t>ПРОТОН ДОНОР </a:t>
                </a:r>
                <a14:m>
                  <m:oMath xmlns:m="http://schemas.openxmlformats.org/officeDocument/2006/math">
                    <m:r>
                      <a:rPr lang="mk-MK" sz="1800" b="1" i="0" smtClean="0">
                        <a:solidFill>
                          <a:schemeClr val="tx1"/>
                        </a:solidFill>
                        <a:latin typeface="Cambria Math"/>
                      </a:rPr>
                      <m:t>                              </m:t>
                    </m:r>
                    <m:r>
                      <a:rPr lang="en-US" sz="1800" b="1" i="0" smtClean="0">
                        <a:solidFill>
                          <a:schemeClr val="tx1"/>
                        </a:solidFill>
                        <a:latin typeface="Cambria Math"/>
                      </a:rPr>
                      <m:t>𝐇𝟐𝐎</m:t>
                    </m:r>
                  </m:oMath>
                </a14:m>
                <a:r>
                  <a:rPr lang="mk-MK" sz="1800" b="1" dirty="0" smtClean="0"/>
                  <a:t> - ПРОТОН АКЦЕПТОР</a:t>
                </a:r>
              </a:p>
              <a:p>
                <a:pPr marL="0" indent="0" algn="just">
                  <a:buNone/>
                </a:pPr>
                <a:endParaRPr lang="mk-MK" sz="1800" b="1" dirty="0" smtClean="0"/>
              </a:p>
              <a:p>
                <a:pPr algn="just"/>
                <a14:m>
                  <m:oMath xmlns:m="http://schemas.openxmlformats.org/officeDocument/2006/math">
                    <m:sSup>
                      <m:sSupPr>
                        <m:ctrlPr>
                          <a:rPr lang="en-US" sz="1800" b="1" i="1" smtClean="0">
                            <a:latin typeface="Cambria Math"/>
                          </a:rPr>
                        </m:ctrlPr>
                      </m:sSupPr>
                      <m:e>
                        <m:r>
                          <a:rPr lang="en-US" sz="1800" b="1" i="0" smtClean="0">
                            <a:latin typeface="Cambria Math"/>
                          </a:rPr>
                          <m:t>𝐍𝐇𝟑</m:t>
                        </m:r>
                      </m:e>
                      <m:sup/>
                    </m:sSup>
                  </m:oMath>
                </a14:m>
                <a:r>
                  <a:rPr lang="mk-MK" sz="1800" b="1" dirty="0" smtClean="0"/>
                  <a:t>- ПРОТОН АКЦЕПТОР </a:t>
                </a:r>
                <a14:m>
                  <m:oMath xmlns:m="http://schemas.openxmlformats.org/officeDocument/2006/math">
                    <m:r>
                      <a:rPr lang="mk-MK" sz="1800" b="1" i="0" smtClean="0">
                        <a:solidFill>
                          <a:schemeClr val="tx1"/>
                        </a:solidFill>
                        <a:latin typeface="Cambria Math"/>
                      </a:rPr>
                      <m:t>                    </m:t>
                    </m:r>
                    <m:r>
                      <a:rPr lang="en-US" sz="1800" b="1" i="0" smtClean="0">
                        <a:solidFill>
                          <a:schemeClr val="tx1"/>
                        </a:solidFill>
                        <a:latin typeface="Cambria Math"/>
                      </a:rPr>
                      <m:t>𝐇𝟐𝐎</m:t>
                    </m:r>
                  </m:oMath>
                </a14:m>
                <a:r>
                  <a:rPr lang="mk-MK" sz="1800" b="1" dirty="0" smtClean="0"/>
                  <a:t> </a:t>
                </a:r>
                <a:r>
                  <a:rPr lang="mk-MK" sz="1800" b="1" dirty="0" smtClean="0"/>
                  <a:t>- ПРОТОН ДОНОР </a:t>
                </a:r>
              </a:p>
              <a:p>
                <a:pPr algn="just"/>
                <a:endParaRPr lang="mk-MK" sz="1800" b="1" dirty="0" smtClean="0"/>
              </a:p>
              <a:p>
                <a:pPr algn="just"/>
                <a:endParaRPr lang="mk-MK" sz="1800" b="1" dirty="0" smtClean="0"/>
              </a:p>
              <a:p>
                <a:pPr algn="just"/>
                <a:endParaRPr lang="en-US" sz="1800"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r="-1185" b="-2291"/>
                </a:stretch>
              </a:blipFill>
            </p:spPr>
            <p:txBody>
              <a:bodyPr/>
              <a:lstStyle/>
              <a:p>
                <a:r>
                  <a:rPr lang="en-US">
                    <a:noFill/>
                  </a:rPr>
                  <a:t> </a:t>
                </a:r>
              </a:p>
            </p:txBody>
          </p:sp>
        </mc:Fallback>
      </mc:AlternateContent>
    </p:spTree>
    <p:extLst>
      <p:ext uri="{BB962C8B-B14F-4D97-AF65-F5344CB8AC3E}">
        <p14:creationId xmlns:p14="http://schemas.microsoft.com/office/powerpoint/2010/main" val="1268553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4000" dirty="0" smtClean="0"/>
              <a:t>Степен на електролитна дисоцијација</a:t>
            </a:r>
            <a:endParaRPr lang="en-US"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219200"/>
                <a:ext cx="8229600" cy="6049963"/>
              </a:xfrm>
            </p:spPr>
            <p:txBody>
              <a:bodyPr>
                <a:normAutofit/>
              </a:bodyPr>
              <a:lstStyle/>
              <a:p>
                <a:pPr marL="0" indent="0">
                  <a:buNone/>
                </a:pPr>
                <a:r>
                  <a:rPr lang="mk-MK" sz="1800" b="1" dirty="0" smtClean="0"/>
                  <a:t>Јачината на електролитите се изразува со </a:t>
                </a:r>
                <a:r>
                  <a:rPr lang="mk-MK" sz="1800" b="1" dirty="0" smtClean="0">
                    <a:solidFill>
                      <a:srgbClr val="FF0000"/>
                    </a:solidFill>
                  </a:rPr>
                  <a:t>степен на електролитна дисоцијација </a:t>
                </a:r>
                <a:r>
                  <a:rPr lang="mk-MK" sz="1800" b="1" dirty="0" smtClean="0"/>
                  <a:t>кој представува однос помеѓу број на дисоцирани молекули и вкупен број на растворени молекули од електролитот.</a:t>
                </a:r>
              </a:p>
              <a:p>
                <a:pPr marL="0" indent="0" algn="ctr">
                  <a:buNone/>
                </a:pPr>
                <a:r>
                  <a:rPr lang="en-US" b="1" dirty="0" smtClean="0">
                    <a:latin typeface="Arial"/>
                    <a:cs typeface="Arial"/>
                  </a:rPr>
                  <a:t>  </a:t>
                </a:r>
                <a:r>
                  <a:rPr lang="el-GR" b="1" dirty="0" smtClean="0">
                    <a:latin typeface="Arial"/>
                    <a:cs typeface="Arial"/>
                  </a:rPr>
                  <a:t>α</a:t>
                </a:r>
                <a:r>
                  <a:rPr lang="en-US" b="1" dirty="0" smtClean="0">
                    <a:latin typeface="Arial"/>
                    <a:cs typeface="Arial"/>
                  </a:rPr>
                  <a:t> = </a:t>
                </a:r>
                <a14:m>
                  <m:oMath xmlns:m="http://schemas.openxmlformats.org/officeDocument/2006/math">
                    <m:f>
                      <m:fPr>
                        <m:ctrlPr>
                          <a:rPr lang="en-US" b="1" i="1" smtClean="0">
                            <a:latin typeface="Cambria Math"/>
                          </a:rPr>
                        </m:ctrlPr>
                      </m:fPr>
                      <m:num>
                        <m:r>
                          <a:rPr lang="en-US" b="1" i="1" smtClean="0">
                            <a:latin typeface="Cambria Math"/>
                          </a:rPr>
                          <m:t>𝒏</m:t>
                        </m:r>
                      </m:num>
                      <m:den>
                        <m:r>
                          <a:rPr lang="en-US" b="1" i="1" smtClean="0">
                            <a:latin typeface="Cambria Math"/>
                          </a:rPr>
                          <m:t>𝑵</m:t>
                        </m:r>
                      </m:den>
                    </m:f>
                  </m:oMath>
                </a14:m>
                <a:r>
                  <a:rPr lang="en-US" b="1" dirty="0" smtClean="0"/>
                  <a:t> .100</a:t>
                </a:r>
              </a:p>
              <a:p>
                <a:pPr marL="0" indent="0" algn="just">
                  <a:buNone/>
                </a:pPr>
                <a:r>
                  <a:rPr lang="el-GR" b="1" dirty="0" smtClean="0">
                    <a:latin typeface="Arial"/>
                    <a:cs typeface="Arial"/>
                  </a:rPr>
                  <a:t>α</a:t>
                </a:r>
                <a:r>
                  <a:rPr lang="en-US" b="1" dirty="0" smtClean="0">
                    <a:latin typeface="Arial"/>
                    <a:cs typeface="Arial"/>
                  </a:rPr>
                  <a:t> </a:t>
                </a:r>
                <a:r>
                  <a:rPr lang="en-US" sz="1800" b="1" dirty="0" smtClean="0">
                    <a:latin typeface="Arial"/>
                    <a:cs typeface="Arial"/>
                  </a:rPr>
                  <a:t>- </a:t>
                </a:r>
                <a:r>
                  <a:rPr lang="mk-MK" sz="2400" b="1" dirty="0" smtClean="0">
                    <a:solidFill>
                      <a:srgbClr val="FF0000"/>
                    </a:solidFill>
                  </a:rPr>
                  <a:t>степен на електролитна дисоцијација</a:t>
                </a:r>
                <a:endParaRPr lang="en-US" sz="2400" b="1" dirty="0" smtClean="0">
                  <a:solidFill>
                    <a:srgbClr val="FF0000"/>
                  </a:solidFill>
                </a:endParaRPr>
              </a:p>
              <a:p>
                <a:pPr marL="0" indent="0" algn="just">
                  <a:buNone/>
                </a:pPr>
                <a:r>
                  <a:rPr lang="en-US" sz="2400" b="1" i="1" dirty="0" smtClean="0"/>
                  <a:t>n  - </a:t>
                </a:r>
                <a:r>
                  <a:rPr lang="mk-MK" sz="2400" b="1" dirty="0" smtClean="0"/>
                  <a:t>број на дисоцирани молекули</a:t>
                </a:r>
              </a:p>
              <a:p>
                <a:pPr marL="0" indent="0" algn="just">
                  <a:buNone/>
                </a:pPr>
                <a:r>
                  <a:rPr lang="en-US" sz="2400" b="1" i="1" dirty="0" smtClean="0"/>
                  <a:t>N  - </a:t>
                </a:r>
                <a:r>
                  <a:rPr lang="mk-MK" sz="2400" b="1" dirty="0" smtClean="0"/>
                  <a:t>број на растворени молекули</a:t>
                </a:r>
                <a:endParaRPr lang="en-US" sz="2400" b="1" dirty="0" smtClean="0"/>
              </a:p>
              <a:p>
                <a:pPr marL="0" indent="0" algn="just">
                  <a:buNone/>
                </a:pPr>
                <a:endParaRPr lang="mk-MK" sz="2400" b="1" dirty="0" smtClean="0"/>
              </a:p>
              <a:p>
                <a:pPr marL="0" indent="0" algn="just">
                  <a:buNone/>
                </a:pPr>
                <a:r>
                  <a:rPr lang="mk-MK" sz="1800" dirty="0" smtClean="0"/>
                  <a:t>Вредностите за </a:t>
                </a:r>
                <a:r>
                  <a:rPr lang="mk-MK" sz="1800" dirty="0" smtClean="0">
                    <a:solidFill>
                      <a:srgbClr val="FF0000"/>
                    </a:solidFill>
                  </a:rPr>
                  <a:t>степенот на електролитна дисоцијација </a:t>
                </a:r>
                <a:r>
                  <a:rPr lang="mk-MK" sz="1800" dirty="0" smtClean="0"/>
                  <a:t>се определени во раствори со еднаква концентрација од 0,1 </a:t>
                </a:r>
                <a14:m>
                  <m:oMath xmlns:m="http://schemas.openxmlformats.org/officeDocument/2006/math">
                    <m:r>
                      <m:rPr>
                        <m:sty m:val="p"/>
                      </m:rPr>
                      <a:rPr lang="en-US" sz="1800" b="0" i="0" dirty="0" smtClean="0">
                        <a:latin typeface="Cambria Math"/>
                      </a:rPr>
                      <m:t>mol</m:t>
                    </m:r>
                  </m:oMath>
                </a14:m>
                <a:r>
                  <a:rPr lang="en-US" sz="1800" dirty="0" smtClean="0"/>
                  <a:t>/</a:t>
                </a:r>
                <a14:m>
                  <m:oMath xmlns:m="http://schemas.openxmlformats.org/officeDocument/2006/math">
                    <m:sSup>
                      <m:sSupPr>
                        <m:ctrlPr>
                          <a:rPr lang="en-US" sz="1800" smtClean="0">
                            <a:latin typeface="Cambria Math"/>
                          </a:rPr>
                        </m:ctrlPr>
                      </m:sSupPr>
                      <m:e>
                        <m:r>
                          <m:rPr>
                            <m:sty m:val="p"/>
                          </m:rPr>
                          <a:rPr lang="en-US" sz="1800" b="0" i="0" smtClean="0">
                            <a:latin typeface="Cambria Math"/>
                          </a:rPr>
                          <m:t>dm</m:t>
                        </m:r>
                      </m:e>
                      <m:sup>
                        <m:r>
                          <a:rPr lang="en-US" sz="1800" b="0" i="1" smtClean="0">
                            <a:latin typeface="Cambria Math"/>
                          </a:rPr>
                          <m:t>3</m:t>
                        </m:r>
                      </m:sup>
                    </m:sSup>
                  </m:oMath>
                </a14:m>
                <a:r>
                  <a:rPr lang="en-US" sz="1800" dirty="0" smtClean="0"/>
                  <a:t>.</a:t>
                </a:r>
                <a:endParaRPr lang="en-US"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6049963"/>
              </a:xfrm>
              <a:blipFill rotWithShape="1">
                <a:blip r:embed="rId2"/>
                <a:stretch>
                  <a:fillRect l="-1852" t="-504" r="-1185"/>
                </a:stretch>
              </a:blipFill>
            </p:spPr>
            <p:txBody>
              <a:bodyPr/>
              <a:lstStyle/>
              <a:p>
                <a:r>
                  <a:rPr lang="en-US">
                    <a:noFill/>
                  </a:rPr>
                  <a:t> </a:t>
                </a:r>
              </a:p>
            </p:txBody>
          </p:sp>
        </mc:Fallback>
      </mc:AlternateContent>
    </p:spTree>
    <p:extLst>
      <p:ext uri="{BB962C8B-B14F-4D97-AF65-F5344CB8AC3E}">
        <p14:creationId xmlns:p14="http://schemas.microsoft.com/office/powerpoint/2010/main" val="3969737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304800"/>
                <a:ext cx="8229600" cy="5821363"/>
              </a:xfrm>
            </p:spPr>
            <p:txBody>
              <a:bodyPr>
                <a:normAutofit/>
              </a:bodyPr>
              <a:lstStyle/>
              <a:p>
                <a:pPr algn="just"/>
                <a:r>
                  <a:rPr lang="mk-MK" sz="1800" dirty="0" smtClean="0"/>
                  <a:t>Поделба на електролитите според  вредноста на </a:t>
                </a:r>
                <a:r>
                  <a:rPr lang="mk-MK" sz="1800" dirty="0" smtClean="0">
                    <a:solidFill>
                      <a:srgbClr val="FF0000"/>
                    </a:solidFill>
                  </a:rPr>
                  <a:t>степенот на електролитна дисоцијација:</a:t>
                </a:r>
              </a:p>
              <a:p>
                <a:pPr algn="just">
                  <a:buFont typeface="Wingdings" pitchFamily="2" charset="2"/>
                  <a:buChar char="Ø"/>
                </a:pPr>
                <a:r>
                  <a:rPr lang="mk-MK" sz="1800" dirty="0" smtClean="0">
                    <a:latin typeface="Arial"/>
                    <a:cs typeface="Arial"/>
                  </a:rPr>
                  <a:t>α </a:t>
                </a:r>
                <a14:m>
                  <m:oMath xmlns:m="http://schemas.openxmlformats.org/officeDocument/2006/math">
                    <m:r>
                      <a:rPr lang="mk-MK" sz="1800" i="1" smtClean="0">
                        <a:latin typeface="Cambria Math"/>
                        <a:cs typeface="Arial"/>
                      </a:rPr>
                      <m:t>&lt;</m:t>
                    </m:r>
                    <m:r>
                      <a:rPr lang="mk-MK" sz="1800" b="0" i="1" smtClean="0">
                        <a:latin typeface="Cambria Math"/>
                        <a:cs typeface="Arial"/>
                      </a:rPr>
                      <m:t> </m:t>
                    </m:r>
                  </m:oMath>
                </a14:m>
                <a:r>
                  <a:rPr lang="mk-MK" sz="1800" dirty="0" smtClean="0"/>
                  <a:t>3 %  </a:t>
                </a:r>
                <a:r>
                  <a:rPr lang="mk-MK" sz="1800" b="1" dirty="0" smtClean="0"/>
                  <a:t>(слаби електролити)</a:t>
                </a:r>
              </a:p>
              <a:p>
                <a:pPr marL="0" indent="0" algn="just">
                  <a:buNone/>
                </a:pPr>
                <a:r>
                  <a:rPr lang="mk-MK" sz="1800" b="1" dirty="0"/>
                  <a:t> </a:t>
                </a:r>
                <a:r>
                  <a:rPr lang="mk-MK" sz="1800" b="1" dirty="0" smtClean="0"/>
                  <a:t>    </a:t>
                </a:r>
                <a:r>
                  <a:rPr lang="mk-MK" sz="1800" dirty="0" smtClean="0"/>
                  <a:t>Пр: </a:t>
                </a:r>
                <a:r>
                  <a:rPr lang="en-US" sz="1800" dirty="0" smtClean="0"/>
                  <a:t>HNO</a:t>
                </a:r>
                <a:r>
                  <a:rPr lang="en-US" sz="1200" dirty="0" smtClean="0"/>
                  <a:t>2</a:t>
                </a:r>
                <a:r>
                  <a:rPr lang="en-US" sz="1800" dirty="0" smtClean="0"/>
                  <a:t>, H</a:t>
                </a:r>
                <a:r>
                  <a:rPr lang="en-US" sz="1200" dirty="0" smtClean="0"/>
                  <a:t>2</a:t>
                </a:r>
                <a:r>
                  <a:rPr lang="en-US" sz="1800" dirty="0" smtClean="0"/>
                  <a:t>CO</a:t>
                </a:r>
                <a:r>
                  <a:rPr lang="en-US" sz="1200" dirty="0" smtClean="0"/>
                  <a:t>3, </a:t>
                </a:r>
                <a:r>
                  <a:rPr lang="en-US" sz="1800" dirty="0" smtClean="0"/>
                  <a:t>H</a:t>
                </a:r>
                <a:r>
                  <a:rPr lang="en-US" sz="1200" dirty="0" smtClean="0"/>
                  <a:t>2</a:t>
                </a:r>
                <a:r>
                  <a:rPr lang="en-US" sz="1800" dirty="0" smtClean="0"/>
                  <a:t>S, CH</a:t>
                </a:r>
                <a:r>
                  <a:rPr lang="en-US" sz="1200" dirty="0" smtClean="0"/>
                  <a:t>3</a:t>
                </a:r>
                <a:r>
                  <a:rPr lang="en-US" sz="1800" dirty="0" smtClean="0"/>
                  <a:t>COOH, HCN, NH</a:t>
                </a:r>
                <a:r>
                  <a:rPr lang="en-US" sz="1200" dirty="0" smtClean="0"/>
                  <a:t>4</a:t>
                </a:r>
                <a:r>
                  <a:rPr lang="en-US" sz="1800" dirty="0" smtClean="0"/>
                  <a:t>OH, </a:t>
                </a:r>
                <a:r>
                  <a:rPr lang="en-US" sz="1800" dirty="0" err="1" smtClean="0"/>
                  <a:t>Pb</a:t>
                </a:r>
                <a:r>
                  <a:rPr lang="en-US" sz="1800" dirty="0" smtClean="0"/>
                  <a:t>(OH)</a:t>
                </a:r>
                <a:r>
                  <a:rPr lang="en-US" sz="1200" dirty="0" smtClean="0"/>
                  <a:t>2</a:t>
                </a:r>
                <a:r>
                  <a:rPr lang="en-US" sz="1800" dirty="0" smtClean="0"/>
                  <a:t>, Zn(OH)</a:t>
                </a:r>
                <a:r>
                  <a:rPr lang="en-US" sz="1200" dirty="0" smtClean="0"/>
                  <a:t>2</a:t>
                </a:r>
                <a:r>
                  <a:rPr lang="en-US" sz="1800" dirty="0" smtClean="0"/>
                  <a:t>, Cu(OH)</a:t>
                </a:r>
                <a:r>
                  <a:rPr lang="en-US" sz="1200" dirty="0" smtClean="0"/>
                  <a:t>2</a:t>
                </a:r>
              </a:p>
              <a:p>
                <a:pPr algn="just">
                  <a:buFont typeface="Wingdings" pitchFamily="2" charset="2"/>
                  <a:buChar char="Ø"/>
                </a:pPr>
                <a:r>
                  <a:rPr lang="mk-MK" sz="1800" dirty="0" smtClean="0">
                    <a:latin typeface="Arial"/>
                    <a:cs typeface="Arial"/>
                  </a:rPr>
                  <a:t>α</a:t>
                </a:r>
                <a:r>
                  <a:rPr lang="en-US" sz="1800" dirty="0" smtClean="0">
                    <a:latin typeface="Arial"/>
                    <a:cs typeface="Arial"/>
                  </a:rPr>
                  <a:t> </a:t>
                </a:r>
                <a:r>
                  <a:rPr lang="mk-MK" sz="1800" dirty="0" smtClean="0">
                    <a:cs typeface="Arial"/>
                  </a:rPr>
                  <a:t>од 3 – 30 % </a:t>
                </a:r>
                <a:r>
                  <a:rPr lang="mk-MK" sz="1800" b="1" dirty="0" smtClean="0">
                    <a:cs typeface="Arial"/>
                  </a:rPr>
                  <a:t>(средни електролити)</a:t>
                </a:r>
              </a:p>
              <a:p>
                <a:pPr marL="0" indent="0" algn="just">
                  <a:buNone/>
                </a:pPr>
                <a:r>
                  <a:rPr lang="mk-MK" sz="1800" b="1" dirty="0">
                    <a:cs typeface="Arial"/>
                  </a:rPr>
                  <a:t> </a:t>
                </a:r>
                <a:r>
                  <a:rPr lang="mk-MK" sz="1800" b="1" dirty="0" smtClean="0">
                    <a:cs typeface="Arial"/>
                  </a:rPr>
                  <a:t>    </a:t>
                </a:r>
                <a:r>
                  <a:rPr lang="mk-MK" sz="1800" dirty="0" smtClean="0">
                    <a:cs typeface="Arial"/>
                  </a:rPr>
                  <a:t>Пр: </a:t>
                </a:r>
                <a:r>
                  <a:rPr lang="en-US" sz="1800" dirty="0" smtClean="0">
                    <a:cs typeface="Arial"/>
                  </a:rPr>
                  <a:t>H</a:t>
                </a:r>
                <a:r>
                  <a:rPr lang="en-US" sz="1200" dirty="0" smtClean="0">
                    <a:cs typeface="Arial"/>
                  </a:rPr>
                  <a:t>3</a:t>
                </a:r>
                <a:r>
                  <a:rPr lang="en-US" sz="1800" dirty="0" smtClean="0">
                    <a:cs typeface="Arial"/>
                  </a:rPr>
                  <a:t>PO</a:t>
                </a:r>
                <a:r>
                  <a:rPr lang="en-US" sz="1200" dirty="0" smtClean="0">
                    <a:cs typeface="Arial"/>
                  </a:rPr>
                  <a:t>4</a:t>
                </a:r>
                <a:r>
                  <a:rPr lang="en-US" sz="1800" dirty="0" smtClean="0">
                    <a:cs typeface="Arial"/>
                  </a:rPr>
                  <a:t>, HF, H</a:t>
                </a:r>
                <a:r>
                  <a:rPr lang="en-US" sz="1200" dirty="0" smtClean="0">
                    <a:cs typeface="Arial"/>
                  </a:rPr>
                  <a:t>2</a:t>
                </a:r>
                <a:r>
                  <a:rPr lang="en-US" sz="1800" dirty="0" smtClean="0">
                    <a:cs typeface="Arial"/>
                  </a:rPr>
                  <a:t>SO</a:t>
                </a:r>
                <a:r>
                  <a:rPr lang="en-US" sz="1200" dirty="0" smtClean="0">
                    <a:cs typeface="Arial"/>
                  </a:rPr>
                  <a:t>3</a:t>
                </a:r>
              </a:p>
              <a:p>
                <a:pPr algn="just">
                  <a:buFont typeface="Wingdings" pitchFamily="2" charset="2"/>
                  <a:buChar char="Ø"/>
                </a:pPr>
                <a:r>
                  <a:rPr lang="mk-MK" sz="1800" dirty="0" smtClean="0">
                    <a:latin typeface="Arial"/>
                    <a:cs typeface="Arial"/>
                  </a:rPr>
                  <a:t>α</a:t>
                </a:r>
                <a:r>
                  <a:rPr lang="en-US" sz="1800" dirty="0" smtClean="0">
                    <a:latin typeface="Arial"/>
                    <a:cs typeface="Arial"/>
                  </a:rPr>
                  <a:t> </a:t>
                </a:r>
                <a:r>
                  <a:rPr lang="mk-MK" sz="1800" dirty="0" smtClean="0">
                    <a:cs typeface="Arial"/>
                  </a:rPr>
                  <a:t>од 3</a:t>
                </a:r>
                <a:r>
                  <a:rPr lang="en-US" sz="1800" dirty="0" smtClean="0">
                    <a:cs typeface="Arial"/>
                  </a:rPr>
                  <a:t>0</a:t>
                </a:r>
                <a:r>
                  <a:rPr lang="mk-MK" sz="1800" dirty="0" smtClean="0">
                    <a:cs typeface="Arial"/>
                  </a:rPr>
                  <a:t> – </a:t>
                </a:r>
                <a:r>
                  <a:rPr lang="en-US" sz="1800" dirty="0" smtClean="0">
                    <a:cs typeface="Arial"/>
                  </a:rPr>
                  <a:t>100</a:t>
                </a:r>
                <a:r>
                  <a:rPr lang="mk-MK" sz="1800" dirty="0" smtClean="0">
                    <a:cs typeface="Arial"/>
                  </a:rPr>
                  <a:t> %</a:t>
                </a:r>
                <a:r>
                  <a:rPr lang="en-US" sz="1800" dirty="0" smtClean="0">
                    <a:cs typeface="Arial"/>
                  </a:rPr>
                  <a:t> </a:t>
                </a:r>
                <a:r>
                  <a:rPr lang="en-US" sz="1800" b="1" dirty="0" smtClean="0">
                    <a:cs typeface="Arial"/>
                  </a:rPr>
                  <a:t>(</a:t>
                </a:r>
                <a:r>
                  <a:rPr lang="mk-MK" sz="1800" b="1" dirty="0" smtClean="0">
                    <a:cs typeface="Arial"/>
                  </a:rPr>
                  <a:t>силни електролити)</a:t>
                </a:r>
              </a:p>
              <a:p>
                <a:pPr marL="0" indent="0" algn="just">
                  <a:buNone/>
                </a:pPr>
                <a:r>
                  <a:rPr lang="mk-MK" sz="1800" dirty="0">
                    <a:cs typeface="Arial"/>
                  </a:rPr>
                  <a:t> </a:t>
                </a:r>
                <a:r>
                  <a:rPr lang="mk-MK" sz="1800" dirty="0" smtClean="0">
                    <a:cs typeface="Arial"/>
                  </a:rPr>
                  <a:t>    Пр: скоро сите соли, </a:t>
                </a:r>
                <a:r>
                  <a:rPr lang="en-US" sz="1800" dirty="0" smtClean="0">
                    <a:cs typeface="Arial"/>
                  </a:rPr>
                  <a:t>HClO</a:t>
                </a:r>
                <a:r>
                  <a:rPr lang="en-US" sz="1200" dirty="0" smtClean="0">
                    <a:cs typeface="Arial"/>
                  </a:rPr>
                  <a:t>4</a:t>
                </a:r>
                <a:r>
                  <a:rPr lang="en-US" sz="1800" dirty="0" smtClean="0">
                    <a:cs typeface="Arial"/>
                  </a:rPr>
                  <a:t>, H</a:t>
                </a:r>
                <a:r>
                  <a:rPr lang="en-US" sz="1200" dirty="0" smtClean="0">
                    <a:cs typeface="Arial"/>
                  </a:rPr>
                  <a:t>2</a:t>
                </a:r>
                <a:r>
                  <a:rPr lang="en-US" sz="1800" dirty="0" smtClean="0">
                    <a:cs typeface="Arial"/>
                  </a:rPr>
                  <a:t>SO</a:t>
                </a:r>
                <a:r>
                  <a:rPr lang="en-US" sz="1200" dirty="0" smtClean="0">
                    <a:cs typeface="Arial"/>
                  </a:rPr>
                  <a:t>4</a:t>
                </a:r>
                <a:r>
                  <a:rPr lang="en-US" sz="1800" dirty="0" smtClean="0">
                    <a:cs typeface="Arial"/>
                  </a:rPr>
                  <a:t>, HNO</a:t>
                </a:r>
                <a:r>
                  <a:rPr lang="en-US" sz="1200" dirty="0" smtClean="0">
                    <a:cs typeface="Arial"/>
                  </a:rPr>
                  <a:t>3</a:t>
                </a:r>
                <a:r>
                  <a:rPr lang="en-US" sz="1800" dirty="0" smtClean="0">
                    <a:cs typeface="Arial"/>
                  </a:rPr>
                  <a:t>, </a:t>
                </a:r>
                <a:r>
                  <a:rPr lang="en-US" sz="1800" dirty="0" err="1" smtClean="0">
                    <a:cs typeface="Arial"/>
                  </a:rPr>
                  <a:t>HCl</a:t>
                </a:r>
                <a:r>
                  <a:rPr lang="en-US" sz="1800" dirty="0" smtClean="0">
                    <a:cs typeface="Arial"/>
                  </a:rPr>
                  <a:t>, </a:t>
                </a:r>
                <a:r>
                  <a:rPr lang="en-US" sz="1800" dirty="0" err="1" smtClean="0">
                    <a:cs typeface="Arial"/>
                  </a:rPr>
                  <a:t>HBr</a:t>
                </a:r>
                <a:r>
                  <a:rPr lang="en-US" sz="1800" dirty="0" smtClean="0">
                    <a:cs typeface="Arial"/>
                  </a:rPr>
                  <a:t>, HJ, </a:t>
                </a:r>
                <a:r>
                  <a:rPr lang="en-US" sz="1800" dirty="0" err="1" smtClean="0">
                    <a:cs typeface="Arial"/>
                  </a:rPr>
                  <a:t>NaOH</a:t>
                </a:r>
                <a:r>
                  <a:rPr lang="en-US" sz="1800" dirty="0" smtClean="0">
                    <a:cs typeface="Arial"/>
                  </a:rPr>
                  <a:t>, KOH, </a:t>
                </a:r>
                <a:r>
                  <a:rPr lang="en-US" sz="1800" dirty="0" err="1" smtClean="0">
                    <a:cs typeface="Arial"/>
                  </a:rPr>
                  <a:t>RbOH</a:t>
                </a:r>
                <a:r>
                  <a:rPr lang="en-US" sz="1800" dirty="0" smtClean="0">
                    <a:cs typeface="Arial"/>
                  </a:rPr>
                  <a:t>, </a:t>
                </a:r>
                <a:r>
                  <a:rPr lang="en-US" sz="1800" dirty="0" err="1" smtClean="0">
                    <a:cs typeface="Arial"/>
                  </a:rPr>
                  <a:t>CsOH</a:t>
                </a:r>
                <a:r>
                  <a:rPr lang="en-US" sz="1800" dirty="0" smtClean="0">
                    <a:cs typeface="Arial"/>
                  </a:rPr>
                  <a:t>, </a:t>
                </a:r>
                <a:r>
                  <a:rPr lang="en-US" sz="1800" dirty="0" err="1" smtClean="0">
                    <a:cs typeface="Arial"/>
                  </a:rPr>
                  <a:t>Ca</a:t>
                </a:r>
                <a:r>
                  <a:rPr lang="en-US" sz="1800" dirty="0" smtClean="0">
                    <a:cs typeface="Arial"/>
                  </a:rPr>
                  <a:t>(OH)</a:t>
                </a:r>
                <a:r>
                  <a:rPr lang="en-US" sz="1200" dirty="0" smtClean="0">
                    <a:cs typeface="Arial"/>
                  </a:rPr>
                  <a:t>2</a:t>
                </a:r>
                <a:r>
                  <a:rPr lang="en-US" sz="1800" dirty="0" smtClean="0">
                    <a:cs typeface="Arial"/>
                  </a:rPr>
                  <a:t>, Mg(OH)</a:t>
                </a:r>
                <a:r>
                  <a:rPr lang="en-US" sz="1200" dirty="0" smtClean="0">
                    <a:cs typeface="Arial"/>
                  </a:rPr>
                  <a:t>2</a:t>
                </a:r>
                <a:r>
                  <a:rPr lang="en-US" sz="1800" dirty="0" smtClean="0">
                    <a:cs typeface="Arial"/>
                  </a:rPr>
                  <a:t>, Ba(OH)</a:t>
                </a:r>
                <a:r>
                  <a:rPr lang="en-US" sz="1200" dirty="0" smtClean="0">
                    <a:cs typeface="Arial"/>
                  </a:rPr>
                  <a:t>2</a:t>
                </a:r>
              </a:p>
              <a:p>
                <a:pPr marL="0" indent="0" algn="just">
                  <a:buNone/>
                </a:pPr>
                <a:r>
                  <a:rPr lang="mk-MK" sz="1800" dirty="0" smtClean="0">
                    <a:cs typeface="Arial"/>
                  </a:rPr>
                  <a:t>Пример: Во </a:t>
                </a:r>
                <a:r>
                  <a:rPr lang="mk-MK" sz="1800" dirty="0" smtClean="0"/>
                  <a:t>1 </a:t>
                </a:r>
                <a14:m>
                  <m:oMath xmlns:m="http://schemas.openxmlformats.org/officeDocument/2006/math">
                    <m:sSup>
                      <m:sSupPr>
                        <m:ctrlPr>
                          <a:rPr lang="en-US" sz="1800" i="1" smtClean="0">
                            <a:latin typeface="Cambria Math"/>
                          </a:rPr>
                        </m:ctrlPr>
                      </m:sSupPr>
                      <m:e>
                        <m:r>
                          <m:rPr>
                            <m:sty m:val="p"/>
                          </m:rPr>
                          <a:rPr lang="en-US" sz="1800" b="0" i="0" smtClean="0">
                            <a:latin typeface="Cambria Math"/>
                          </a:rPr>
                          <m:t>dm</m:t>
                        </m:r>
                      </m:e>
                      <m:sup>
                        <m:r>
                          <a:rPr lang="en-US" sz="1800" b="0" i="1" smtClean="0">
                            <a:latin typeface="Cambria Math"/>
                          </a:rPr>
                          <m:t>3</m:t>
                        </m:r>
                      </m:sup>
                    </m:sSup>
                  </m:oMath>
                </a14:m>
                <a:r>
                  <a:rPr lang="mk-MK" sz="1800" dirty="0" smtClean="0"/>
                  <a:t> раствор растворени се 0,05 </a:t>
                </a:r>
                <a14:m>
                  <m:oMath xmlns:m="http://schemas.openxmlformats.org/officeDocument/2006/math">
                    <m:r>
                      <m:rPr>
                        <m:sty m:val="p"/>
                      </m:rPr>
                      <a:rPr lang="en-US" sz="1800" b="0" i="0" dirty="0" smtClean="0">
                        <a:latin typeface="Cambria Math"/>
                      </a:rPr>
                      <m:t>mol</m:t>
                    </m:r>
                  </m:oMath>
                </a14:m>
                <a:r>
                  <a:rPr lang="mk-MK" sz="1800" dirty="0" smtClean="0"/>
                  <a:t> од </a:t>
                </a:r>
                <a:r>
                  <a:rPr lang="en-US" sz="1800" dirty="0" smtClean="0">
                    <a:cs typeface="Arial"/>
                  </a:rPr>
                  <a:t>H</a:t>
                </a:r>
                <a:r>
                  <a:rPr lang="en-US" sz="1200" dirty="0" smtClean="0">
                    <a:cs typeface="Arial"/>
                  </a:rPr>
                  <a:t>2</a:t>
                </a:r>
                <a:r>
                  <a:rPr lang="en-US" sz="1800" dirty="0" smtClean="0">
                    <a:cs typeface="Arial"/>
                  </a:rPr>
                  <a:t>SO</a:t>
                </a:r>
                <a:r>
                  <a:rPr lang="en-US" sz="1200" dirty="0" smtClean="0">
                    <a:cs typeface="Arial"/>
                  </a:rPr>
                  <a:t>3</a:t>
                </a:r>
                <a:r>
                  <a:rPr lang="mk-MK" sz="1200" dirty="0" smtClean="0">
                    <a:cs typeface="Arial"/>
                  </a:rPr>
                  <a:t>. </a:t>
                </a:r>
                <a:r>
                  <a:rPr lang="mk-MK" sz="1800" dirty="0">
                    <a:cs typeface="Arial"/>
                  </a:rPr>
                  <a:t> </a:t>
                </a:r>
                <a:r>
                  <a:rPr lang="mk-MK" sz="1800" dirty="0" smtClean="0">
                    <a:cs typeface="Arial"/>
                  </a:rPr>
                  <a:t>Од нив дисоцирале 0,01 </a:t>
                </a:r>
                <a14:m>
                  <m:oMath xmlns:m="http://schemas.openxmlformats.org/officeDocument/2006/math">
                    <m:r>
                      <m:rPr>
                        <m:sty m:val="p"/>
                      </m:rPr>
                      <a:rPr lang="en-US" sz="1800" b="0" i="0" dirty="0" smtClean="0">
                        <a:latin typeface="Cambria Math"/>
                      </a:rPr>
                      <m:t>mol</m:t>
                    </m:r>
                  </m:oMath>
                </a14:m>
                <a:r>
                  <a:rPr lang="mk-MK" sz="1800" dirty="0" smtClean="0">
                    <a:cs typeface="Arial"/>
                  </a:rPr>
                  <a:t>. Да се пресмета колку изнесува </a:t>
                </a:r>
                <a:r>
                  <a:rPr lang="mk-MK" sz="1800" dirty="0" smtClean="0">
                    <a:solidFill>
                      <a:srgbClr val="FF0000"/>
                    </a:solidFill>
                  </a:rPr>
                  <a:t>степенот на електролитна дисоцијација?</a:t>
                </a:r>
              </a:p>
              <a:p>
                <a:pPr marL="0" indent="0" algn="just">
                  <a:buNone/>
                </a:pPr>
                <a:r>
                  <a:rPr lang="mk-MK" sz="1800" dirty="0" smtClean="0"/>
                  <a:t>Решение:</a:t>
                </a:r>
              </a:p>
              <a:p>
                <a:pPr marL="0" indent="0" algn="just">
                  <a:buNone/>
                </a:pPr>
                <a:r>
                  <a:rPr lang="en-US" sz="1800" b="1" i="1" dirty="0" smtClean="0"/>
                  <a:t>N</a:t>
                </a:r>
                <a:r>
                  <a:rPr lang="mk-MK" sz="1800" b="1" i="1" dirty="0" smtClean="0"/>
                  <a:t> </a:t>
                </a:r>
                <a:r>
                  <a:rPr lang="mk-MK" sz="1800" b="1" i="1" dirty="0" smtClean="0">
                    <a:latin typeface="Arial"/>
                    <a:cs typeface="Arial"/>
                  </a:rPr>
                  <a:t>= </a:t>
                </a:r>
                <a:r>
                  <a:rPr lang="mk-MK" sz="1800" b="1" dirty="0" smtClean="0">
                    <a:latin typeface="Arial"/>
                    <a:cs typeface="Arial"/>
                  </a:rPr>
                  <a:t>0,05</a:t>
                </a:r>
                <a:r>
                  <a:rPr lang="mk-MK" sz="1800" b="1" i="1" dirty="0" smtClean="0">
                    <a:latin typeface="Arial"/>
                    <a:cs typeface="Arial"/>
                  </a:rPr>
                  <a:t> </a:t>
                </a:r>
                <a14:m>
                  <m:oMath xmlns:m="http://schemas.openxmlformats.org/officeDocument/2006/math">
                    <m:r>
                      <a:rPr lang="en-US" sz="1800" b="1" i="0" dirty="0" smtClean="0">
                        <a:latin typeface="Cambria Math"/>
                      </a:rPr>
                      <m:t>𝐦𝐨𝐥</m:t>
                    </m:r>
                  </m:oMath>
                </a14:m>
                <a:endParaRPr lang="mk-MK" sz="1800" b="1" dirty="0" smtClean="0"/>
              </a:p>
              <a:p>
                <a:pPr marL="0" indent="0" algn="just">
                  <a:buNone/>
                </a:pPr>
                <a:r>
                  <a:rPr lang="en-US" sz="1800" b="1" i="1" dirty="0" smtClean="0"/>
                  <a:t>n</a:t>
                </a:r>
                <a:r>
                  <a:rPr lang="mk-MK" sz="1800" b="1" i="1" dirty="0" smtClean="0"/>
                  <a:t> </a:t>
                </a:r>
                <a:r>
                  <a:rPr lang="mk-MK" sz="1800" b="1" i="1" dirty="0" smtClean="0">
                    <a:latin typeface="Arial"/>
                    <a:cs typeface="Arial"/>
                  </a:rPr>
                  <a:t>= </a:t>
                </a:r>
                <a:r>
                  <a:rPr lang="mk-MK" sz="1800" b="1" dirty="0" smtClean="0">
                    <a:latin typeface="Arial"/>
                    <a:cs typeface="Arial"/>
                  </a:rPr>
                  <a:t>0,01</a:t>
                </a:r>
                <a:r>
                  <a:rPr lang="mk-MK" sz="1800" b="1" i="1" dirty="0" smtClean="0">
                    <a:latin typeface="Arial"/>
                    <a:cs typeface="Arial"/>
                  </a:rPr>
                  <a:t> </a:t>
                </a:r>
                <a14:m>
                  <m:oMath xmlns:m="http://schemas.openxmlformats.org/officeDocument/2006/math">
                    <m:r>
                      <a:rPr lang="en-US" sz="1800" b="1" i="0" dirty="0" smtClean="0">
                        <a:latin typeface="Cambria Math"/>
                      </a:rPr>
                      <m:t>𝐦𝐨𝐥</m:t>
                    </m:r>
                  </m:oMath>
                </a14:m>
                <a:r>
                  <a:rPr lang="mk-MK" sz="1800" b="1" dirty="0" smtClean="0"/>
                  <a:t>                 </a:t>
                </a:r>
                <a:r>
                  <a:rPr lang="en-US" sz="1800" b="1" dirty="0" smtClean="0">
                    <a:latin typeface="Arial"/>
                    <a:cs typeface="Arial"/>
                  </a:rPr>
                  <a:t> </a:t>
                </a:r>
                <a:r>
                  <a:rPr lang="el-GR" sz="1800" b="1" dirty="0" smtClean="0">
                    <a:latin typeface="Arial"/>
                    <a:cs typeface="Arial"/>
                  </a:rPr>
                  <a:t>α</a:t>
                </a:r>
                <a:r>
                  <a:rPr lang="en-US" sz="1800" b="1" dirty="0" smtClean="0">
                    <a:latin typeface="Arial"/>
                    <a:cs typeface="Arial"/>
                  </a:rPr>
                  <a:t> = </a:t>
                </a:r>
                <a14:m>
                  <m:oMath xmlns:m="http://schemas.openxmlformats.org/officeDocument/2006/math">
                    <m:f>
                      <m:fPr>
                        <m:ctrlPr>
                          <a:rPr lang="en-US" sz="1800" b="1" i="1" smtClean="0">
                            <a:latin typeface="Cambria Math"/>
                          </a:rPr>
                        </m:ctrlPr>
                      </m:fPr>
                      <m:num>
                        <m:r>
                          <a:rPr lang="en-US" sz="1800" b="1" i="1" smtClean="0">
                            <a:latin typeface="Cambria Math"/>
                          </a:rPr>
                          <m:t>𝒏</m:t>
                        </m:r>
                      </m:num>
                      <m:den>
                        <m:r>
                          <a:rPr lang="en-US" sz="1800" b="1" i="1" smtClean="0">
                            <a:latin typeface="Cambria Math"/>
                          </a:rPr>
                          <m:t>𝑵</m:t>
                        </m:r>
                      </m:den>
                    </m:f>
                  </m:oMath>
                </a14:m>
                <a:r>
                  <a:rPr lang="en-US" sz="1800" b="1" dirty="0" smtClean="0"/>
                  <a:t> .</a:t>
                </a:r>
                <a:r>
                  <a:rPr lang="en-US" sz="1800" b="1" dirty="0" smtClean="0"/>
                  <a:t>100</a:t>
                </a:r>
                <a:r>
                  <a:rPr lang="mk-MK" sz="1800" b="1" dirty="0" smtClean="0"/>
                  <a:t>           </a:t>
                </a:r>
                <a:r>
                  <a:rPr lang="el-GR" sz="1800" b="1" dirty="0" smtClean="0">
                    <a:latin typeface="Arial"/>
                    <a:cs typeface="Arial"/>
                  </a:rPr>
                  <a:t>α</a:t>
                </a:r>
                <a:r>
                  <a:rPr lang="mk-MK" sz="1800" b="1" dirty="0" smtClean="0">
                    <a:latin typeface="Arial"/>
                    <a:cs typeface="Arial"/>
                  </a:rPr>
                  <a:t> </a:t>
                </a:r>
                <a:r>
                  <a:rPr lang="en-US" sz="1800" b="1" dirty="0" smtClean="0">
                    <a:latin typeface="Arial"/>
                    <a:cs typeface="Arial"/>
                  </a:rPr>
                  <a:t>= </a:t>
                </a:r>
                <a14:m>
                  <m:oMath xmlns:m="http://schemas.openxmlformats.org/officeDocument/2006/math">
                    <m:f>
                      <m:fPr>
                        <m:ctrlPr>
                          <a:rPr lang="en-US" sz="1800" b="1" i="1" smtClean="0">
                            <a:latin typeface="Cambria Math"/>
                          </a:rPr>
                        </m:ctrlPr>
                      </m:fPr>
                      <m:num>
                        <m:r>
                          <a:rPr lang="mk-MK" sz="1800" b="1" i="1" smtClean="0">
                            <a:latin typeface="Cambria Math"/>
                          </a:rPr>
                          <m:t>𝟎</m:t>
                        </m:r>
                        <m:r>
                          <a:rPr lang="mk-MK" sz="1800" b="1" i="1" smtClean="0">
                            <a:latin typeface="Cambria Math"/>
                          </a:rPr>
                          <m:t>,</m:t>
                        </m:r>
                        <m:r>
                          <a:rPr lang="mk-MK" sz="1800" b="1" i="1" smtClean="0">
                            <a:latin typeface="Cambria Math"/>
                          </a:rPr>
                          <m:t>𝟎𝟏</m:t>
                        </m:r>
                        <m:r>
                          <a:rPr lang="en-US" sz="1800" b="1" i="0" smtClean="0">
                            <a:latin typeface="Cambria Math"/>
                          </a:rPr>
                          <m:t>𝐦𝐨𝐥</m:t>
                        </m:r>
                      </m:num>
                      <m:den>
                        <m:r>
                          <a:rPr lang="mk-MK" sz="1800" b="1" i="1" smtClean="0">
                            <a:latin typeface="Cambria Math"/>
                          </a:rPr>
                          <m:t>𝟎</m:t>
                        </m:r>
                        <m:r>
                          <a:rPr lang="mk-MK" sz="1800" b="1" i="1" smtClean="0">
                            <a:latin typeface="Cambria Math"/>
                          </a:rPr>
                          <m:t>,</m:t>
                        </m:r>
                        <m:r>
                          <a:rPr lang="mk-MK" sz="1800" b="1" i="1" smtClean="0">
                            <a:latin typeface="Cambria Math"/>
                          </a:rPr>
                          <m:t>𝟎𝟓</m:t>
                        </m:r>
                        <m:r>
                          <a:rPr lang="en-US" sz="1800" b="1" i="0" smtClean="0">
                            <a:latin typeface="Cambria Math"/>
                          </a:rPr>
                          <m:t>𝐦𝐨𝐥</m:t>
                        </m:r>
                      </m:den>
                    </m:f>
                  </m:oMath>
                </a14:m>
                <a:r>
                  <a:rPr lang="en-US" sz="1800" b="1" dirty="0" smtClean="0"/>
                  <a:t> .100</a:t>
                </a:r>
                <a:r>
                  <a:rPr lang="mk-MK" sz="1800" b="1" dirty="0" smtClean="0"/>
                  <a:t> </a:t>
                </a:r>
                <a:r>
                  <a:rPr lang="en-US" sz="1800" b="1" dirty="0" smtClean="0"/>
                  <a:t>        </a:t>
                </a:r>
                <a:r>
                  <a:rPr lang="el-GR" sz="1800" b="1" dirty="0" smtClean="0">
                    <a:latin typeface="Arial"/>
                    <a:cs typeface="Arial"/>
                  </a:rPr>
                  <a:t>α</a:t>
                </a:r>
                <a:r>
                  <a:rPr lang="mk-MK" sz="1800" b="1" dirty="0" smtClean="0">
                    <a:latin typeface="Arial"/>
                    <a:cs typeface="Arial"/>
                  </a:rPr>
                  <a:t> =</a:t>
                </a:r>
                <a:r>
                  <a:rPr lang="en-US" sz="1800" b="1" dirty="0" smtClean="0">
                    <a:latin typeface="Arial"/>
                    <a:cs typeface="Arial"/>
                  </a:rPr>
                  <a:t> 20 %</a:t>
                </a:r>
                <a:endParaRPr lang="mk-MK" sz="1800" b="1" dirty="0" smtClean="0"/>
              </a:p>
              <a:p>
                <a:pPr marL="0" indent="0" algn="just">
                  <a:buNone/>
                </a:pPr>
                <a:r>
                  <a:rPr lang="el-GR" sz="1800" b="1" dirty="0" smtClean="0">
                    <a:latin typeface="Arial"/>
                    <a:cs typeface="Arial"/>
                  </a:rPr>
                  <a:t>α</a:t>
                </a:r>
                <a:r>
                  <a:rPr lang="mk-MK" sz="1800" b="1" dirty="0" smtClean="0">
                    <a:latin typeface="Arial"/>
                    <a:cs typeface="Arial"/>
                  </a:rPr>
                  <a:t> = ?</a:t>
                </a:r>
                <a:endParaRPr lang="en-US" sz="1800" b="1" dirty="0" smtClean="0">
                  <a:latin typeface="Arial"/>
                  <a:cs typeface="Arial"/>
                </a:endParaRPr>
              </a:p>
              <a:p>
                <a:pPr marL="0" indent="0" algn="just">
                  <a:buNone/>
                </a:pPr>
                <a:r>
                  <a:rPr lang="en-US" sz="1800" dirty="0">
                    <a:latin typeface="Arial"/>
                    <a:cs typeface="Arial"/>
                  </a:rPr>
                  <a:t> </a:t>
                </a:r>
                <a:endParaRPr lang="en-US" sz="1800" dirty="0" smtClean="0">
                  <a:latin typeface="Arial"/>
                  <a:cs typeface="Arial"/>
                </a:endParaRPr>
              </a:p>
              <a:p>
                <a:pPr marL="0" indent="0" algn="just">
                  <a:buNone/>
                </a:pPr>
                <a:r>
                  <a:rPr lang="mk-MK" sz="1800" dirty="0" smtClean="0">
                    <a:cs typeface="Arial"/>
                  </a:rPr>
                  <a:t>Сулфурестата киселина спаѓа во електролити со средна јачина.</a:t>
                </a:r>
              </a:p>
              <a:p>
                <a:pPr marL="0" indent="0" algn="just">
                  <a:buNone/>
                </a:pPr>
                <a:endParaRPr lang="mk-MK" sz="1800" b="1" dirty="0" smtClean="0"/>
              </a:p>
              <a:p>
                <a:pPr marL="0" indent="0" algn="just">
                  <a:buNone/>
                </a:pPr>
                <a:endParaRPr lang="en-US" sz="1800"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304800"/>
                <a:ext cx="8229600" cy="5821363"/>
              </a:xfrm>
              <a:blipFill rotWithShape="1">
                <a:blip r:embed="rId2"/>
                <a:stretch>
                  <a:fillRect l="-593" t="-524" r="-1185" b="-9948"/>
                </a:stretch>
              </a:blipFill>
            </p:spPr>
            <p:txBody>
              <a:bodyPr/>
              <a:lstStyle/>
              <a:p>
                <a:r>
                  <a:rPr lang="en-US">
                    <a:noFill/>
                  </a:rPr>
                  <a:t> </a:t>
                </a:r>
              </a:p>
            </p:txBody>
          </p:sp>
        </mc:Fallback>
      </mc:AlternateContent>
    </p:spTree>
    <p:extLst>
      <p:ext uri="{BB962C8B-B14F-4D97-AF65-F5344CB8AC3E}">
        <p14:creationId xmlns:p14="http://schemas.microsoft.com/office/powerpoint/2010/main" val="3609470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457200"/>
                <a:ext cx="8229600" cy="5668963"/>
              </a:xfrm>
            </p:spPr>
            <p:txBody>
              <a:bodyPr>
                <a:normAutofit lnSpcReduction="10000"/>
              </a:bodyPr>
              <a:lstStyle/>
              <a:p>
                <a:pPr marL="0" indent="0" algn="ctr">
                  <a:buNone/>
                </a:pPr>
                <a:r>
                  <a:rPr lang="mk-MK" sz="1800" dirty="0" smtClean="0"/>
                  <a:t>Вежби:</a:t>
                </a:r>
              </a:p>
              <a:p>
                <a:pPr marL="0" indent="0" algn="just">
                  <a:buNone/>
                </a:pPr>
                <a:r>
                  <a:rPr lang="mk-MK" sz="1800" dirty="0" smtClean="0"/>
                  <a:t>1.Напиши ги равенките на дисоцијација на следниве соединенија:</a:t>
                </a:r>
              </a:p>
              <a:p>
                <a:pPr marL="0" indent="0" algn="just">
                  <a:buNone/>
                </a:pPr>
                <a:r>
                  <a:rPr lang="en-US" sz="1800" dirty="0" smtClean="0"/>
                  <a:t>H</a:t>
                </a:r>
                <a:r>
                  <a:rPr lang="en-US" sz="1200" dirty="0" smtClean="0"/>
                  <a:t>3</a:t>
                </a:r>
                <a:r>
                  <a:rPr lang="en-US" sz="1800" dirty="0" smtClean="0"/>
                  <a:t>PO</a:t>
                </a:r>
                <a:r>
                  <a:rPr lang="en-US" sz="1200" dirty="0" smtClean="0"/>
                  <a:t>4</a:t>
                </a:r>
                <a:r>
                  <a:rPr lang="en-US" sz="1800" dirty="0" smtClean="0"/>
                  <a:t>, HNO3, ZnCl2, Na2SO4, Al(OH)3</a:t>
                </a:r>
                <a:endParaRPr lang="mk-MK" sz="1800" dirty="0" smtClean="0"/>
              </a:p>
              <a:p>
                <a:pPr marL="0" indent="0" algn="just">
                  <a:buNone/>
                </a:pPr>
                <a:endParaRPr lang="en-US" sz="1800" dirty="0" smtClean="0"/>
              </a:p>
              <a:p>
                <a:pPr marL="0" indent="0" algn="just">
                  <a:buNone/>
                </a:pPr>
                <a:r>
                  <a:rPr lang="en-US" sz="1800" dirty="0" smtClean="0"/>
                  <a:t>2.</a:t>
                </a:r>
                <a:r>
                  <a:rPr lang="mk-MK" sz="1800" dirty="0" smtClean="0"/>
                  <a:t>Дали растворувачот мора да е вода за да дојде до електролитна дисоцијација?</a:t>
                </a:r>
              </a:p>
              <a:p>
                <a:pPr marL="0" indent="0" algn="just">
                  <a:buNone/>
                </a:pPr>
                <a:endParaRPr lang="mk-MK" sz="1800" dirty="0" smtClean="0"/>
              </a:p>
              <a:p>
                <a:pPr marL="0" indent="0" algn="just">
                  <a:buNone/>
                </a:pPr>
                <a:r>
                  <a:rPr lang="mk-MK" sz="1800" dirty="0" smtClean="0"/>
                  <a:t>3.Колку катјони и анјони и колку вкупно јони има во раствор од </a:t>
                </a:r>
                <a:r>
                  <a:rPr lang="en-US" sz="1800" dirty="0" smtClean="0"/>
                  <a:t>CaCl2 </a:t>
                </a:r>
                <a:r>
                  <a:rPr lang="mk-MK" sz="1800" dirty="0" smtClean="0"/>
                  <a:t>чие количество во растворот е </a:t>
                </a:r>
                <a:r>
                  <a:rPr lang="mk-MK" sz="1800" dirty="0" smtClean="0">
                    <a:latin typeface="Arial"/>
                    <a:cs typeface="Arial"/>
                  </a:rPr>
                  <a:t>1</a:t>
                </a:r>
                <a:r>
                  <a:rPr lang="mk-MK" sz="1800" i="1" dirty="0" smtClean="0">
                    <a:latin typeface="Arial"/>
                    <a:cs typeface="Arial"/>
                  </a:rPr>
                  <a:t> </a:t>
                </a:r>
                <a14:m>
                  <m:oMath xmlns:m="http://schemas.openxmlformats.org/officeDocument/2006/math">
                    <m:r>
                      <m:rPr>
                        <m:sty m:val="p"/>
                      </m:rPr>
                      <a:rPr lang="en-US" sz="1800" b="0" i="0" dirty="0" smtClean="0">
                        <a:latin typeface="Cambria Math"/>
                      </a:rPr>
                      <m:t>mol</m:t>
                    </m:r>
                  </m:oMath>
                </a14:m>
                <a:r>
                  <a:rPr lang="mk-MK" sz="1800" dirty="0" smtClean="0"/>
                  <a:t> </a:t>
                </a:r>
                <a:r>
                  <a:rPr lang="mk-MK" sz="1800" dirty="0" smtClean="0"/>
                  <a:t>?</a:t>
                </a:r>
              </a:p>
              <a:p>
                <a:pPr marL="0" indent="0" algn="just">
                  <a:buNone/>
                </a:pPr>
                <a:endParaRPr lang="mk-MK" sz="1800" dirty="0" smtClean="0"/>
              </a:p>
              <a:p>
                <a:pPr marL="0" indent="0" algn="just">
                  <a:buNone/>
                </a:pPr>
                <a:r>
                  <a:rPr lang="mk-MK" sz="1800" dirty="0" smtClean="0"/>
                  <a:t>4.Колкава вредност има степенот на електролитна дисоцијација во воден раствор од </a:t>
                </a:r>
                <a:r>
                  <a:rPr lang="en-US" sz="1800" dirty="0" err="1" smtClean="0"/>
                  <a:t>NaCl</a:t>
                </a:r>
                <a:r>
                  <a:rPr lang="en-US" sz="1800" dirty="0" smtClean="0"/>
                  <a:t>?</a:t>
                </a:r>
                <a:endParaRPr lang="mk-MK" sz="1800" dirty="0" smtClean="0"/>
              </a:p>
              <a:p>
                <a:pPr marL="0" indent="0" algn="just">
                  <a:buNone/>
                </a:pPr>
                <a:endParaRPr lang="en-US" sz="1800" dirty="0" smtClean="0"/>
              </a:p>
              <a:p>
                <a:pPr marL="0" indent="0" algn="just">
                  <a:buNone/>
                </a:pPr>
                <a:r>
                  <a:rPr lang="en-US" sz="1800" dirty="0" smtClean="0"/>
                  <a:t>5.</a:t>
                </a:r>
                <a:r>
                  <a:rPr lang="mk-MK" sz="1800" dirty="0" smtClean="0"/>
                  <a:t>Колкаво количество од водородни и сулфатни јони ќе се добие при дисоцијација на </a:t>
                </a:r>
                <a:r>
                  <a:rPr lang="en-US" sz="1800" dirty="0" smtClean="0">
                    <a:cs typeface="Arial"/>
                  </a:rPr>
                  <a:t>H</a:t>
                </a:r>
                <a:r>
                  <a:rPr lang="en-US" sz="1200" dirty="0" smtClean="0">
                    <a:cs typeface="Arial"/>
                  </a:rPr>
                  <a:t>2</a:t>
                </a:r>
                <a:r>
                  <a:rPr lang="en-US" sz="1800" dirty="0" smtClean="0">
                    <a:cs typeface="Arial"/>
                  </a:rPr>
                  <a:t>SO</a:t>
                </a:r>
                <a:r>
                  <a:rPr lang="en-US" sz="1200" dirty="0" smtClean="0">
                    <a:cs typeface="Arial"/>
                  </a:rPr>
                  <a:t>4</a:t>
                </a:r>
                <a:r>
                  <a:rPr lang="en-US" sz="1800" dirty="0" smtClean="0">
                    <a:cs typeface="Arial"/>
                  </a:rPr>
                  <a:t>, </a:t>
                </a:r>
                <a:r>
                  <a:rPr lang="mk-MK" sz="1800" dirty="0" smtClean="0">
                    <a:cs typeface="Arial"/>
                  </a:rPr>
                  <a:t>ако бројот на растворените молекули е 100 000, а  </a:t>
                </a:r>
                <a:r>
                  <a:rPr lang="el-GR" sz="1800" dirty="0" smtClean="0">
                    <a:latin typeface="Arial"/>
                    <a:cs typeface="Arial"/>
                  </a:rPr>
                  <a:t>α=</a:t>
                </a:r>
                <a:r>
                  <a:rPr lang="mk-MK" sz="1800" dirty="0" smtClean="0">
                    <a:latin typeface="Arial"/>
                    <a:cs typeface="Arial"/>
                  </a:rPr>
                  <a:t> 0,01</a:t>
                </a:r>
              </a:p>
              <a:p>
                <a:pPr marL="0" indent="0" algn="just">
                  <a:buNone/>
                </a:pPr>
                <a:endParaRPr lang="mk-MK" sz="1800" dirty="0" smtClean="0">
                  <a:latin typeface="Arial"/>
                  <a:cs typeface="Arial"/>
                </a:endParaRPr>
              </a:p>
              <a:p>
                <a:pPr marL="0" indent="0" algn="just">
                  <a:buNone/>
                </a:pPr>
                <a:r>
                  <a:rPr lang="mk-MK" sz="1800" dirty="0" smtClean="0">
                    <a:latin typeface="Arial"/>
                    <a:cs typeface="Arial"/>
                  </a:rPr>
                  <a:t>6.Да се пресмета вредноста на </a:t>
                </a:r>
                <a:r>
                  <a:rPr lang="el-GR" sz="1800" dirty="0" smtClean="0">
                    <a:latin typeface="Arial"/>
                    <a:cs typeface="Arial"/>
                  </a:rPr>
                  <a:t>α</a:t>
                </a:r>
                <a:r>
                  <a:rPr lang="mk-MK" sz="1800" dirty="0">
                    <a:latin typeface="Arial"/>
                    <a:cs typeface="Arial"/>
                  </a:rPr>
                  <a:t> </a:t>
                </a:r>
                <a:r>
                  <a:rPr lang="mk-MK" sz="1800" dirty="0" smtClean="0">
                    <a:latin typeface="Arial"/>
                    <a:cs typeface="Arial"/>
                  </a:rPr>
                  <a:t>во раствор од цијановодородна киселина со </a:t>
                </a:r>
                <a:r>
                  <a:rPr lang="mk-MK" sz="1800" i="1" dirty="0" smtClean="0">
                    <a:latin typeface="Arial"/>
                    <a:cs typeface="Arial"/>
                  </a:rPr>
                  <a:t>с</a:t>
                </a:r>
                <a:r>
                  <a:rPr lang="mk-MK" sz="1800" dirty="0" smtClean="0">
                    <a:latin typeface="Arial"/>
                    <a:cs typeface="Arial"/>
                  </a:rPr>
                  <a:t>(</a:t>
                </a:r>
                <a:r>
                  <a:rPr lang="en-US" sz="1800" dirty="0" smtClean="0">
                    <a:latin typeface="Arial"/>
                    <a:cs typeface="Arial"/>
                  </a:rPr>
                  <a:t>HCN) </a:t>
                </a:r>
                <a:r>
                  <a:rPr lang="el-GR" sz="1800" dirty="0" smtClean="0">
                    <a:latin typeface="Arial"/>
                    <a:cs typeface="Arial"/>
                  </a:rPr>
                  <a:t>=</a:t>
                </a:r>
                <a:r>
                  <a:rPr lang="en-US" sz="1800" dirty="0" smtClean="0">
                    <a:latin typeface="Arial"/>
                    <a:cs typeface="Arial"/>
                  </a:rPr>
                  <a:t> 0,1</a:t>
                </a:r>
                <a14:m>
                  <m:oMath xmlns:m="http://schemas.openxmlformats.org/officeDocument/2006/math">
                    <m:r>
                      <m:rPr>
                        <m:sty m:val="p"/>
                      </m:rPr>
                      <a:rPr lang="en-US" sz="1800" b="0" i="0" dirty="0" smtClean="0">
                        <a:latin typeface="Cambria Math"/>
                      </a:rPr>
                      <m:t>mol</m:t>
                    </m:r>
                  </m:oMath>
                </a14:m>
                <a:r>
                  <a:rPr lang="en-US" sz="1800" dirty="0" smtClean="0"/>
                  <a:t>/</a:t>
                </a:r>
                <a14:m>
                  <m:oMath xmlns:m="http://schemas.openxmlformats.org/officeDocument/2006/math">
                    <m:sSup>
                      <m:sSupPr>
                        <m:ctrlPr>
                          <a:rPr lang="en-US" sz="1800" i="1" smtClean="0">
                            <a:latin typeface="Cambria Math"/>
                          </a:rPr>
                        </m:ctrlPr>
                      </m:sSupPr>
                      <m:e>
                        <m:r>
                          <m:rPr>
                            <m:sty m:val="p"/>
                          </m:rPr>
                          <a:rPr lang="en-US" sz="1800" b="0" i="0" smtClean="0">
                            <a:latin typeface="Cambria Math"/>
                          </a:rPr>
                          <m:t>dm</m:t>
                        </m:r>
                      </m:e>
                      <m:sup>
                        <m:r>
                          <a:rPr lang="en-US" sz="1800" b="0" i="1" smtClean="0">
                            <a:latin typeface="Cambria Math"/>
                          </a:rPr>
                          <m:t>3</m:t>
                        </m:r>
                      </m:sup>
                    </m:sSup>
                  </m:oMath>
                </a14:m>
                <a:r>
                  <a:rPr lang="en-US" sz="1800" dirty="0" smtClean="0"/>
                  <a:t> , </a:t>
                </a:r>
                <a:r>
                  <a:rPr lang="mk-MK" sz="1800" dirty="0" smtClean="0"/>
                  <a:t>ако од 10 000 растворени молекули дисоцирала само една молекула?</a:t>
                </a:r>
                <a:endParaRPr lang="en-US"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457200"/>
                <a:ext cx="8229600" cy="5668963"/>
              </a:xfrm>
              <a:blipFill rotWithShape="1">
                <a:blip r:embed="rId2"/>
                <a:stretch>
                  <a:fillRect l="-593" t="-968" r="-1333"/>
                </a:stretch>
              </a:blipFill>
            </p:spPr>
            <p:txBody>
              <a:bodyPr/>
              <a:lstStyle/>
              <a:p>
                <a:r>
                  <a:rPr lang="en-US">
                    <a:noFill/>
                  </a:rPr>
                  <a:t> </a:t>
                </a:r>
              </a:p>
            </p:txBody>
          </p:sp>
        </mc:Fallback>
      </mc:AlternateContent>
    </p:spTree>
    <p:extLst>
      <p:ext uri="{BB962C8B-B14F-4D97-AF65-F5344CB8AC3E}">
        <p14:creationId xmlns:p14="http://schemas.microsoft.com/office/powerpoint/2010/main" val="3717217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TotalTime>
  <Words>1026</Words>
  <Application>Microsoft Office PowerPoint</Application>
  <PresentationFormat>On-screen Show (4:3)</PresentationFormat>
  <Paragraphs>97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Аналитичка хемија</vt:lpstr>
      <vt:lpstr>Хемиска рамнотежа и константа на хемиска рамнотежа</vt:lpstr>
      <vt:lpstr>PowerPoint Presentation</vt:lpstr>
      <vt:lpstr>Електролитна дисоцијација</vt:lpstr>
      <vt:lpstr>PowerPoint Presentation</vt:lpstr>
      <vt:lpstr>Теорија на Бренштед и Лори - протолитичка теорија</vt:lpstr>
      <vt:lpstr>Степен на електролитна дисоцијација</vt:lpstr>
      <vt:lpstr>PowerPoint Presentation</vt:lpstr>
      <vt:lpstr>PowerPoint Presentation</vt:lpstr>
    </vt:vector>
  </TitlesOfParts>
  <Company>Project-OS.org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Аналитичка хемија</dc:title>
  <dc:creator>Srebre</dc:creator>
  <cp:lastModifiedBy>Srebre</cp:lastModifiedBy>
  <cp:revision>69</cp:revision>
  <dcterms:created xsi:type="dcterms:W3CDTF">2020-03-18T22:20:30Z</dcterms:created>
  <dcterms:modified xsi:type="dcterms:W3CDTF">2020-03-19T19:22:14Z</dcterms:modified>
</cp:coreProperties>
</file>