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6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74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866D8E3-7F8E-4E6C-9F37-B77C548FE4CF}" type="datetimeFigureOut">
              <a:rPr lang="en-US" smtClean="0"/>
              <a:t>3/24/2020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27F341-ACB7-409C-9430-E565A208FF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921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85611-513C-4AAC-84EB-7E8E236BA252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042A6D-4068-4987-AFD9-1F429AA7E599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13753-8290-4463-8DAB-E18B05503E3F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0C8CEE-0D9D-45F9-9478-B00501FDB032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EB4D0-4EA0-4A23-B46A-F04A14AFA33E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13CD6-9B99-4525-BC90-454537CD6DC3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374CB-808B-49DF-96CF-97780CEB9EFE}" type="datetime1">
              <a:rPr lang="en-US" smtClean="0"/>
              <a:t>3/24/2020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27930-8B89-4090-87DB-569C2D93882A}" type="datetime1">
              <a:rPr lang="en-US" smtClean="0"/>
              <a:t>3/24/2020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420094-002B-438C-A804-5F9D7B916807}" type="datetime1">
              <a:rPr lang="en-US" smtClean="0"/>
              <a:t>3/24/2020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45AAE6-77F4-4BE9-B08B-78A5B8927704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D3AE-46C2-4557-9110-43BCA647C90E}" type="datetime1">
              <a:rPr lang="en-US" smtClean="0"/>
              <a:t>3/24/2020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C923E7E3-A5E2-4BA7-A426-BF92259C738C}" type="datetime1">
              <a:rPr lang="en-US" smtClean="0"/>
              <a:t>3/24/2020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64D96D8-6629-40D1-852D-16F25C7EA788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mk-MK" dirty="0" smtClean="0"/>
              <a:t>Линеарна функција. График на линеарна функција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algn="l"/>
            <a:r>
              <a:rPr lang="mk-MK" dirty="0" smtClean="0"/>
              <a:t>Математика-</a:t>
            </a:r>
            <a:r>
              <a:rPr lang="en-US" dirty="0" smtClean="0"/>
              <a:t>VII</a:t>
            </a:r>
            <a:r>
              <a:rPr lang="mk-MK" dirty="0" smtClean="0"/>
              <a:t> одд.</a:t>
            </a:r>
          </a:p>
          <a:p>
            <a:pPr algn="l"/>
            <a:r>
              <a:rPr lang="mk-MK" dirty="0" smtClean="0"/>
              <a:t>Наставник-Весна Атанасовска</a:t>
            </a:r>
          </a:p>
          <a:p>
            <a:pPr algn="l"/>
            <a:r>
              <a:rPr lang="mk-MK" dirty="0" smtClean="0"/>
              <a:t>ОУ „Др. Трифун Пановски“-Битола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63302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mk-MK" dirty="0" smtClean="0"/>
              <a:t>Еве како треба да изгледа: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10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Линеарна функција. График на линеарна функција</a:t>
            </a:r>
            <a:endParaRPr lang="en-US" b="1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2209800"/>
            <a:ext cx="4802188" cy="41271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708335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563975" y="2674938"/>
            <a:ext cx="4023988" cy="3451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11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600" dirty="0" smtClean="0"/>
              <a:t>Линеарна функција. Графици на прави паралелни на </a:t>
            </a:r>
            <a:r>
              <a:rPr lang="en-US" sz="3600" dirty="0" smtClean="0"/>
              <a:t>x-</a:t>
            </a:r>
            <a:r>
              <a:rPr lang="mk-MK" sz="3600" dirty="0" smtClean="0"/>
              <a:t>оска или </a:t>
            </a:r>
            <a:r>
              <a:rPr lang="en-US" sz="3600" dirty="0" smtClean="0"/>
              <a:t>y-</a:t>
            </a:r>
            <a:r>
              <a:rPr lang="mk-MK" sz="3600" dirty="0" smtClean="0"/>
              <a:t>оска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909807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Точките А, В и С лежат на иста права </a:t>
            </a:r>
            <a:r>
              <a:rPr lang="en-US" dirty="0" smtClean="0"/>
              <a:t>x=2, </a:t>
            </a:r>
            <a:r>
              <a:rPr lang="mk-MK" dirty="0" smtClean="0"/>
              <a:t>паралелна со </a:t>
            </a:r>
            <a:r>
              <a:rPr lang="en-US" dirty="0" smtClean="0"/>
              <a:t>y-</a:t>
            </a:r>
            <a:r>
              <a:rPr lang="mk-MK" dirty="0" smtClean="0"/>
              <a:t>оска</a:t>
            </a:r>
          </a:p>
          <a:p>
            <a:r>
              <a:rPr lang="mk-MK" dirty="0" smtClean="0"/>
              <a:t>Точките </a:t>
            </a:r>
            <a:r>
              <a:rPr lang="en-US" dirty="0" smtClean="0"/>
              <a:t>D, E</a:t>
            </a:r>
            <a:r>
              <a:rPr lang="mk-MK" dirty="0" smtClean="0"/>
              <a:t> и </a:t>
            </a:r>
            <a:r>
              <a:rPr lang="en-US" dirty="0" smtClean="0"/>
              <a:t>F</a:t>
            </a:r>
            <a:r>
              <a:rPr lang="mk-MK" dirty="0" smtClean="0"/>
              <a:t> лежат на иста права </a:t>
            </a:r>
            <a:r>
              <a:rPr lang="en-US" dirty="0" smtClean="0"/>
              <a:t>y=4, </a:t>
            </a:r>
            <a:r>
              <a:rPr lang="mk-MK" dirty="0" smtClean="0"/>
              <a:t>паралелна со </a:t>
            </a:r>
            <a:r>
              <a:rPr lang="en-US" dirty="0" smtClean="0"/>
              <a:t>x</a:t>
            </a:r>
            <a:r>
              <a:rPr lang="mk-MK" dirty="0" smtClean="0"/>
              <a:t>-оска</a:t>
            </a:r>
          </a:p>
          <a:p>
            <a:pPr marL="0" indent="0">
              <a:buNone/>
            </a:pPr>
            <a:endParaRPr lang="mk-MK" dirty="0"/>
          </a:p>
          <a:p>
            <a:pPr marL="0" indent="0">
              <a:buNone/>
            </a:pPr>
            <a:r>
              <a:rPr lang="mk-MK" dirty="0" smtClean="0">
                <a:solidFill>
                  <a:srgbClr val="0070C0"/>
                </a:solidFill>
              </a:rPr>
              <a:t>Равенката на </a:t>
            </a:r>
            <a:r>
              <a:rPr lang="en-US" dirty="0" smtClean="0">
                <a:solidFill>
                  <a:srgbClr val="0070C0"/>
                </a:solidFill>
              </a:rPr>
              <a:t>x-</a:t>
            </a:r>
            <a:r>
              <a:rPr lang="mk-MK" dirty="0" smtClean="0">
                <a:solidFill>
                  <a:srgbClr val="0070C0"/>
                </a:solidFill>
              </a:rPr>
              <a:t>оска е правата </a:t>
            </a:r>
            <a:r>
              <a:rPr lang="en-US" dirty="0" smtClean="0">
                <a:solidFill>
                  <a:srgbClr val="0070C0"/>
                </a:solidFill>
              </a:rPr>
              <a:t>y=</a:t>
            </a:r>
            <a:r>
              <a:rPr lang="mk-MK" dirty="0" smtClean="0">
                <a:solidFill>
                  <a:srgbClr val="0070C0"/>
                </a:solidFill>
              </a:rPr>
              <a:t>0</a:t>
            </a:r>
          </a:p>
          <a:p>
            <a:pPr marL="0" indent="0">
              <a:buNone/>
            </a:pPr>
            <a:r>
              <a:rPr lang="mk-MK" dirty="0" smtClean="0">
                <a:solidFill>
                  <a:srgbClr val="0070C0"/>
                </a:solidFill>
              </a:rPr>
              <a:t>Равенката на </a:t>
            </a:r>
            <a:r>
              <a:rPr lang="en-US" dirty="0" smtClean="0">
                <a:solidFill>
                  <a:srgbClr val="0070C0"/>
                </a:solidFill>
              </a:rPr>
              <a:t>y-</a:t>
            </a:r>
            <a:r>
              <a:rPr lang="mk-MK" dirty="0" smtClean="0">
                <a:solidFill>
                  <a:srgbClr val="0070C0"/>
                </a:solidFill>
              </a:rPr>
              <a:t>оска е правата </a:t>
            </a:r>
            <a:r>
              <a:rPr lang="en-US" dirty="0" smtClean="0">
                <a:solidFill>
                  <a:srgbClr val="0070C0"/>
                </a:solidFill>
              </a:rPr>
              <a:t>x=</a:t>
            </a:r>
            <a:r>
              <a:rPr lang="mk-MK" dirty="0" smtClean="0">
                <a:solidFill>
                  <a:srgbClr val="0070C0"/>
                </a:solidFill>
              </a:rPr>
              <a:t>0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12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mk-MK" sz="3600" dirty="0" smtClean="0"/>
              <a:t>Линеарна функција. Графици на прави паралелни на </a:t>
            </a:r>
            <a:r>
              <a:rPr lang="en-US" sz="3600" dirty="0" smtClean="0"/>
              <a:t>x-</a:t>
            </a:r>
            <a:r>
              <a:rPr lang="mk-MK" sz="3600" dirty="0" smtClean="0"/>
              <a:t>оска или </a:t>
            </a:r>
            <a:r>
              <a:rPr lang="en-US" sz="3600" dirty="0" smtClean="0"/>
              <a:t>y-</a:t>
            </a:r>
            <a:r>
              <a:rPr lang="mk-MK" sz="3600" dirty="0" smtClean="0"/>
              <a:t>оска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5184562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Учебник:</a:t>
            </a:r>
          </a:p>
          <a:p>
            <a:pPr marL="0" indent="0">
              <a:buNone/>
            </a:pPr>
            <a:r>
              <a:rPr lang="mk-MK" dirty="0" smtClean="0"/>
              <a:t>стр. 178-179/1, 2, 3</a:t>
            </a:r>
          </a:p>
          <a:p>
            <a:pPr marL="0" indent="0">
              <a:buNone/>
            </a:pPr>
            <a:r>
              <a:rPr lang="mk-MK" dirty="0"/>
              <a:t>с</a:t>
            </a:r>
            <a:r>
              <a:rPr lang="mk-MK" dirty="0" smtClean="0"/>
              <a:t>тр. 181-182/3 б), 5 б), 7 а), б)</a:t>
            </a:r>
          </a:p>
          <a:p>
            <a:pPr marL="0" indent="0">
              <a:buNone/>
            </a:pPr>
            <a:r>
              <a:rPr lang="mk-MK" dirty="0" smtClean="0"/>
              <a:t>стр. 183/1, 2, 3, 4</a:t>
            </a:r>
          </a:p>
          <a:p>
            <a:pPr marL="0" indent="0">
              <a:buNone/>
            </a:pPr>
            <a:r>
              <a:rPr lang="mk-MK" dirty="0" smtClean="0"/>
              <a:t> 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13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Домашна работа</a:t>
            </a:r>
            <a:endParaRPr lang="en-US" dirty="0"/>
          </a:p>
        </p:txBody>
      </p:sp>
      <p:pic>
        <p:nvPicPr>
          <p:cNvPr id="5125" name="Picture 5" descr="C:\Users\Vesna\AppData\Local\Microsoft\Windows\Temporary Internet Files\Content.IE5\WNY4SFVC\math-center[1]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4191000"/>
            <a:ext cx="3295983" cy="2181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76691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 algn="just">
                  <a:buNone/>
                </a:pPr>
                <a:r>
                  <a:rPr lang="mk-MK" dirty="0" smtClean="0">
                    <a:solidFill>
                      <a:srgbClr val="0070C0"/>
                    </a:solidFill>
                  </a:rPr>
                  <a:t>Дефиниција:</a:t>
                </a:r>
                <a:r>
                  <a:rPr lang="mk-MK" dirty="0" smtClean="0"/>
                  <a:t> Функција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</m:oMath>
                </a14:m>
                <a:r>
                  <a:rPr lang="mk-MK" dirty="0" smtClean="0"/>
                  <a:t> од множеството А во множеството В (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𝐴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𝐵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≠</m:t>
                    </m:r>
                  </m:oMath>
                </a14:m>
                <a:r>
                  <a:rPr lang="mk-MK" dirty="0" smtClean="0"/>
                  <a:t> </a:t>
                </a:r>
                <a14:m>
                  <m:oMath xmlns:m="http://schemas.openxmlformats.org/officeDocument/2006/math">
                    <m:r>
                      <a:rPr lang="mk-MK" i="1" dirty="0" smtClean="0">
                        <a:latin typeface="Cambria Math"/>
                        <a:ea typeface="Cambria Math"/>
                      </a:rPr>
                      <m:t>∅</m:t>
                    </m:r>
                    <m:r>
                      <a:rPr lang="en-US" b="0" i="1" dirty="0" smtClean="0">
                        <a:latin typeface="Cambria Math"/>
                        <a:ea typeface="Cambria Math"/>
                      </a:rPr>
                      <m:t>)</m:t>
                    </m:r>
                  </m:oMath>
                </a14:m>
                <a:r>
                  <a:rPr lang="mk-MK" dirty="0" smtClean="0"/>
                  <a:t>е секое пресликување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𝑓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: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𝐴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𝐵</m:t>
                    </m:r>
                  </m:oMath>
                </a14:m>
                <a:r>
                  <a:rPr lang="mk-MK" dirty="0" smtClean="0">
                    <a:solidFill>
                      <a:srgbClr val="00B050"/>
                    </a:solidFill>
                  </a:rPr>
                  <a:t> </a:t>
                </a:r>
                <a:r>
                  <a:rPr lang="mk-MK" dirty="0" smtClean="0"/>
                  <a:t>при кое на секој елемент </a:t>
                </a:r>
                <a:r>
                  <a:rPr lang="en-US" dirty="0" smtClean="0"/>
                  <a:t>x </a:t>
                </a:r>
                <a:r>
                  <a:rPr lang="mk-MK" dirty="0" smtClean="0"/>
                  <a:t>од множеството А, според некое правило се придружува единствен елемент </a:t>
                </a:r>
                <a:r>
                  <a:rPr lang="en-US" dirty="0" smtClean="0"/>
                  <a:t>y </a:t>
                </a:r>
                <a:r>
                  <a:rPr lang="mk-MK" dirty="0" smtClean="0"/>
                  <a:t>од множеството</a:t>
                </a:r>
                <a:r>
                  <a:rPr lang="en-US" dirty="0" smtClean="0"/>
                  <a:t> B.</a:t>
                </a:r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222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2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083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/>
                  <a:t>Дадена функција може да биде зададена:</a:t>
                </a:r>
              </a:p>
              <a:p>
                <a:r>
                  <a:rPr lang="mk-MK" dirty="0"/>
                  <a:t>а</a:t>
                </a:r>
                <a:r>
                  <a:rPr lang="mk-MK" dirty="0" smtClean="0"/>
                  <a:t>налитички (со формула) пр.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→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+2</m:t>
                    </m:r>
                  </m:oMath>
                </a14:m>
                <a:r>
                  <a:rPr lang="mk-MK" dirty="0" smtClean="0"/>
                  <a:t>или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+2</m:t>
                    </m:r>
                  </m:oMath>
                </a14:m>
                <a:endParaRPr lang="en-US" dirty="0" smtClean="0"/>
              </a:p>
              <a:p>
                <a:r>
                  <a:rPr lang="mk-MK" dirty="0"/>
                  <a:t>т</a:t>
                </a:r>
                <a:r>
                  <a:rPr lang="mk-MK" dirty="0" smtClean="0"/>
                  <a:t>абеларно (со табела) пр. </a:t>
                </a:r>
                <a:endParaRPr lang="en-US" dirty="0" smtClean="0"/>
              </a:p>
              <a:p>
                <a:r>
                  <a:rPr lang="mk-MK" dirty="0"/>
                  <a:t>г</a:t>
                </a:r>
                <a:r>
                  <a:rPr lang="mk-MK" dirty="0" smtClean="0"/>
                  <a:t>рафички (со график)</a:t>
                </a:r>
              </a:p>
              <a:p>
                <a:r>
                  <a:rPr lang="mk-MK" dirty="0"/>
                  <a:t>д</a:t>
                </a:r>
                <a:r>
                  <a:rPr lang="mk-MK" dirty="0" smtClean="0"/>
                  <a:t>ијаграм на пресликување </a:t>
                </a: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Footer Placeholder 2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28" name="Slide Number Placeholder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3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Функција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32695274"/>
              </p:ext>
            </p:extLst>
          </p:nvPr>
        </p:nvGraphicFramePr>
        <p:xfrm>
          <a:off x="5029200" y="3200400"/>
          <a:ext cx="34290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57250"/>
                <a:gridCol w="857250"/>
                <a:gridCol w="857250"/>
                <a:gridCol w="85725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y=f(x)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Oval 4"/>
          <p:cNvSpPr/>
          <p:nvPr/>
        </p:nvSpPr>
        <p:spPr>
          <a:xfrm>
            <a:off x="5486400" y="4419600"/>
            <a:ext cx="914400" cy="19812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4419601"/>
            <a:ext cx="938213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792757" y="5181601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3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785830" y="5662863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5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5785830" y="4733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2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7278615" y="4733700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4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7257833" y="5228816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5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7257833" y="5672888"/>
            <a:ext cx="3016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7</a:t>
            </a:r>
            <a:endParaRPr lang="en-US" dirty="0"/>
          </a:p>
        </p:txBody>
      </p:sp>
      <p:cxnSp>
        <p:nvCxnSpPr>
          <p:cNvPr id="15" name="Straight Arrow Connector 14"/>
          <p:cNvCxnSpPr/>
          <p:nvPr/>
        </p:nvCxnSpPr>
        <p:spPr>
          <a:xfrm>
            <a:off x="6094443" y="4918366"/>
            <a:ext cx="11633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3"/>
          </p:cNvCxnSpPr>
          <p:nvPr/>
        </p:nvCxnSpPr>
        <p:spPr>
          <a:xfrm>
            <a:off x="6094443" y="5366267"/>
            <a:ext cx="11633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3" idx="1"/>
          </p:cNvCxnSpPr>
          <p:nvPr/>
        </p:nvCxnSpPr>
        <p:spPr>
          <a:xfrm>
            <a:off x="6094443" y="5857554"/>
            <a:ext cx="116339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/>
          <p:cNvSpPr txBox="1"/>
          <p:nvPr/>
        </p:nvSpPr>
        <p:spPr>
          <a:xfrm>
            <a:off x="5631880" y="4064125"/>
            <a:ext cx="6234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влез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7041556" y="4083446"/>
            <a:ext cx="73424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k-MK" dirty="0" smtClean="0"/>
              <a:t>излез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56833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mk-MK" dirty="0" smtClean="0"/>
              <a:t>Влезната вредност, односно </a:t>
            </a:r>
            <a:r>
              <a:rPr lang="en-US" dirty="0" smtClean="0">
                <a:solidFill>
                  <a:srgbClr val="FF0000"/>
                </a:solidFill>
              </a:rPr>
              <a:t>x</a:t>
            </a:r>
            <a:r>
              <a:rPr lang="mk-MK" dirty="0" smtClean="0"/>
              <a:t> се нарекува </a:t>
            </a:r>
            <a:r>
              <a:rPr lang="mk-MK" dirty="0" smtClean="0">
                <a:solidFill>
                  <a:srgbClr val="FF0000"/>
                </a:solidFill>
              </a:rPr>
              <a:t>аргумент на функцијата</a:t>
            </a:r>
          </a:p>
          <a:p>
            <a:pPr algn="just"/>
            <a:r>
              <a:rPr lang="mk-MK" dirty="0" smtClean="0"/>
              <a:t>Излезната вредност</a:t>
            </a:r>
            <a:r>
              <a:rPr lang="en-US" dirty="0" smtClean="0"/>
              <a:t>,</a:t>
            </a:r>
            <a:r>
              <a:rPr lang="mk-MK" dirty="0" smtClean="0"/>
              <a:t> односно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0000"/>
                </a:solidFill>
              </a:rPr>
              <a:t>y=f(x)</a:t>
            </a:r>
            <a:r>
              <a:rPr lang="en-US" dirty="0" smtClean="0"/>
              <a:t> </a:t>
            </a:r>
            <a:r>
              <a:rPr lang="mk-MK" dirty="0" smtClean="0"/>
              <a:t>се нарекува </a:t>
            </a:r>
            <a:r>
              <a:rPr lang="mk-MK" dirty="0" smtClean="0">
                <a:solidFill>
                  <a:srgbClr val="FF0000"/>
                </a:solidFill>
              </a:rPr>
              <a:t>вредност на функцијата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4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67537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</p:spPr>
            <p:txBody>
              <a:bodyPr>
                <a:normAutofit fontScale="92500"/>
              </a:bodyPr>
              <a:lstStyle/>
              <a:p>
                <a:pPr marL="0" indent="0" algn="just">
                  <a:buNone/>
                </a:pPr>
                <a:r>
                  <a:rPr lang="mk-MK" sz="2400" dirty="0" smtClean="0">
                    <a:solidFill>
                      <a:srgbClr val="7030A0"/>
                    </a:solidFill>
                  </a:rPr>
                  <a:t>Пример 1: </a:t>
                </a:r>
                <a:r>
                  <a:rPr lang="mk-MK" sz="2400" dirty="0" smtClean="0"/>
                  <a:t>Одреди ги броевите кои недостигаат во следниот дијаграм на пресликување и запиши ја функцијата со формула.</a:t>
                </a:r>
              </a:p>
              <a:p>
                <a:pPr marL="0" indent="0" algn="just">
                  <a:buNone/>
                </a:pPr>
                <a:r>
                  <a:rPr lang="mk-MK" dirty="0" smtClean="0"/>
                  <a:t>                        </a:t>
                </a:r>
                <a:r>
                  <a:rPr lang="mk-MK" sz="2400" dirty="0" smtClean="0">
                    <a:solidFill>
                      <a:srgbClr val="00B050"/>
                    </a:solidFill>
                  </a:rPr>
                  <a:t>Решение:</a:t>
                </a:r>
                <a:r>
                  <a:rPr lang="mk-MK" sz="2400" dirty="0" smtClean="0"/>
                  <a:t> 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mk-MK" sz="2400" b="0" i="0" smtClean="0">
                        <a:latin typeface="Cambria Math"/>
                      </a:rPr>
                      <m:t>=7, </m:t>
                    </m:r>
                    <m:r>
                      <m:rPr>
                        <m:sty m:val="p"/>
                      </m:rPr>
                      <a:rPr lang="en-US" sz="2400" b="0" i="0" smtClean="0">
                        <a:solidFill>
                          <a:srgbClr val="00B050"/>
                        </a:solidFill>
                        <a:latin typeface="Cambria Math"/>
                      </a:rPr>
                      <m:t>y</m:t>
                    </m:r>
                    <m:r>
                      <a:rPr lang="en-US" sz="2400" b="0" i="0" smtClean="0">
                        <a:solidFill>
                          <a:srgbClr val="00B050"/>
                        </a:solidFill>
                        <a:latin typeface="Cambria Math"/>
                      </a:rPr>
                      <m:t>=3</m:t>
                    </m:r>
                    <m:r>
                      <a:rPr lang="en-US" sz="2400" b="0" i="1" smtClean="0">
                        <a:solidFill>
                          <a:srgbClr val="00B050"/>
                        </a:solidFill>
                        <a:latin typeface="Cambria Math"/>
                        <a:ea typeface="Cambria Math"/>
                      </a:rPr>
                      <m:t>∙7−5=16</m:t>
                    </m:r>
                  </m:oMath>
                </a14:m>
                <a:endParaRPr lang="en-US" sz="2400" b="0" dirty="0" smtClean="0">
                  <a:solidFill>
                    <a:srgbClr val="00B050"/>
                  </a:solidFill>
                  <a:ea typeface="Cambria Math"/>
                </a:endParaRPr>
              </a:p>
              <a:p>
                <a:pPr marL="0" indent="0" algn="just">
                  <a:buNone/>
                </a:pPr>
                <a:r>
                  <a:rPr lang="en-US" sz="2400" dirty="0" smtClean="0"/>
                  <a:t>                                                    </a:t>
                </a:r>
                <a:r>
                  <a:rPr lang="mk-MK" sz="2400" dirty="0" smtClean="0"/>
                  <a:t>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=28 </m:t>
                    </m:r>
                  </m:oMath>
                </a14:m>
                <a:r>
                  <a:rPr lang="mk-MK" sz="2400" dirty="0" smtClean="0"/>
                  <a:t>имаме: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  <a:ea typeface="Cambria Math"/>
                      </a:rPr>
                      <m:t>3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−5=28</m:t>
                    </m:r>
                  </m:oMath>
                </a14:m>
                <a:r>
                  <a:rPr lang="mk-MK" sz="2400" dirty="0" smtClean="0"/>
                  <a:t>, па</a:t>
                </a:r>
                <a:r>
                  <a:rPr lang="en-US" sz="2400" dirty="0" smtClean="0"/>
                  <a:t> </a:t>
                </a:r>
              </a:p>
              <a:p>
                <a:pPr marL="0" indent="0" algn="just">
                  <a:buNone/>
                </a:pPr>
                <a:r>
                  <a:rPr lang="en-US" sz="2400" dirty="0"/>
                  <a:t> </a:t>
                </a:r>
                <a:r>
                  <a:rPr lang="en-US" sz="2400" dirty="0" smtClean="0"/>
                  <a:t>                                                   </a:t>
                </a:r>
                <a:r>
                  <a:rPr lang="mk-MK" sz="2400" dirty="0" smtClean="0"/>
                  <a:t>ја решаваме равенката за да го</a:t>
                </a:r>
                <a:endParaRPr lang="en-US" sz="2400" dirty="0"/>
              </a:p>
              <a:p>
                <a:pPr marL="0" indent="0" algn="just">
                  <a:buNone/>
                </a:pPr>
                <a:r>
                  <a:rPr lang="en-US" sz="2400" dirty="0" smtClean="0"/>
                  <a:t>                                                    </a:t>
                </a:r>
                <a:r>
                  <a:rPr lang="mk-MK" sz="2400" dirty="0" smtClean="0"/>
                  <a:t>најдеме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endParaRPr lang="mk-MK" sz="2400" dirty="0"/>
              </a:p>
              <a:p>
                <a:pPr marL="0" indent="0" algn="just">
                  <a:buNone/>
                </a:pPr>
                <a:r>
                  <a:rPr lang="en-US" dirty="0" smtClean="0"/>
                  <a:t>                         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−5=28</m:t>
                    </m:r>
                  </m:oMath>
                </a14:m>
                <a:endParaRPr lang="en-US" sz="2000" b="0" dirty="0" smtClean="0"/>
              </a:p>
              <a:p>
                <a:pPr marL="0" indent="0" algn="just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=28+5</m:t>
                    </m:r>
                  </m:oMath>
                </a14:m>
                <a:endParaRPr lang="en-US" sz="2000" b="0" dirty="0" smtClean="0"/>
              </a:p>
              <a:p>
                <a:pPr marL="0" indent="0" algn="just">
                  <a:buNone/>
                </a:pPr>
                <a:r>
                  <a:rPr lang="en-US" sz="2000" dirty="0"/>
                  <a:t>	</a:t>
                </a:r>
                <a:r>
                  <a:rPr lang="en-US" sz="2000" dirty="0" smtClean="0"/>
                  <a:t>		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3</m:t>
                    </m:r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</a:rPr>
                      <m:t>=33</m:t>
                    </m:r>
                  </m:oMath>
                </a14:m>
                <a:endParaRPr lang="en-US" sz="2000" b="0" dirty="0" smtClean="0"/>
              </a:p>
              <a:p>
                <a:pPr marL="0" indent="0" algn="just">
                  <a:buNone/>
                </a:pPr>
                <a:r>
                  <a:rPr lang="en-US" sz="2000" b="0" dirty="0" smtClean="0"/>
                  <a:t>			</a:t>
                </a:r>
                <a:r>
                  <a:rPr lang="en-US" sz="2000" b="0" dirty="0" smtClean="0">
                    <a:solidFill>
                      <a:srgbClr val="00B050"/>
                    </a:solidFill>
                  </a:rPr>
                  <a:t>       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solidFill>
                          <a:srgbClr val="00B050"/>
                        </a:solidFill>
                        <a:latin typeface="Cambria Math"/>
                      </a:rPr>
                      <m:t>=33:3=11</m:t>
                    </m:r>
                  </m:oMath>
                </a14:m>
                <a:endParaRPr lang="en-US" sz="2000" b="0" dirty="0" smtClean="0"/>
              </a:p>
              <a:p>
                <a:pPr marL="0" indent="0" algn="just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r>
                  <a:rPr lang="mk-MK" sz="2000" dirty="0" smtClean="0"/>
                  <a:t>Правило:</a:t>
                </a:r>
                <a14:m>
                  <m:oMath xmlns:m="http://schemas.openxmlformats.org/officeDocument/2006/math">
                    <m:r>
                      <a:rPr lang="en-US" sz="2000" b="0" i="1" smtClean="0">
                        <a:latin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→3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𝑥</m:t>
                    </m:r>
                    <m:r>
                      <a:rPr lang="en-US" sz="2000" b="0" i="1" smtClean="0">
                        <a:latin typeface="Cambria Math"/>
                        <a:ea typeface="Cambria Math"/>
                      </a:rPr>
                      <m:t>−5</m:t>
                    </m:r>
                  </m:oMath>
                </a14:m>
                <a:endParaRPr lang="mk-MK" sz="2000" dirty="0"/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800600"/>
              </a:xfrm>
              <a:blipFill rotWithShape="1">
                <a:blip r:embed="rId2"/>
                <a:stretch>
                  <a:fillRect l="-889" t="-762" r="-1630" b="-227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Footer Placeholder 3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40" name="Slide Number Placeholder 3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5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Функција</a:t>
            </a:r>
            <a:endParaRPr lang="en-US" dirty="0"/>
          </a:p>
        </p:txBody>
      </p:sp>
      <p:grpSp>
        <p:nvGrpSpPr>
          <p:cNvPr id="38" name="Group 37"/>
          <p:cNvGrpSpPr/>
          <p:nvPr/>
        </p:nvGrpSpPr>
        <p:grpSpPr>
          <a:xfrm>
            <a:off x="484916" y="2761434"/>
            <a:ext cx="2182083" cy="2343965"/>
            <a:chOff x="484916" y="2761435"/>
            <a:chExt cx="2309813" cy="2336676"/>
          </a:xfrm>
        </p:grpSpPr>
        <p:sp>
          <p:nvSpPr>
            <p:cNvPr id="20" name="Oval 19"/>
            <p:cNvSpPr/>
            <p:nvPr/>
          </p:nvSpPr>
          <p:spPr>
            <a:xfrm>
              <a:off x="484916" y="3116910"/>
              <a:ext cx="914400" cy="1981200"/>
            </a:xfrm>
            <a:prstGeom prst="ellips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pic>
          <p:nvPicPr>
            <p:cNvPr id="21" name="Picture 2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56516" y="3116911"/>
              <a:ext cx="938213" cy="198120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cxnSp>
          <p:nvCxnSpPr>
            <p:cNvPr id="22" name="Straight Arrow Connector 21"/>
            <p:cNvCxnSpPr/>
            <p:nvPr/>
          </p:nvCxnSpPr>
          <p:spPr>
            <a:xfrm>
              <a:off x="1092959" y="3376864"/>
              <a:ext cx="1232663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1092959" y="3834064"/>
              <a:ext cx="116339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Arrow Connector 23"/>
            <p:cNvCxnSpPr/>
            <p:nvPr/>
          </p:nvCxnSpPr>
          <p:spPr>
            <a:xfrm>
              <a:off x="1092959" y="4291264"/>
              <a:ext cx="116339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5" name="TextBox 24"/>
            <p:cNvSpPr txBox="1"/>
            <p:nvPr/>
          </p:nvSpPr>
          <p:spPr>
            <a:xfrm>
              <a:off x="630396" y="2761435"/>
              <a:ext cx="6234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влез</a:t>
              </a:r>
              <a:endParaRPr lang="en-US" dirty="0"/>
            </a:p>
          </p:txBody>
        </p:sp>
        <p:sp>
          <p:nvSpPr>
            <p:cNvPr id="26" name="TextBox 25"/>
            <p:cNvSpPr txBox="1"/>
            <p:nvPr/>
          </p:nvSpPr>
          <p:spPr>
            <a:xfrm>
              <a:off x="2040072" y="2780756"/>
              <a:ext cx="734240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излез</a:t>
              </a:r>
              <a:endParaRPr lang="en-US" dirty="0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1127595" y="4748464"/>
              <a:ext cx="116339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/>
            <p:cNvSpPr txBox="1"/>
            <p:nvPr/>
          </p:nvSpPr>
          <p:spPr>
            <a:xfrm>
              <a:off x="791273" y="31921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2</a:t>
              </a:r>
              <a:endParaRPr lang="en-US" dirty="0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791273" y="36493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3</a:t>
              </a:r>
              <a:endParaRPr lang="en-US" dirty="0"/>
            </a:p>
          </p:txBody>
        </p:sp>
        <p:sp>
          <p:nvSpPr>
            <p:cNvPr id="30" name="TextBox 29"/>
            <p:cNvSpPr txBox="1"/>
            <p:nvPr/>
          </p:nvSpPr>
          <p:spPr>
            <a:xfrm>
              <a:off x="825909" y="4107511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7</a:t>
              </a:r>
              <a:endParaRPr lang="en-US" dirty="0"/>
            </a:p>
          </p:txBody>
        </p:sp>
        <p:sp>
          <p:nvSpPr>
            <p:cNvPr id="31" name="TextBox 30"/>
            <p:cNvSpPr txBox="1"/>
            <p:nvPr/>
          </p:nvSpPr>
          <p:spPr>
            <a:xfrm>
              <a:off x="2325622" y="3214077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1</a:t>
              </a:r>
              <a:endParaRPr lang="en-US" dirty="0"/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290985" y="3649398"/>
              <a:ext cx="30168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4</a:t>
              </a:r>
              <a:endParaRPr lang="en-US" dirty="0"/>
            </a:p>
          </p:txBody>
        </p:sp>
        <p:sp>
          <p:nvSpPr>
            <p:cNvPr id="33" name="TextBox 32"/>
            <p:cNvSpPr txBox="1"/>
            <p:nvPr/>
          </p:nvSpPr>
          <p:spPr>
            <a:xfrm>
              <a:off x="2232476" y="4563798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28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3283586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/>
                  <a:t>Еве како изгледа блок дијаграмот:</a:t>
                </a:r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endParaRPr lang="mk-MK" dirty="0"/>
              </a:p>
              <a:p>
                <a:pPr marL="0" indent="0">
                  <a:buNone/>
                </a:pPr>
                <a:endParaRPr lang="mk-MK" dirty="0" smtClean="0"/>
              </a:p>
              <a:p>
                <a:pPr marL="0" indent="0">
                  <a:buNone/>
                </a:pPr>
                <a:r>
                  <a:rPr lang="mk-MK" dirty="0" smtClean="0"/>
                  <a:t>Функцијата запишана со формула е </a:t>
                </a:r>
                <a14:m>
                  <m:oMath xmlns:m="http://schemas.openxmlformats.org/officeDocument/2006/math"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solidFill>
                              <a:srgbClr val="00B050"/>
                            </a:solidFill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=3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𝑥</m:t>
                    </m:r>
                    <m:r>
                      <a:rPr lang="en-US" b="0" i="1" smtClean="0">
                        <a:solidFill>
                          <a:srgbClr val="00B050"/>
                        </a:solidFill>
                        <a:latin typeface="Cambria Math"/>
                      </a:rPr>
                      <m:t>−5</m:t>
                    </m:r>
                  </m:oMath>
                </a14:m>
                <a:endParaRPr lang="mk-MK" dirty="0" smtClean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2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6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k-MK" dirty="0" smtClean="0"/>
              <a:t>Функција</a:t>
            </a:r>
            <a:endParaRPr lang="en-US" dirty="0"/>
          </a:p>
        </p:txBody>
      </p:sp>
      <p:grpSp>
        <p:nvGrpSpPr>
          <p:cNvPr id="21" name="Group 20"/>
          <p:cNvGrpSpPr/>
          <p:nvPr/>
        </p:nvGrpSpPr>
        <p:grpSpPr>
          <a:xfrm>
            <a:off x="664137" y="2199984"/>
            <a:ext cx="2182083" cy="2343965"/>
            <a:chOff x="891344" y="2735964"/>
            <a:chExt cx="2182083" cy="2343965"/>
          </a:xfrm>
        </p:grpSpPr>
        <p:grpSp>
          <p:nvGrpSpPr>
            <p:cNvPr id="4" name="Group 3"/>
            <p:cNvGrpSpPr/>
            <p:nvPr/>
          </p:nvGrpSpPr>
          <p:grpSpPr>
            <a:xfrm>
              <a:off x="891344" y="2735964"/>
              <a:ext cx="2182083" cy="2343965"/>
              <a:chOff x="484916" y="2761435"/>
              <a:chExt cx="2309813" cy="2336676"/>
            </a:xfrm>
          </p:grpSpPr>
          <p:sp>
            <p:nvSpPr>
              <p:cNvPr id="5" name="Oval 4"/>
              <p:cNvSpPr/>
              <p:nvPr/>
            </p:nvSpPr>
            <p:spPr>
              <a:xfrm>
                <a:off x="484916" y="3116910"/>
                <a:ext cx="914400" cy="1981200"/>
              </a:xfrm>
              <a:prstGeom prst="ellipse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pic>
            <p:nvPicPr>
              <p:cNvPr id="6" name="Picture 2"/>
              <p:cNvPicPr>
                <a:picLocks noChangeAspect="1" noChangeArrowheads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1856516" y="3116911"/>
                <a:ext cx="938213" cy="198120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</p:pic>
          <p:cxnSp>
            <p:nvCxnSpPr>
              <p:cNvPr id="7" name="Straight Arrow Connector 6"/>
              <p:cNvCxnSpPr/>
              <p:nvPr/>
            </p:nvCxnSpPr>
            <p:spPr>
              <a:xfrm>
                <a:off x="1092959" y="3376864"/>
                <a:ext cx="1232663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8" name="Straight Arrow Connector 7"/>
              <p:cNvCxnSpPr/>
              <p:nvPr/>
            </p:nvCxnSpPr>
            <p:spPr>
              <a:xfrm>
                <a:off x="1092959" y="3834064"/>
                <a:ext cx="116339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/>
              <p:cNvCxnSpPr/>
              <p:nvPr/>
            </p:nvCxnSpPr>
            <p:spPr>
              <a:xfrm>
                <a:off x="1092959" y="4291264"/>
                <a:ext cx="116339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0" name="TextBox 9"/>
              <p:cNvSpPr txBox="1"/>
              <p:nvPr/>
            </p:nvSpPr>
            <p:spPr>
              <a:xfrm>
                <a:off x="630396" y="2761435"/>
                <a:ext cx="6234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влез</a:t>
                </a:r>
                <a:endParaRPr lang="en-US" dirty="0"/>
              </a:p>
            </p:txBody>
          </p:sp>
          <p:sp>
            <p:nvSpPr>
              <p:cNvPr id="11" name="TextBox 10"/>
              <p:cNvSpPr txBox="1"/>
              <p:nvPr/>
            </p:nvSpPr>
            <p:spPr>
              <a:xfrm>
                <a:off x="2040072" y="2780756"/>
                <a:ext cx="73424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излез</a:t>
                </a:r>
                <a:endParaRPr lang="en-US" dirty="0"/>
              </a:p>
            </p:txBody>
          </p:sp>
          <p:cxnSp>
            <p:nvCxnSpPr>
              <p:cNvPr id="12" name="Straight Arrow Connector 11"/>
              <p:cNvCxnSpPr/>
              <p:nvPr/>
            </p:nvCxnSpPr>
            <p:spPr>
              <a:xfrm>
                <a:off x="1127595" y="4748464"/>
                <a:ext cx="1163390" cy="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3" name="TextBox 12"/>
              <p:cNvSpPr txBox="1"/>
              <p:nvPr/>
            </p:nvSpPr>
            <p:spPr>
              <a:xfrm>
                <a:off x="791273" y="31921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2</a:t>
                </a:r>
                <a:endParaRPr lang="en-US" dirty="0"/>
              </a:p>
            </p:txBody>
          </p:sp>
          <p:sp>
            <p:nvSpPr>
              <p:cNvPr id="14" name="TextBox 13"/>
              <p:cNvSpPr txBox="1"/>
              <p:nvPr/>
            </p:nvSpPr>
            <p:spPr>
              <a:xfrm>
                <a:off x="791273" y="36493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3</a:t>
                </a:r>
                <a:endParaRPr lang="en-US" dirty="0"/>
              </a:p>
            </p:txBody>
          </p:sp>
          <p:sp>
            <p:nvSpPr>
              <p:cNvPr id="15" name="TextBox 14"/>
              <p:cNvSpPr txBox="1"/>
              <p:nvPr/>
            </p:nvSpPr>
            <p:spPr>
              <a:xfrm>
                <a:off x="825909" y="4107511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7</a:t>
                </a:r>
                <a:endParaRPr lang="en-US" dirty="0"/>
              </a:p>
            </p:txBody>
          </p:sp>
          <p:sp>
            <p:nvSpPr>
              <p:cNvPr id="16" name="TextBox 15"/>
              <p:cNvSpPr txBox="1"/>
              <p:nvPr/>
            </p:nvSpPr>
            <p:spPr>
              <a:xfrm>
                <a:off x="2325622" y="3214077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1</a:t>
                </a:r>
                <a:endParaRPr lang="en-US" dirty="0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290985" y="3649398"/>
                <a:ext cx="30168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4</a:t>
                </a:r>
                <a:endParaRPr lang="en-US" dirty="0"/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2232476" y="4563798"/>
                <a:ext cx="41870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mk-MK" dirty="0" smtClean="0"/>
                  <a:t>28</a:t>
                </a:r>
                <a:endParaRPr lang="en-US" dirty="0"/>
              </a:p>
            </p:txBody>
          </p:sp>
        </p:grpSp>
        <p:sp>
          <p:nvSpPr>
            <p:cNvPr id="19" name="TextBox 18"/>
            <p:cNvSpPr txBox="1"/>
            <p:nvPr/>
          </p:nvSpPr>
          <p:spPr>
            <a:xfrm>
              <a:off x="2487852" y="4060087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16</a:t>
              </a:r>
              <a:endParaRPr lang="en-US" dirty="0"/>
            </a:p>
          </p:txBody>
        </p:sp>
        <p:sp>
          <p:nvSpPr>
            <p:cNvPr id="20" name="TextBox 19"/>
            <p:cNvSpPr txBox="1"/>
            <p:nvPr/>
          </p:nvSpPr>
          <p:spPr>
            <a:xfrm>
              <a:off x="1079779" y="4545101"/>
              <a:ext cx="41870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mk-MK" dirty="0" smtClean="0"/>
                <a:t>11</a:t>
              </a:r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11205703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mk-MK" dirty="0" smtClean="0">
                    <a:solidFill>
                      <a:srgbClr val="0070C0"/>
                    </a:solidFill>
                  </a:rPr>
                  <a:t>Дефиниција:</a:t>
                </a:r>
                <a:r>
                  <a:rPr lang="mk-MK" dirty="0" smtClean="0"/>
                  <a:t> Функцијата од облик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en-US" b="0" i="1" smtClean="0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𝑎𝑥</m:t>
                    </m:r>
                    <m:r>
                      <a:rPr lang="en-US" b="0" i="1" smtClean="0">
                        <a:latin typeface="Cambria Math"/>
                      </a:rPr>
                      <m:t>+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</m:oMath>
                </a14:m>
                <a:r>
                  <a:rPr lang="en-US" dirty="0" smtClean="0"/>
                  <a:t>, </a:t>
                </a:r>
                <a:r>
                  <a:rPr lang="mk-MK" dirty="0" smtClean="0"/>
                  <a:t>каде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𝑎</m:t>
                    </m:r>
                    <m:r>
                      <a:rPr lang="en-US" b="0" i="1" smtClean="0">
                        <a:latin typeface="Cambria Math"/>
                      </a:rPr>
                      <m:t>, </m:t>
                    </m:r>
                    <m:r>
                      <a:rPr lang="en-US" b="0" i="1" smtClean="0">
                        <a:latin typeface="Cambria Math"/>
                      </a:rPr>
                      <m:t>𝑏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∈</m:t>
                    </m:r>
                    <m:r>
                      <a:rPr lang="en-US" b="0" i="1" smtClean="0">
                        <a:latin typeface="Cambria Math"/>
                        <a:ea typeface="Cambria Math"/>
                      </a:rPr>
                      <m:t>ℝ</m:t>
                    </m:r>
                  </m:oMath>
                </a14:m>
                <a:r>
                  <a:rPr lang="mk-MK" dirty="0" smtClean="0"/>
                  <a:t> се вика линеарна функција.</a:t>
                </a:r>
              </a:p>
              <a:p>
                <a:pPr marL="0" indent="0">
                  <a:buNone/>
                </a:pPr>
                <a:r>
                  <a:rPr lang="mk-MK" dirty="0" smtClean="0">
                    <a:solidFill>
                      <a:srgbClr val="7030A0"/>
                    </a:solidFill>
                  </a:rPr>
                  <a:t>Пример</a:t>
                </a:r>
                <a:r>
                  <a:rPr lang="en-US" dirty="0" smtClean="0">
                    <a:solidFill>
                      <a:srgbClr val="7030A0"/>
                    </a:solidFill>
                  </a:rPr>
                  <a:t> 1</a:t>
                </a:r>
                <a:r>
                  <a:rPr lang="mk-MK" dirty="0" smtClean="0">
                    <a:solidFill>
                      <a:srgbClr val="7030A0"/>
                    </a:solidFill>
                  </a:rPr>
                  <a:t>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𝑓</m:t>
                    </m:r>
                    <m:d>
                      <m:dPr>
                        <m:ctrlPr>
                          <a:rPr lang="en-US" b="0" i="1" smtClean="0">
                            <a:latin typeface="Cambria Math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/>
                          </a:rPr>
                          <m:t>𝑥</m:t>
                        </m:r>
                      </m:e>
                    </m:d>
                    <m:r>
                      <a:rPr lang="mk-MK" b="0" i="1" smtClean="0">
                        <a:latin typeface="Cambria Math"/>
                      </a:rPr>
                      <m:t>=2</m:t>
                    </m:r>
                    <m:r>
                      <a:rPr lang="en-US" b="0" i="1" smtClean="0">
                        <a:latin typeface="Cambria Math"/>
                      </a:rPr>
                      <m:t>𝑥</m:t>
                    </m:r>
                    <m:r>
                      <a:rPr lang="en-US" b="0" i="1" smtClean="0">
                        <a:latin typeface="Cambria Math"/>
                      </a:rPr>
                      <m:t>−1</m:t>
                    </m:r>
                  </m:oMath>
                </a14:m>
                <a:endParaRPr lang="mk-MK" dirty="0" smtClean="0"/>
              </a:p>
              <a:p>
                <a:pPr marL="0" indent="0">
                  <a:buNone/>
                </a:pPr>
                <a:r>
                  <a:rPr lang="mk-MK" b="1" u="sng" dirty="0" smtClean="0"/>
                  <a:t>Графикот на линеарна функција е права</a:t>
                </a:r>
                <a:endParaRPr lang="en-US" b="1" u="sng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1235" t="-1413" r="-181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7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Линеарна функција. График на линеарна 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19320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mk-MK" sz="2400" dirty="0" smtClean="0">
                    <a:solidFill>
                      <a:srgbClr val="7030A0"/>
                    </a:solidFill>
                  </a:rPr>
                  <a:t>Пример 2:</a:t>
                </a:r>
                <a:r>
                  <a:rPr lang="mk-MK" sz="2400" dirty="0" smtClean="0"/>
                  <a:t> Нацртај го графикот на функцијата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en-US" sz="2400" b="0" i="1" smtClean="0">
                        <a:latin typeface="Cambria Math"/>
                      </a:rPr>
                      <m:t>+4</m:t>
                    </m:r>
                  </m:oMath>
                </a14:m>
                <a:endParaRPr lang="en-US" sz="2400" b="0" dirty="0" smtClean="0"/>
              </a:p>
              <a:p>
                <a:pPr marL="0" indent="0">
                  <a:buNone/>
                </a:pPr>
                <a:r>
                  <a:rPr lang="mk-MK" sz="2400" dirty="0" smtClean="0">
                    <a:solidFill>
                      <a:srgbClr val="00B050"/>
                    </a:solidFill>
                  </a:rPr>
                  <a:t>Решение:</a:t>
                </a:r>
              </a:p>
              <a:p>
                <a:pPr marL="0" indent="0">
                  <a:buNone/>
                </a:pPr>
                <a:r>
                  <a:rPr lang="mk-MK" sz="2400" dirty="0" smtClean="0"/>
                  <a:t>Избираме најмалку 2 вредности 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</m:oMath>
                </a14:m>
                <a:r>
                  <a:rPr lang="mk-MK" sz="2400" dirty="0" smtClean="0"/>
                  <a:t> и заменувајќи во формулата за функцијата, го пресметуваме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𝑦</m:t>
                    </m:r>
                  </m:oMath>
                </a14:m>
                <a:r>
                  <a:rPr lang="mk-MK" sz="2400" dirty="0" smtClean="0"/>
                  <a:t>:</a:t>
                </a:r>
              </a:p>
              <a:p>
                <a:pPr marL="0" indent="0">
                  <a:buNone/>
                </a:pPr>
                <a:r>
                  <a:rPr lang="mk-MK" sz="2400" dirty="0" smtClean="0"/>
                  <a:t>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mk-MK" sz="2400" b="0" i="1" smtClean="0">
                        <a:latin typeface="Cambria Math"/>
                      </a:rPr>
                      <m:t>=0,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∙0+4=4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mk-MK" sz="2400" dirty="0" smtClean="0"/>
                  <a:t>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mk-MK" sz="2400" b="0" i="1" smtClean="0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2</m:t>
                    </m:r>
                    <m:r>
                      <a:rPr lang="mk-MK" sz="2400" b="0" i="1" smtClean="0">
                        <a:latin typeface="Cambria Math"/>
                      </a:rPr>
                      <m:t>,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2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+4=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5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mk-MK" sz="2400" dirty="0" smtClean="0"/>
                  <a:t>За </a:t>
                </a:r>
                <a14:m>
                  <m:oMath xmlns:m="http://schemas.openxmlformats.org/officeDocument/2006/math">
                    <m:r>
                      <a:rPr lang="en-US" sz="2400" b="0" i="1" smtClean="0">
                        <a:latin typeface="Cambria Math"/>
                      </a:rPr>
                      <m:t>𝑥</m:t>
                    </m:r>
                    <m:r>
                      <a:rPr lang="mk-MK" sz="2400" b="0" i="1" smtClean="0">
                        <a:latin typeface="Cambria Math"/>
                      </a:rPr>
                      <m:t>=0, </m:t>
                    </m:r>
                    <m:r>
                      <a:rPr lang="en-US" sz="2400" b="0" i="1" smtClean="0">
                        <a:latin typeface="Cambria Math"/>
                      </a:rPr>
                      <m:t>𝑦</m:t>
                    </m:r>
                    <m:r>
                      <a:rPr lang="en-US" sz="2400" b="0" i="1" smtClean="0">
                        <a:latin typeface="Cambria Math"/>
                      </a:rPr>
                      <m:t>=</m:t>
                    </m:r>
                    <m:f>
                      <m:fPr>
                        <m:ctrlPr>
                          <a:rPr lang="en-US" sz="2400" b="0" i="1" smtClean="0">
                            <a:latin typeface="Cambria Math"/>
                          </a:rPr>
                        </m:ctrlPr>
                      </m:fPr>
                      <m:num>
                        <m:r>
                          <a:rPr lang="en-US" sz="2400" b="0" i="1" smtClean="0">
                            <a:latin typeface="Cambria Math"/>
                          </a:rPr>
                          <m:t>1</m:t>
                        </m:r>
                      </m:num>
                      <m:den>
                        <m:r>
                          <a:rPr lang="en-US" sz="2400" b="0" i="1" smtClean="0">
                            <a:latin typeface="Cambria Math"/>
                          </a:rPr>
                          <m:t>2</m:t>
                        </m:r>
                      </m:den>
                    </m:f>
                    <m:r>
                      <a:rPr lang="en-US" sz="2400" b="0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4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+4=</m:t>
                    </m:r>
                    <m:r>
                      <a:rPr lang="en-US" sz="2400" b="0" i="1" smtClean="0">
                        <a:latin typeface="Cambria Math"/>
                        <a:ea typeface="Cambria Math"/>
                      </a:rPr>
                      <m:t>6</m:t>
                    </m:r>
                  </m:oMath>
                </a14:m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r>
                  <a:rPr lang="mk-MK" sz="2400" dirty="0">
                    <a:ea typeface="Cambria Math"/>
                  </a:rPr>
                  <a:t>т</a:t>
                </a:r>
                <a:r>
                  <a:rPr lang="mk-MK" sz="2400" dirty="0" smtClean="0">
                    <a:ea typeface="Cambria Math"/>
                  </a:rPr>
                  <a:t>.е. </a:t>
                </a:r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en-US" sz="2400" b="0" dirty="0" smtClean="0">
                  <a:ea typeface="Cambria Math"/>
                </a:endParaRPr>
              </a:p>
              <a:p>
                <a:pPr marL="0" indent="0">
                  <a:buNone/>
                </a:pPr>
                <a:endParaRPr lang="mk-MK" sz="2400" dirty="0" smtClean="0"/>
              </a:p>
              <a:p>
                <a:pPr marL="0" indent="0">
                  <a:buNone/>
                </a:pPr>
                <a:endParaRPr lang="en-US" dirty="0"/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988" t="-1060" b="-24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8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Линеарна функција. График на линеарна функција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1269447"/>
              </p:ext>
            </p:extLst>
          </p:nvPr>
        </p:nvGraphicFramePr>
        <p:xfrm>
          <a:off x="1371600" y="5334000"/>
          <a:ext cx="3352800" cy="741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838200"/>
                <a:gridCol w="838200"/>
                <a:gridCol w="838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x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Y=f(x)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542388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mk-MK" dirty="0" smtClean="0"/>
              <a:t>Нацртај координатен систем</a:t>
            </a:r>
          </a:p>
          <a:p>
            <a:r>
              <a:rPr lang="mk-MK" dirty="0" smtClean="0"/>
              <a:t>Означи ги точките</a:t>
            </a:r>
          </a:p>
          <a:p>
            <a:r>
              <a:rPr lang="mk-MK" dirty="0" smtClean="0"/>
              <a:t>Користи линијар и молив за да ја повлечеш правата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mk-MK" smtClean="0"/>
              <a:t>Весна Атанасовска                               Математика-7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4D96D8-6629-40D1-852D-16F25C7EA788}" type="slidenum">
              <a:rPr lang="en-US" smtClean="0"/>
              <a:t>9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mk-MK" dirty="0" smtClean="0"/>
              <a:t>Линеарна функција. График на линеарна функција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7886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144</TotalTime>
  <Words>585</Words>
  <Application>Microsoft Office PowerPoint</Application>
  <PresentationFormat>On-screen Show (4:3)</PresentationFormat>
  <Paragraphs>133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Waveform</vt:lpstr>
      <vt:lpstr>Линеарна функција. График на линеарна функција</vt:lpstr>
      <vt:lpstr>Функција</vt:lpstr>
      <vt:lpstr>Функција</vt:lpstr>
      <vt:lpstr>Функција</vt:lpstr>
      <vt:lpstr>Функција</vt:lpstr>
      <vt:lpstr>Функција</vt:lpstr>
      <vt:lpstr>Линеарна функција. График на линеарна функција</vt:lpstr>
      <vt:lpstr>Линеарна функција. График на линеарна функција</vt:lpstr>
      <vt:lpstr>Линеарна функција. График на линеарна функција</vt:lpstr>
      <vt:lpstr>Линеарна функција. График на линеарна функција</vt:lpstr>
      <vt:lpstr>Линеарна функција. Графици на прави паралелни на x-оска или y-оска</vt:lpstr>
      <vt:lpstr>Линеарна функција. Графици на прави паралелни на x-оска или y-оска</vt:lpstr>
      <vt:lpstr>Домашна работа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Линеарна функција. График на линеарна функција</dc:title>
  <dc:creator>Vesna</dc:creator>
  <cp:lastModifiedBy>Vesna</cp:lastModifiedBy>
  <cp:revision>14</cp:revision>
  <dcterms:created xsi:type="dcterms:W3CDTF">2020-03-23T22:48:43Z</dcterms:created>
  <dcterms:modified xsi:type="dcterms:W3CDTF">2020-03-24T01:12:54Z</dcterms:modified>
</cp:coreProperties>
</file>